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9"/>
  </p:notesMasterIdLst>
  <p:sldIdLst>
    <p:sldId id="256" r:id="rId2"/>
    <p:sldId id="442" r:id="rId3"/>
    <p:sldId id="437" r:id="rId4"/>
    <p:sldId id="447" r:id="rId5"/>
    <p:sldId id="448" r:id="rId6"/>
    <p:sldId id="440" r:id="rId7"/>
    <p:sldId id="441" r:id="rId8"/>
    <p:sldId id="299" r:id="rId9"/>
    <p:sldId id="263" r:id="rId10"/>
    <p:sldId id="257" r:id="rId11"/>
    <p:sldId id="265" r:id="rId12"/>
    <p:sldId id="267" r:id="rId13"/>
    <p:sldId id="270" r:id="rId14"/>
    <p:sldId id="271" r:id="rId15"/>
    <p:sldId id="443" r:id="rId16"/>
    <p:sldId id="268" r:id="rId17"/>
    <p:sldId id="446" r:id="rId18"/>
    <p:sldId id="335" r:id="rId19"/>
    <p:sldId id="379" r:id="rId20"/>
    <p:sldId id="338" r:id="rId21"/>
    <p:sldId id="307" r:id="rId22"/>
    <p:sldId id="285" r:id="rId23"/>
    <p:sldId id="309" r:id="rId24"/>
    <p:sldId id="310" r:id="rId25"/>
    <p:sldId id="311" r:id="rId26"/>
    <p:sldId id="291" r:id="rId27"/>
    <p:sldId id="259" r:id="rId28"/>
    <p:sldId id="355" r:id="rId29"/>
    <p:sldId id="354" r:id="rId30"/>
    <p:sldId id="356" r:id="rId31"/>
    <p:sldId id="357" r:id="rId32"/>
    <p:sldId id="290" r:id="rId33"/>
    <p:sldId id="445" r:id="rId34"/>
    <p:sldId id="444" r:id="rId35"/>
    <p:sldId id="436" r:id="rId36"/>
    <p:sldId id="392" r:id="rId37"/>
    <p:sldId id="393" r:id="rId38"/>
    <p:sldId id="394" r:id="rId39"/>
    <p:sldId id="395" r:id="rId40"/>
    <p:sldId id="396" r:id="rId41"/>
    <p:sldId id="397" r:id="rId42"/>
    <p:sldId id="398" r:id="rId43"/>
    <p:sldId id="399" r:id="rId44"/>
    <p:sldId id="400" r:id="rId45"/>
    <p:sldId id="401" r:id="rId46"/>
    <p:sldId id="402" r:id="rId47"/>
    <p:sldId id="403" r:id="rId48"/>
    <p:sldId id="404" r:id="rId49"/>
    <p:sldId id="405" r:id="rId50"/>
    <p:sldId id="406" r:id="rId51"/>
    <p:sldId id="407" r:id="rId52"/>
    <p:sldId id="408" r:id="rId53"/>
    <p:sldId id="409" r:id="rId54"/>
    <p:sldId id="410" r:id="rId55"/>
    <p:sldId id="411" r:id="rId56"/>
    <p:sldId id="412" r:id="rId57"/>
    <p:sldId id="413" r:id="rId58"/>
    <p:sldId id="414" r:id="rId59"/>
    <p:sldId id="415" r:id="rId60"/>
    <p:sldId id="416" r:id="rId61"/>
    <p:sldId id="417" r:id="rId62"/>
    <p:sldId id="418" r:id="rId63"/>
    <p:sldId id="419" r:id="rId64"/>
    <p:sldId id="421" r:id="rId65"/>
    <p:sldId id="422" r:id="rId66"/>
    <p:sldId id="423" r:id="rId67"/>
    <p:sldId id="424" r:id="rId68"/>
    <p:sldId id="425" r:id="rId69"/>
    <p:sldId id="426" r:id="rId70"/>
    <p:sldId id="427" r:id="rId71"/>
    <p:sldId id="428" r:id="rId72"/>
    <p:sldId id="429" r:id="rId73"/>
    <p:sldId id="430" r:id="rId74"/>
    <p:sldId id="431" r:id="rId75"/>
    <p:sldId id="432" r:id="rId76"/>
    <p:sldId id="433" r:id="rId77"/>
    <p:sldId id="434" r:id="rId78"/>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5767B4"/>
    <a:srgbClr val="9BBB59"/>
    <a:srgbClr val="47D872"/>
    <a:srgbClr val="ACE946"/>
    <a:srgbClr val="F79646"/>
    <a:srgbClr val="8064A2"/>
    <a:srgbClr val="5CB37C"/>
    <a:srgbClr val="FF00FF"/>
    <a:srgbClr val="60E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94660"/>
  </p:normalViewPr>
  <p:slideViewPr>
    <p:cSldViewPr snapToGrid="0">
      <p:cViewPr varScale="1">
        <p:scale>
          <a:sx n="73" d="100"/>
          <a:sy n="73" d="100"/>
        </p:scale>
        <p:origin x="1518" y="60"/>
      </p:cViewPr>
      <p:guideLst>
        <p:guide orient="horz" pos="2160"/>
        <p:guide pos="2880"/>
        <p:guide pos="289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E105F-A217-4B35-AC1A-B409A041C547}"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zh-TW" altLang="en-US"/>
        </a:p>
      </dgm:t>
    </dgm:pt>
    <dgm:pt modelId="{4CB4246B-D625-4655-AA8B-730817F11CFE}">
      <dgm:prSet phldrT="[文字]" custT="1"/>
      <dgm:spPr/>
      <dgm:t>
        <a:bodyPr/>
        <a:lstStyle/>
        <a:p>
          <a:pPr>
            <a:lnSpc>
              <a:spcPts val="2800"/>
            </a:lnSpc>
            <a:spcBef>
              <a:spcPts val="0"/>
            </a:spcBef>
            <a:spcAft>
              <a:spcPts val="0"/>
            </a:spcAft>
          </a:pPr>
          <a:r>
            <a:rPr lang="zh-TW" altLang="en-US" sz="2000" dirty="0">
              <a:latin typeface="微軟正黑體" panose="020B0604030504040204" pitchFamily="34" charset="-120"/>
              <a:ea typeface="微軟正黑體" panose="020B0604030504040204" pitchFamily="34" charset="-120"/>
            </a:rPr>
            <a:t>缺乏整體方案</a:t>
          </a:r>
          <a:endParaRPr lang="en-US" altLang="zh-TW" sz="2000" dirty="0">
            <a:latin typeface="微軟正黑體" panose="020B0604030504040204" pitchFamily="34" charset="-120"/>
            <a:ea typeface="微軟正黑體" panose="020B0604030504040204" pitchFamily="34" charset="-120"/>
          </a:endParaRPr>
        </a:p>
        <a:p>
          <a:pPr>
            <a:lnSpc>
              <a:spcPts val="2800"/>
            </a:lnSpc>
            <a:spcBef>
              <a:spcPts val="0"/>
            </a:spcBef>
            <a:spcAft>
              <a:spcPts val="0"/>
            </a:spcAft>
          </a:pPr>
          <a:r>
            <a:rPr lang="zh-TW" altLang="en-US" sz="2000" dirty="0">
              <a:latin typeface="微軟正黑體" panose="020B0604030504040204" pitchFamily="34" charset="-120"/>
              <a:ea typeface="微軟正黑體" panose="020B0604030504040204" pitchFamily="34" charset="-120"/>
            </a:rPr>
            <a:t>發展領域侷限</a:t>
          </a:r>
        </a:p>
      </dgm:t>
    </dgm:pt>
    <dgm:pt modelId="{7FF4FD13-8B67-43E9-9170-C5093AA79270}" type="parTrans" cxnId="{65C6EBB8-4E0A-4E5E-AC9B-7BD0EB752B63}">
      <dgm:prSet/>
      <dgm:spPr/>
      <dgm:t>
        <a:bodyPr/>
        <a:lstStyle/>
        <a:p>
          <a:endParaRPr lang="zh-TW" altLang="en-US"/>
        </a:p>
      </dgm:t>
    </dgm:pt>
    <dgm:pt modelId="{7CABE727-7FEE-4CDD-AFA8-967DE8335479}" type="sibTrans" cxnId="{65C6EBB8-4E0A-4E5E-AC9B-7BD0EB752B63}">
      <dgm:prSet/>
      <dgm:spPr/>
      <dgm:t>
        <a:bodyPr/>
        <a:lstStyle/>
        <a:p>
          <a:endParaRPr lang="zh-TW" altLang="en-US"/>
        </a:p>
      </dgm:t>
    </dgm:pt>
    <dgm:pt modelId="{D6D1DA9A-2391-4A82-91E4-9619853DFF5F}">
      <dgm:prSet phldrT="[文字]" custT="1"/>
      <dgm:spPr>
        <a:solidFill>
          <a:srgbClr val="5767B4"/>
        </a:solidFill>
      </dgm:spPr>
      <dgm:t>
        <a:bodyPr/>
        <a:lstStyle/>
        <a:p>
          <a:pPr>
            <a:lnSpc>
              <a:spcPts val="2800"/>
            </a:lnSpc>
            <a:spcBef>
              <a:spcPts val="0"/>
            </a:spcBef>
            <a:spcAft>
              <a:spcPts val="0"/>
            </a:spcAft>
          </a:pPr>
          <a:r>
            <a:rPr lang="zh-TW" altLang="en-US" sz="2000" dirty="0">
              <a:latin typeface="微軟正黑體" panose="020B0604030504040204" pitchFamily="34" charset="-120"/>
              <a:ea typeface="微軟正黑體" panose="020B0604030504040204" pitchFamily="34" charset="-120"/>
            </a:rPr>
            <a:t>與國際標準及技</a:t>
          </a:r>
          <a:endParaRPr lang="en-US" altLang="zh-TW" sz="2000" dirty="0">
            <a:latin typeface="微軟正黑體" panose="020B0604030504040204" pitchFamily="34" charset="-120"/>
            <a:ea typeface="微軟正黑體" panose="020B0604030504040204" pitchFamily="34" charset="-120"/>
          </a:endParaRPr>
        </a:p>
        <a:p>
          <a:pPr>
            <a:lnSpc>
              <a:spcPts val="2800"/>
            </a:lnSpc>
            <a:spcBef>
              <a:spcPts val="0"/>
            </a:spcBef>
            <a:spcAft>
              <a:spcPts val="0"/>
            </a:spcAft>
          </a:pPr>
          <a:r>
            <a:rPr lang="zh-TW" altLang="en-US" sz="2000" dirty="0">
              <a:latin typeface="微軟正黑體" panose="020B0604030504040204" pitchFamily="34" charset="-120"/>
              <a:ea typeface="微軟正黑體" panose="020B0604030504040204" pitchFamily="34" charset="-120"/>
            </a:rPr>
            <a:t>術趨勢連接有限</a:t>
          </a:r>
        </a:p>
      </dgm:t>
    </dgm:pt>
    <dgm:pt modelId="{BA6DA7A7-557A-49DC-8706-C26BFB11A853}" type="parTrans" cxnId="{9684473F-6D00-483D-A7A8-AFAE5124E625}">
      <dgm:prSet/>
      <dgm:spPr/>
      <dgm:t>
        <a:bodyPr/>
        <a:lstStyle/>
        <a:p>
          <a:endParaRPr lang="zh-TW" altLang="en-US"/>
        </a:p>
      </dgm:t>
    </dgm:pt>
    <dgm:pt modelId="{9E95ECF1-75AB-4754-9377-E86FB25DBCEF}" type="sibTrans" cxnId="{9684473F-6D00-483D-A7A8-AFAE5124E625}">
      <dgm:prSet/>
      <dgm:spPr/>
      <dgm:t>
        <a:bodyPr/>
        <a:lstStyle/>
        <a:p>
          <a:endParaRPr lang="zh-TW" altLang="en-US"/>
        </a:p>
      </dgm:t>
    </dgm:pt>
    <dgm:pt modelId="{C045B5BB-15BB-49D0-BE1D-753DB27AF500}">
      <dgm:prSet phldrT="[文字]" custT="1"/>
      <dgm:spPr>
        <a:solidFill>
          <a:srgbClr val="4BACC6"/>
        </a:solidFill>
      </dgm:spPr>
      <dgm:t>
        <a:bodyPr/>
        <a:lstStyle/>
        <a:p>
          <a:pPr>
            <a:lnSpc>
              <a:spcPts val="2800"/>
            </a:lnSpc>
            <a:spcBef>
              <a:spcPts val="0"/>
            </a:spcBef>
            <a:spcAft>
              <a:spcPts val="0"/>
            </a:spcAft>
          </a:pPr>
          <a:r>
            <a:rPr lang="zh-TW" altLang="en-US" sz="2000" dirty="0">
              <a:latin typeface="微軟正黑體" panose="020B0604030504040204" pitchFamily="34" charset="-120"/>
              <a:ea typeface="微軟正黑體" panose="020B0604030504040204" pitchFamily="34" charset="-120"/>
            </a:rPr>
            <a:t>流於單打獨鬥</a:t>
          </a:r>
          <a:endParaRPr lang="en-US" altLang="zh-TW" sz="2000" dirty="0">
            <a:latin typeface="微軟正黑體" panose="020B0604030504040204" pitchFamily="34" charset="-120"/>
            <a:ea typeface="微軟正黑體" panose="020B0604030504040204" pitchFamily="34" charset="-120"/>
          </a:endParaRPr>
        </a:p>
        <a:p>
          <a:pPr>
            <a:lnSpc>
              <a:spcPts val="2800"/>
            </a:lnSpc>
            <a:spcBef>
              <a:spcPts val="0"/>
            </a:spcBef>
            <a:spcAft>
              <a:spcPts val="0"/>
            </a:spcAft>
          </a:pPr>
          <a:r>
            <a:rPr lang="zh-TW" altLang="en-US" sz="2000" dirty="0">
              <a:latin typeface="微軟正黑體" panose="020B0604030504040204" pitchFamily="34" charset="-120"/>
              <a:ea typeface="微軟正黑體" panose="020B0604030504040204" pitchFamily="34" charset="-120"/>
            </a:rPr>
            <a:t>整合不足</a:t>
          </a:r>
        </a:p>
      </dgm:t>
    </dgm:pt>
    <dgm:pt modelId="{FADF0F15-AF44-40A9-8C61-929C3C1A3B6A}" type="parTrans" cxnId="{E7A0621F-1E53-4DE6-8B86-BF7A352CFA9D}">
      <dgm:prSet/>
      <dgm:spPr/>
      <dgm:t>
        <a:bodyPr/>
        <a:lstStyle/>
        <a:p>
          <a:endParaRPr lang="zh-TW" altLang="en-US"/>
        </a:p>
      </dgm:t>
    </dgm:pt>
    <dgm:pt modelId="{C833E9B2-8031-4933-9809-DCE328BDF44E}" type="sibTrans" cxnId="{E7A0621F-1E53-4DE6-8B86-BF7A352CFA9D}">
      <dgm:prSet/>
      <dgm:spPr/>
      <dgm:t>
        <a:bodyPr/>
        <a:lstStyle/>
        <a:p>
          <a:endParaRPr lang="zh-TW" altLang="en-US"/>
        </a:p>
      </dgm:t>
    </dgm:pt>
    <dgm:pt modelId="{F3CD983B-0F1F-4641-B81C-59375FABD45A}">
      <dgm:prSet phldrT="[文字]" custT="1"/>
      <dgm:spPr/>
      <dgm:t>
        <a:bodyPr lIns="72000" tIns="0" rIns="0" bIns="0" anchor="ctr"/>
        <a:lstStyle/>
        <a:p>
          <a:pPr marL="180000" indent="-180000" algn="just">
            <a:lnSpc>
              <a:spcPts val="1400"/>
            </a:lnSpc>
            <a:spcBef>
              <a:spcPts val="0"/>
            </a:spcBef>
            <a:spcAft>
              <a:spcPts val="600"/>
            </a:spcAft>
          </a:pPr>
          <a:r>
            <a:rPr lang="zh-TW" altLang="en-US" sz="1200" dirty="0">
              <a:latin typeface="微軟正黑體" panose="020B0604030504040204" pitchFamily="34" charset="-120"/>
              <a:ea typeface="微軟正黑體" panose="020B0604030504040204" pitchFamily="34" charset="-120"/>
            </a:rPr>
            <a:t>業者仍以 </a:t>
          </a:r>
          <a:r>
            <a:rPr lang="en-US" altLang="zh-TW" sz="1200" dirty="0">
              <a:latin typeface="微軟正黑體" panose="020B0604030504040204" pitchFamily="34" charset="-120"/>
              <a:ea typeface="微軟正黑體" panose="020B0604030504040204" pitchFamily="34" charset="-120"/>
            </a:rPr>
            <a:t>ODM </a:t>
          </a:r>
          <a:r>
            <a:rPr lang="zh-TW" altLang="en-US" sz="1200" dirty="0">
              <a:latin typeface="微軟正黑體" panose="020B0604030504040204" pitchFamily="34" charset="-120"/>
              <a:ea typeface="微軟正黑體" panose="020B0604030504040204" pitchFamily="34" charset="-120"/>
            </a:rPr>
            <a:t>代工模式為主，多配合客戶需求，以少量多樣訂單模式，專注在各自專業領域發展</a:t>
          </a:r>
        </a:p>
      </dgm:t>
    </dgm:pt>
    <dgm:pt modelId="{B6AB311D-624B-489B-BDD2-63FA51D199C9}" type="parTrans" cxnId="{E7CBC4D4-493E-4397-9977-EF9601663231}">
      <dgm:prSet/>
      <dgm:spPr/>
      <dgm:t>
        <a:bodyPr/>
        <a:lstStyle/>
        <a:p>
          <a:endParaRPr lang="zh-TW" altLang="en-US"/>
        </a:p>
      </dgm:t>
    </dgm:pt>
    <dgm:pt modelId="{3EBA3F3F-1B73-486F-AAFF-C823176B60C8}" type="sibTrans" cxnId="{E7CBC4D4-493E-4397-9977-EF9601663231}">
      <dgm:prSet/>
      <dgm:spPr/>
      <dgm:t>
        <a:bodyPr/>
        <a:lstStyle/>
        <a:p>
          <a:endParaRPr lang="zh-TW" altLang="en-US"/>
        </a:p>
      </dgm:t>
    </dgm:pt>
    <dgm:pt modelId="{6EDD4EBC-D2FF-4790-81BD-6C68E50DA800}">
      <dgm:prSet phldrT="[文字]" custT="1"/>
      <dgm:spPr/>
      <dgm:t>
        <a:bodyPr lIns="72000" tIns="0" rIns="0" bIns="0" anchor="ctr"/>
        <a:lstStyle/>
        <a:p>
          <a:pPr marL="180000" indent="-180000" algn="just">
            <a:lnSpc>
              <a:spcPts val="1400"/>
            </a:lnSpc>
            <a:spcBef>
              <a:spcPts val="0"/>
            </a:spcBef>
            <a:spcAft>
              <a:spcPts val="600"/>
            </a:spcAft>
          </a:pPr>
          <a:r>
            <a:rPr lang="zh-TW" altLang="en-US" sz="1200" dirty="0">
              <a:latin typeface="微軟正黑體" panose="020B0604030504040204" pitchFamily="34" charset="-120"/>
              <a:ea typeface="微軟正黑體" panose="020B0604030504040204" pitchFamily="34" charset="-120"/>
            </a:rPr>
            <a:t>業者多專注在硬體及韌體技術，對於品牌形象、軟體及應用之行銷、研發、人力、解決方案投入較少</a:t>
          </a:r>
        </a:p>
      </dgm:t>
    </dgm:pt>
    <dgm:pt modelId="{8F909997-B0E4-4F8A-83D7-805CA6DB8BD8}" type="parTrans" cxnId="{2A917EBC-1261-4183-8AB6-25C4C55DF634}">
      <dgm:prSet/>
      <dgm:spPr/>
      <dgm:t>
        <a:bodyPr/>
        <a:lstStyle/>
        <a:p>
          <a:endParaRPr lang="zh-TW" altLang="en-US"/>
        </a:p>
      </dgm:t>
    </dgm:pt>
    <dgm:pt modelId="{95BFDAB0-1F8C-4F47-BF33-64ED7E26C71B}" type="sibTrans" cxnId="{2A917EBC-1261-4183-8AB6-25C4C55DF634}">
      <dgm:prSet/>
      <dgm:spPr/>
      <dgm:t>
        <a:bodyPr/>
        <a:lstStyle/>
        <a:p>
          <a:endParaRPr lang="zh-TW" altLang="en-US"/>
        </a:p>
      </dgm:t>
    </dgm:pt>
    <dgm:pt modelId="{996E4891-D124-4203-91AB-180748A3CABA}">
      <dgm:prSet phldrT="[文字]" custT="1"/>
      <dgm:spPr/>
      <dgm:t>
        <a:bodyPr lIns="72000" tIns="0" rIns="0" bIns="0" anchor="ctr"/>
        <a:lstStyle/>
        <a:p>
          <a:pPr marL="180000" indent="-180000" algn="just">
            <a:lnSpc>
              <a:spcPts val="1400"/>
            </a:lnSpc>
            <a:spcBef>
              <a:spcPts val="0"/>
            </a:spcBef>
            <a:spcAft>
              <a:spcPts val="600"/>
            </a:spcAft>
          </a:pPr>
          <a:r>
            <a:rPr lang="zh-TW" altLang="en-US" sz="1200" dirty="0">
              <a:latin typeface="微軟正黑體" panose="020B0604030504040204" pitchFamily="34" charset="-120"/>
              <a:ea typeface="微軟正黑體" panose="020B0604030504040204" pitchFamily="34" charset="-120"/>
            </a:rPr>
            <a:t>多數 </a:t>
          </a:r>
          <a:r>
            <a:rPr lang="en-US" altLang="zh-TW" sz="1200" dirty="0">
              <a:latin typeface="微軟正黑體" panose="020B0604030504040204" pitchFamily="34" charset="-120"/>
              <a:ea typeface="微軟正黑體" panose="020B0604030504040204" pitchFamily="34" charset="-120"/>
            </a:rPr>
            <a:t>IPC </a:t>
          </a:r>
          <a:r>
            <a:rPr lang="zh-TW" altLang="en-US" sz="1200" dirty="0">
              <a:latin typeface="微軟正黑體" panose="020B0604030504040204" pitchFamily="34" charset="-120"/>
              <a:ea typeface="微軟正黑體" panose="020B0604030504040204" pitchFamily="34" charset="-120"/>
            </a:rPr>
            <a:t>公司規模仍不大，與國際組織、標準之鏈結度低，無法掌握市場先機</a:t>
          </a:r>
        </a:p>
      </dgm:t>
    </dgm:pt>
    <dgm:pt modelId="{A79155E1-00BD-4E44-A05D-5FB37D8FC6EE}" type="parTrans" cxnId="{96B4C0F3-8260-4F4A-9775-3CDD3391BFBC}">
      <dgm:prSet/>
      <dgm:spPr/>
      <dgm:t>
        <a:bodyPr/>
        <a:lstStyle/>
        <a:p>
          <a:endParaRPr lang="zh-TW" altLang="en-US"/>
        </a:p>
      </dgm:t>
    </dgm:pt>
    <dgm:pt modelId="{7D6F16E6-B40B-46C9-A46D-53925E84F2AA}" type="sibTrans" cxnId="{96B4C0F3-8260-4F4A-9775-3CDD3391BFBC}">
      <dgm:prSet/>
      <dgm:spPr/>
      <dgm:t>
        <a:bodyPr/>
        <a:lstStyle/>
        <a:p>
          <a:endParaRPr lang="zh-TW" altLang="en-US"/>
        </a:p>
      </dgm:t>
    </dgm:pt>
    <dgm:pt modelId="{1C596F66-FE73-4CDD-8F5E-ACC2D61E8597}">
      <dgm:prSet phldrT="[文字]" custT="1"/>
      <dgm:spPr/>
      <dgm:t>
        <a:bodyPr lIns="72000" tIns="0" rIns="0" bIns="0" anchor="ctr"/>
        <a:lstStyle/>
        <a:p>
          <a:pPr marL="180000" marR="0" indent="-180000" algn="just" defTabSz="914400" eaLnBrk="1" fontAlgn="auto" latinLnBrk="0" hangingPunct="1">
            <a:lnSpc>
              <a:spcPts val="1400"/>
            </a:lnSpc>
            <a:spcBef>
              <a:spcPts val="0"/>
            </a:spcBef>
            <a:spcAft>
              <a:spcPts val="600"/>
            </a:spcAft>
            <a:buClrTx/>
            <a:buSzTx/>
            <a:buFontTx/>
            <a:buNone/>
            <a:tabLst/>
            <a:defRPr/>
          </a:pPr>
          <a:r>
            <a:rPr lang="zh-TW" altLang="en-US" sz="1200" dirty="0">
              <a:latin typeface="微軟正黑體" panose="020B0604030504040204" pitchFamily="34" charset="-120"/>
              <a:ea typeface="微軟正黑體" panose="020B0604030504040204" pitchFamily="34" charset="-120"/>
            </a:rPr>
            <a:t>產品多為跨領域應用解決方案需求，從應用服務帶動產品及產業發展，業者對市場需求掌握度不足，不易主導規格發展</a:t>
          </a:r>
        </a:p>
      </dgm:t>
    </dgm:pt>
    <dgm:pt modelId="{E545D425-FEBD-4B99-8B2F-8FCCA9BAF71B}" type="parTrans" cxnId="{E0B3B2D8-18C1-4B06-A984-F9E1DDB07B8E}">
      <dgm:prSet/>
      <dgm:spPr/>
      <dgm:t>
        <a:bodyPr/>
        <a:lstStyle/>
        <a:p>
          <a:endParaRPr lang="zh-TW" altLang="en-US"/>
        </a:p>
      </dgm:t>
    </dgm:pt>
    <dgm:pt modelId="{C79C643E-1386-4F99-B8B4-1BC8B53FB4B9}" type="sibTrans" cxnId="{E0B3B2D8-18C1-4B06-A984-F9E1DDB07B8E}">
      <dgm:prSet/>
      <dgm:spPr/>
      <dgm:t>
        <a:bodyPr/>
        <a:lstStyle/>
        <a:p>
          <a:endParaRPr lang="zh-TW" altLang="en-US"/>
        </a:p>
      </dgm:t>
    </dgm:pt>
    <dgm:pt modelId="{E1019A59-EAE4-4B94-AA62-D6427645DB89}">
      <dgm:prSet phldrT="[文字]" custT="1"/>
      <dgm:spPr/>
      <dgm:t>
        <a:bodyPr lIns="72000" tIns="0" rIns="0" bIns="0" anchor="ctr"/>
        <a:lstStyle/>
        <a:p>
          <a:pPr marL="180000" indent="-180000" algn="just">
            <a:lnSpc>
              <a:spcPts val="1400"/>
            </a:lnSpc>
            <a:spcBef>
              <a:spcPts val="0"/>
            </a:spcBef>
            <a:spcAft>
              <a:spcPts val="600"/>
            </a:spcAft>
          </a:pPr>
          <a:r>
            <a:rPr lang="zh-TW" altLang="en-US" sz="1200" dirty="0">
              <a:latin typeface="微軟正黑體" panose="020B0604030504040204" pitchFamily="34" charset="-120"/>
              <a:ea typeface="微軟正黑體" panose="020B0604030504040204" pitchFamily="34" charset="-120"/>
            </a:rPr>
            <a:t>研發投入多以客戶需求為主，雖希望能自主掌握產品暨技術趨勢，但缺少政策推動工具支持</a:t>
          </a:r>
        </a:p>
      </dgm:t>
    </dgm:pt>
    <dgm:pt modelId="{A28A30E0-86F3-4BD1-A4F4-18DFC9B12907}" type="parTrans" cxnId="{6858041E-2BDF-4C1E-9F12-FCEC73118088}">
      <dgm:prSet/>
      <dgm:spPr/>
      <dgm:t>
        <a:bodyPr/>
        <a:lstStyle/>
        <a:p>
          <a:endParaRPr lang="zh-TW" altLang="en-US"/>
        </a:p>
      </dgm:t>
    </dgm:pt>
    <dgm:pt modelId="{17F7516A-E34D-4B93-B3D2-D0F50924C497}" type="sibTrans" cxnId="{6858041E-2BDF-4C1E-9F12-FCEC73118088}">
      <dgm:prSet/>
      <dgm:spPr/>
      <dgm:t>
        <a:bodyPr/>
        <a:lstStyle/>
        <a:p>
          <a:endParaRPr lang="zh-TW" altLang="en-US"/>
        </a:p>
      </dgm:t>
    </dgm:pt>
    <dgm:pt modelId="{48E976C3-C4D7-45CC-B484-30171D1C501D}">
      <dgm:prSet phldrT="[文字]" custT="1"/>
      <dgm:spPr/>
      <dgm:t>
        <a:bodyPr lIns="72000" tIns="0" rIns="0" bIns="0" anchor="ctr"/>
        <a:lstStyle/>
        <a:p>
          <a:pPr marL="180000" marR="0" indent="-180000" algn="just" defTabSz="914400" eaLnBrk="1" fontAlgn="auto" latinLnBrk="0" hangingPunct="1">
            <a:lnSpc>
              <a:spcPts val="1400"/>
            </a:lnSpc>
            <a:spcBef>
              <a:spcPts val="0"/>
            </a:spcBef>
            <a:spcAft>
              <a:spcPts val="600"/>
            </a:spcAft>
            <a:buClrTx/>
            <a:buSzTx/>
            <a:buFontTx/>
            <a:buNone/>
            <a:tabLst/>
            <a:defRPr/>
          </a:pPr>
          <a:r>
            <a:rPr lang="zh-TW" altLang="en-US" sz="1200" dirty="0">
              <a:latin typeface="微軟正黑體" panose="020B0604030504040204" pitchFamily="34" charset="-120"/>
              <a:ea typeface="微軟正黑體" panose="020B0604030504040204" pitchFamily="34" charset="-120"/>
            </a:rPr>
            <a:t>業者單打獨鬥情況明顯，互斥多於互補，難以發揮整體產業能量</a:t>
          </a:r>
        </a:p>
      </dgm:t>
    </dgm:pt>
    <dgm:pt modelId="{73FA3108-FDAE-4328-897F-1978AA24D553}" type="parTrans" cxnId="{D521E317-52EF-4562-96C0-09579857E73F}">
      <dgm:prSet/>
      <dgm:spPr/>
      <dgm:t>
        <a:bodyPr/>
        <a:lstStyle/>
        <a:p>
          <a:endParaRPr lang="zh-TW" altLang="en-US"/>
        </a:p>
      </dgm:t>
    </dgm:pt>
    <dgm:pt modelId="{252E587E-6290-47BE-A7A0-5A60021118FC}" type="sibTrans" cxnId="{D521E317-52EF-4562-96C0-09579857E73F}">
      <dgm:prSet/>
      <dgm:spPr/>
      <dgm:t>
        <a:bodyPr/>
        <a:lstStyle/>
        <a:p>
          <a:endParaRPr lang="zh-TW" altLang="en-US"/>
        </a:p>
      </dgm:t>
    </dgm:pt>
    <dgm:pt modelId="{6C889EA9-A3DD-45F3-A875-E534B448CD1D}" type="pres">
      <dgm:prSet presAssocID="{049E105F-A217-4B35-AC1A-B409A041C547}" presName="Name0" presStyleCnt="0">
        <dgm:presLayoutVars>
          <dgm:dir/>
          <dgm:animLvl val="lvl"/>
          <dgm:resizeHandles/>
        </dgm:presLayoutVars>
      </dgm:prSet>
      <dgm:spPr/>
    </dgm:pt>
    <dgm:pt modelId="{FEDD9E00-F976-4208-9268-1945E2B8F8A9}" type="pres">
      <dgm:prSet presAssocID="{4CB4246B-D625-4655-AA8B-730817F11CFE}" presName="linNode" presStyleCnt="0"/>
      <dgm:spPr/>
    </dgm:pt>
    <dgm:pt modelId="{A12C5ED2-271E-4EAB-B2F7-903BBC798366}" type="pres">
      <dgm:prSet presAssocID="{4CB4246B-D625-4655-AA8B-730817F11CFE}" presName="parentShp" presStyleLbl="node1" presStyleIdx="0" presStyleCnt="3" custScaleX="65731" custLinFactNeighborX="-11423">
        <dgm:presLayoutVars>
          <dgm:bulletEnabled val="1"/>
        </dgm:presLayoutVars>
      </dgm:prSet>
      <dgm:spPr/>
    </dgm:pt>
    <dgm:pt modelId="{EA218AED-5244-47A4-8CA9-50DE20033521}" type="pres">
      <dgm:prSet presAssocID="{4CB4246B-D625-4655-AA8B-730817F11CFE}" presName="childShp" presStyleLbl="bgAccFollowNode1" presStyleIdx="0" presStyleCnt="3" custScaleX="88630" custLinFactNeighborX="-17135">
        <dgm:presLayoutVars>
          <dgm:bulletEnabled val="1"/>
        </dgm:presLayoutVars>
      </dgm:prSet>
      <dgm:spPr/>
    </dgm:pt>
    <dgm:pt modelId="{967268B5-2DFA-40ED-9E5C-FA96AA0491C2}" type="pres">
      <dgm:prSet presAssocID="{7CABE727-7FEE-4CDD-AFA8-967DE8335479}" presName="spacing" presStyleCnt="0"/>
      <dgm:spPr/>
    </dgm:pt>
    <dgm:pt modelId="{5D488D22-3684-4E55-8716-2576612E657F}" type="pres">
      <dgm:prSet presAssocID="{D6D1DA9A-2391-4A82-91E4-9619853DFF5F}" presName="linNode" presStyleCnt="0"/>
      <dgm:spPr/>
    </dgm:pt>
    <dgm:pt modelId="{166B4C67-E5EA-4E6F-BB2F-154CED3769A5}" type="pres">
      <dgm:prSet presAssocID="{D6D1DA9A-2391-4A82-91E4-9619853DFF5F}" presName="parentShp" presStyleLbl="node1" presStyleIdx="1" presStyleCnt="3" custScaleX="65731" custLinFactNeighborX="-11423">
        <dgm:presLayoutVars>
          <dgm:bulletEnabled val="1"/>
        </dgm:presLayoutVars>
      </dgm:prSet>
      <dgm:spPr/>
    </dgm:pt>
    <dgm:pt modelId="{776B0AF3-64F0-4FCB-BFF4-5140DDEEFC76}" type="pres">
      <dgm:prSet presAssocID="{D6D1DA9A-2391-4A82-91E4-9619853DFF5F}" presName="childShp" presStyleLbl="bgAccFollowNode1" presStyleIdx="1" presStyleCnt="3" custScaleX="88630" custLinFactNeighborX="-17135">
        <dgm:presLayoutVars>
          <dgm:bulletEnabled val="1"/>
        </dgm:presLayoutVars>
      </dgm:prSet>
      <dgm:spPr/>
    </dgm:pt>
    <dgm:pt modelId="{DD4FDEAF-8F4A-4B25-91EC-8C5A0D18B8ED}" type="pres">
      <dgm:prSet presAssocID="{9E95ECF1-75AB-4754-9377-E86FB25DBCEF}" presName="spacing" presStyleCnt="0"/>
      <dgm:spPr/>
    </dgm:pt>
    <dgm:pt modelId="{9EFBD558-9226-4D78-8D7A-B6648DF238E6}" type="pres">
      <dgm:prSet presAssocID="{C045B5BB-15BB-49D0-BE1D-753DB27AF500}" presName="linNode" presStyleCnt="0"/>
      <dgm:spPr/>
    </dgm:pt>
    <dgm:pt modelId="{7FE94CBB-5999-4A09-8981-C12176182E2A}" type="pres">
      <dgm:prSet presAssocID="{C045B5BB-15BB-49D0-BE1D-753DB27AF500}" presName="parentShp" presStyleLbl="node1" presStyleIdx="2" presStyleCnt="3" custScaleX="65731" custLinFactNeighborX="-11423">
        <dgm:presLayoutVars>
          <dgm:bulletEnabled val="1"/>
        </dgm:presLayoutVars>
      </dgm:prSet>
      <dgm:spPr/>
    </dgm:pt>
    <dgm:pt modelId="{3FDB0EE1-5E51-4797-B071-941FE156DD02}" type="pres">
      <dgm:prSet presAssocID="{C045B5BB-15BB-49D0-BE1D-753DB27AF500}" presName="childShp" presStyleLbl="bgAccFollowNode1" presStyleIdx="2" presStyleCnt="3" custScaleX="88630" custLinFactNeighborX="-17135">
        <dgm:presLayoutVars>
          <dgm:bulletEnabled val="1"/>
        </dgm:presLayoutVars>
      </dgm:prSet>
      <dgm:spPr/>
    </dgm:pt>
  </dgm:ptLst>
  <dgm:cxnLst>
    <dgm:cxn modelId="{A1F0DB4F-0278-4A05-992A-80A9204AB418}" type="presOf" srcId="{F3CD983B-0F1F-4641-B81C-59375FABD45A}" destId="{EA218AED-5244-47A4-8CA9-50DE20033521}" srcOrd="0" destOrd="0" presId="urn:microsoft.com/office/officeart/2005/8/layout/vList6"/>
    <dgm:cxn modelId="{E7A0621F-1E53-4DE6-8B86-BF7A352CFA9D}" srcId="{049E105F-A217-4B35-AC1A-B409A041C547}" destId="{C045B5BB-15BB-49D0-BE1D-753DB27AF500}" srcOrd="2" destOrd="0" parTransId="{FADF0F15-AF44-40A9-8C61-929C3C1A3B6A}" sibTransId="{C833E9B2-8031-4933-9809-DCE328BDF44E}"/>
    <dgm:cxn modelId="{C314199E-B9F0-4B2C-9880-7499ECCDED03}" type="presOf" srcId="{E1019A59-EAE4-4B94-AA62-D6427645DB89}" destId="{776B0AF3-64F0-4FCB-BFF4-5140DDEEFC76}" srcOrd="0" destOrd="1" presId="urn:microsoft.com/office/officeart/2005/8/layout/vList6"/>
    <dgm:cxn modelId="{24AE9038-152B-49BB-9427-3ACC1D45EB3F}" type="presOf" srcId="{049E105F-A217-4B35-AC1A-B409A041C547}" destId="{6C889EA9-A3DD-45F3-A875-E534B448CD1D}" srcOrd="0" destOrd="0" presId="urn:microsoft.com/office/officeart/2005/8/layout/vList6"/>
    <dgm:cxn modelId="{2A917EBC-1261-4183-8AB6-25C4C55DF634}" srcId="{4CB4246B-D625-4655-AA8B-730817F11CFE}" destId="{6EDD4EBC-D2FF-4790-81BD-6C68E50DA800}" srcOrd="1" destOrd="0" parTransId="{8F909997-B0E4-4F8A-83D7-805CA6DB8BD8}" sibTransId="{95BFDAB0-1F8C-4F47-BF33-64ED7E26C71B}"/>
    <dgm:cxn modelId="{5CD9F41B-1222-475A-B850-F9A49BBB1CAA}" type="presOf" srcId="{1C596F66-FE73-4CDD-8F5E-ACC2D61E8597}" destId="{3FDB0EE1-5E51-4797-B071-941FE156DD02}" srcOrd="0" destOrd="0" presId="urn:microsoft.com/office/officeart/2005/8/layout/vList6"/>
    <dgm:cxn modelId="{6858041E-2BDF-4C1E-9F12-FCEC73118088}" srcId="{D6D1DA9A-2391-4A82-91E4-9619853DFF5F}" destId="{E1019A59-EAE4-4B94-AA62-D6427645DB89}" srcOrd="1" destOrd="0" parTransId="{A28A30E0-86F3-4BD1-A4F4-18DFC9B12907}" sibTransId="{17F7516A-E34D-4B93-B3D2-D0F50924C497}"/>
    <dgm:cxn modelId="{D521E317-52EF-4562-96C0-09579857E73F}" srcId="{C045B5BB-15BB-49D0-BE1D-753DB27AF500}" destId="{48E976C3-C4D7-45CC-B484-30171D1C501D}" srcOrd="1" destOrd="0" parTransId="{73FA3108-FDAE-4328-897F-1978AA24D553}" sibTransId="{252E587E-6290-47BE-A7A0-5A60021118FC}"/>
    <dgm:cxn modelId="{4004F1B3-E5D1-444E-ABA7-EFA23F1B73FB}" type="presOf" srcId="{4CB4246B-D625-4655-AA8B-730817F11CFE}" destId="{A12C5ED2-271E-4EAB-B2F7-903BBC798366}" srcOrd="0" destOrd="0" presId="urn:microsoft.com/office/officeart/2005/8/layout/vList6"/>
    <dgm:cxn modelId="{82FB02E9-04DF-4C0B-A56B-706734AEC923}" type="presOf" srcId="{C045B5BB-15BB-49D0-BE1D-753DB27AF500}" destId="{7FE94CBB-5999-4A09-8981-C12176182E2A}" srcOrd="0" destOrd="0" presId="urn:microsoft.com/office/officeart/2005/8/layout/vList6"/>
    <dgm:cxn modelId="{9684473F-6D00-483D-A7A8-AFAE5124E625}" srcId="{049E105F-A217-4B35-AC1A-B409A041C547}" destId="{D6D1DA9A-2391-4A82-91E4-9619853DFF5F}" srcOrd="1" destOrd="0" parTransId="{BA6DA7A7-557A-49DC-8706-C26BFB11A853}" sibTransId="{9E95ECF1-75AB-4754-9377-E86FB25DBCEF}"/>
    <dgm:cxn modelId="{96B4C0F3-8260-4F4A-9775-3CDD3391BFBC}" srcId="{D6D1DA9A-2391-4A82-91E4-9619853DFF5F}" destId="{996E4891-D124-4203-91AB-180748A3CABA}" srcOrd="0" destOrd="0" parTransId="{A79155E1-00BD-4E44-A05D-5FB37D8FC6EE}" sibTransId="{7D6F16E6-B40B-46C9-A46D-53925E84F2AA}"/>
    <dgm:cxn modelId="{DA396771-3E81-4443-A918-B68017C3B634}" type="presOf" srcId="{996E4891-D124-4203-91AB-180748A3CABA}" destId="{776B0AF3-64F0-4FCB-BFF4-5140DDEEFC76}" srcOrd="0" destOrd="0" presId="urn:microsoft.com/office/officeart/2005/8/layout/vList6"/>
    <dgm:cxn modelId="{E0B3B2D8-18C1-4B06-A984-F9E1DDB07B8E}" srcId="{C045B5BB-15BB-49D0-BE1D-753DB27AF500}" destId="{1C596F66-FE73-4CDD-8F5E-ACC2D61E8597}" srcOrd="0" destOrd="0" parTransId="{E545D425-FEBD-4B99-8B2F-8FCCA9BAF71B}" sibTransId="{C79C643E-1386-4F99-B8B4-1BC8B53FB4B9}"/>
    <dgm:cxn modelId="{E7CBC4D4-493E-4397-9977-EF9601663231}" srcId="{4CB4246B-D625-4655-AA8B-730817F11CFE}" destId="{F3CD983B-0F1F-4641-B81C-59375FABD45A}" srcOrd="0" destOrd="0" parTransId="{B6AB311D-624B-489B-BDD2-63FA51D199C9}" sibTransId="{3EBA3F3F-1B73-486F-AAFF-C823176B60C8}"/>
    <dgm:cxn modelId="{684605A4-92E7-46B6-BFD3-A267CBFD6D4D}" type="presOf" srcId="{D6D1DA9A-2391-4A82-91E4-9619853DFF5F}" destId="{166B4C67-E5EA-4E6F-BB2F-154CED3769A5}" srcOrd="0" destOrd="0" presId="urn:microsoft.com/office/officeart/2005/8/layout/vList6"/>
    <dgm:cxn modelId="{C5E28499-73A3-4146-BCCC-5D7F2E84F8BF}" type="presOf" srcId="{6EDD4EBC-D2FF-4790-81BD-6C68E50DA800}" destId="{EA218AED-5244-47A4-8CA9-50DE20033521}" srcOrd="0" destOrd="1" presId="urn:microsoft.com/office/officeart/2005/8/layout/vList6"/>
    <dgm:cxn modelId="{46CF1E84-8DDA-4D2D-AE60-3F0148726AC2}" type="presOf" srcId="{48E976C3-C4D7-45CC-B484-30171D1C501D}" destId="{3FDB0EE1-5E51-4797-B071-941FE156DD02}" srcOrd="0" destOrd="1" presId="urn:microsoft.com/office/officeart/2005/8/layout/vList6"/>
    <dgm:cxn modelId="{65C6EBB8-4E0A-4E5E-AC9B-7BD0EB752B63}" srcId="{049E105F-A217-4B35-AC1A-B409A041C547}" destId="{4CB4246B-D625-4655-AA8B-730817F11CFE}" srcOrd="0" destOrd="0" parTransId="{7FF4FD13-8B67-43E9-9170-C5093AA79270}" sibTransId="{7CABE727-7FEE-4CDD-AFA8-967DE8335479}"/>
    <dgm:cxn modelId="{6F345751-308E-4242-A4FF-C8D5FDBF188B}" type="presParOf" srcId="{6C889EA9-A3DD-45F3-A875-E534B448CD1D}" destId="{FEDD9E00-F976-4208-9268-1945E2B8F8A9}" srcOrd="0" destOrd="0" presId="urn:microsoft.com/office/officeart/2005/8/layout/vList6"/>
    <dgm:cxn modelId="{462DCF42-4F09-45BD-87C4-FE70F2EA3ABC}" type="presParOf" srcId="{FEDD9E00-F976-4208-9268-1945E2B8F8A9}" destId="{A12C5ED2-271E-4EAB-B2F7-903BBC798366}" srcOrd="0" destOrd="0" presId="urn:microsoft.com/office/officeart/2005/8/layout/vList6"/>
    <dgm:cxn modelId="{F46DA7B8-AF1C-4E75-8C4D-88B4EEEB1D95}" type="presParOf" srcId="{FEDD9E00-F976-4208-9268-1945E2B8F8A9}" destId="{EA218AED-5244-47A4-8CA9-50DE20033521}" srcOrd="1" destOrd="0" presId="urn:microsoft.com/office/officeart/2005/8/layout/vList6"/>
    <dgm:cxn modelId="{6D24B968-A1E4-418B-8302-DDB070385C27}" type="presParOf" srcId="{6C889EA9-A3DD-45F3-A875-E534B448CD1D}" destId="{967268B5-2DFA-40ED-9E5C-FA96AA0491C2}" srcOrd="1" destOrd="0" presId="urn:microsoft.com/office/officeart/2005/8/layout/vList6"/>
    <dgm:cxn modelId="{08F6EF77-EE3C-4BBE-A1FB-B5D25815DCA4}" type="presParOf" srcId="{6C889EA9-A3DD-45F3-A875-E534B448CD1D}" destId="{5D488D22-3684-4E55-8716-2576612E657F}" srcOrd="2" destOrd="0" presId="urn:microsoft.com/office/officeart/2005/8/layout/vList6"/>
    <dgm:cxn modelId="{0FF1D6DA-99C4-4EBE-86F2-B6310F51447C}" type="presParOf" srcId="{5D488D22-3684-4E55-8716-2576612E657F}" destId="{166B4C67-E5EA-4E6F-BB2F-154CED3769A5}" srcOrd="0" destOrd="0" presId="urn:microsoft.com/office/officeart/2005/8/layout/vList6"/>
    <dgm:cxn modelId="{4A0C8F19-84DF-470B-A4B5-D9F75A76F3E8}" type="presParOf" srcId="{5D488D22-3684-4E55-8716-2576612E657F}" destId="{776B0AF3-64F0-4FCB-BFF4-5140DDEEFC76}" srcOrd="1" destOrd="0" presId="urn:microsoft.com/office/officeart/2005/8/layout/vList6"/>
    <dgm:cxn modelId="{C7724C1B-F6D7-41F2-93E4-29D22D2384FD}" type="presParOf" srcId="{6C889EA9-A3DD-45F3-A875-E534B448CD1D}" destId="{DD4FDEAF-8F4A-4B25-91EC-8C5A0D18B8ED}" srcOrd="3" destOrd="0" presId="urn:microsoft.com/office/officeart/2005/8/layout/vList6"/>
    <dgm:cxn modelId="{A7B07A14-48F0-4679-A148-564C64F4E6C8}" type="presParOf" srcId="{6C889EA9-A3DD-45F3-A875-E534B448CD1D}" destId="{9EFBD558-9226-4D78-8D7A-B6648DF238E6}" srcOrd="4" destOrd="0" presId="urn:microsoft.com/office/officeart/2005/8/layout/vList6"/>
    <dgm:cxn modelId="{5D1DEA0A-FAF5-4AB7-89C5-F02B6FF51CD3}" type="presParOf" srcId="{9EFBD558-9226-4D78-8D7A-B6648DF238E6}" destId="{7FE94CBB-5999-4A09-8981-C12176182E2A}" srcOrd="0" destOrd="0" presId="urn:microsoft.com/office/officeart/2005/8/layout/vList6"/>
    <dgm:cxn modelId="{5F553B5A-A672-4C15-9EAC-3D6EA527694C}" type="presParOf" srcId="{9EFBD558-9226-4D78-8D7A-B6648DF238E6}" destId="{3FDB0EE1-5E51-4797-B071-941FE156DD0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E30850-F6AB-4C7D-AA28-F5844DB03B0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zh-TW" altLang="en-US"/>
        </a:p>
      </dgm:t>
    </dgm:pt>
    <dgm:pt modelId="{F32C0036-7D5F-45FD-BEC1-C9909AC3ACD5}">
      <dgm:prSet phldrT="[文字]" custT="1"/>
      <dgm:spPr/>
      <dgm:t>
        <a:bodyPr anchor="ctr"/>
        <a:lstStyle/>
        <a:p>
          <a:pPr algn="ctr">
            <a:lnSpc>
              <a:spcPts val="1600"/>
            </a:lnSpc>
            <a:spcAft>
              <a:spcPts val="0"/>
            </a:spcAft>
          </a:pPr>
          <a:r>
            <a:rPr lang="zh-TW" altLang="en-US" sz="1400" b="1" dirty="0">
              <a:solidFill>
                <a:schemeClr val="bg1"/>
              </a:solidFill>
              <a:latin typeface="微軟正黑體" panose="020B0604030504040204" pitchFamily="34" charset="-120"/>
              <a:ea typeface="微軟正黑體" panose="020B0604030504040204" pitchFamily="34" charset="-120"/>
            </a:rPr>
            <a:t>擁抱新興技術與應用所帶來的機會</a:t>
          </a:r>
        </a:p>
      </dgm:t>
    </dgm:pt>
    <dgm:pt modelId="{5727E368-809A-4D98-9627-C76554F87701}" type="parTrans" cxnId="{5D70304E-0CC2-4458-B248-A876454F896B}">
      <dgm:prSet/>
      <dgm:spPr/>
      <dgm:t>
        <a:bodyPr/>
        <a:lstStyle/>
        <a:p>
          <a:endParaRPr lang="zh-TW" altLang="en-US"/>
        </a:p>
      </dgm:t>
    </dgm:pt>
    <dgm:pt modelId="{10C94C9C-CB5D-4DED-83E2-ABA08767257C}" type="sibTrans" cxnId="{5D70304E-0CC2-4458-B248-A876454F896B}">
      <dgm:prSet/>
      <dgm:spPr/>
      <dgm:t>
        <a:bodyPr/>
        <a:lstStyle/>
        <a:p>
          <a:endParaRPr lang="zh-TW" altLang="en-US"/>
        </a:p>
      </dgm:t>
    </dgm:pt>
    <dgm:pt modelId="{6DA8C879-1A71-4DC9-9B5B-E11C45B7BE6D}">
      <dgm:prSet phldrT="[文字]" custT="1"/>
      <dgm:spPr/>
      <dgm:t>
        <a:bodyPr anchor="ctr"/>
        <a:lstStyle/>
        <a:p>
          <a:pPr algn="ctr">
            <a:lnSpc>
              <a:spcPts val="1600"/>
            </a:lnSpc>
            <a:spcAft>
              <a:spcPts val="0"/>
            </a:spcAft>
          </a:pPr>
          <a:r>
            <a:rPr lang="zh-TW" altLang="en-US" sz="1400" b="1" dirty="0">
              <a:solidFill>
                <a:schemeClr val="bg1"/>
              </a:solidFill>
              <a:latin typeface="微軟正黑體" panose="020B0604030504040204" pitchFamily="34" charset="-120"/>
              <a:ea typeface="微軟正黑體" panose="020B0604030504040204" pitchFamily="34" charset="-120"/>
            </a:rPr>
            <a:t>政府最高層級領導下發展數位安全風險管理與隱私保護</a:t>
          </a:r>
        </a:p>
      </dgm:t>
    </dgm:pt>
    <dgm:pt modelId="{B824D317-6328-4DA2-9CA4-B3E1C5E7F761}" type="parTrans" cxnId="{0810A463-1B2A-4B34-A2DF-65576483D4C4}">
      <dgm:prSet/>
      <dgm:spPr/>
      <dgm:t>
        <a:bodyPr/>
        <a:lstStyle/>
        <a:p>
          <a:endParaRPr lang="zh-TW" altLang="en-US"/>
        </a:p>
      </dgm:t>
    </dgm:pt>
    <dgm:pt modelId="{FF94E7F8-6F48-42E9-B95D-8E9641683B81}" type="sibTrans" cxnId="{0810A463-1B2A-4B34-A2DF-65576483D4C4}">
      <dgm:prSet/>
      <dgm:spPr/>
      <dgm:t>
        <a:bodyPr/>
        <a:lstStyle/>
        <a:p>
          <a:endParaRPr lang="zh-TW" altLang="en-US"/>
        </a:p>
      </dgm:t>
    </dgm:pt>
    <dgm:pt modelId="{F8C165D3-0702-4338-A994-33E0886936A9}">
      <dgm:prSet phldrT="[文字]" custT="1"/>
      <dgm:spPr/>
      <dgm:t>
        <a:bodyPr anchor="ctr"/>
        <a:lstStyle/>
        <a:p>
          <a:pPr algn="ctr">
            <a:lnSpc>
              <a:spcPts val="1600"/>
            </a:lnSpc>
            <a:spcAft>
              <a:spcPts val="0"/>
            </a:spcAft>
          </a:pPr>
          <a:r>
            <a:rPr lang="zh-TW" altLang="en-US" sz="1400" b="1" dirty="0">
              <a:solidFill>
                <a:schemeClr val="bg1"/>
              </a:solidFill>
              <a:latin typeface="微軟正黑體" panose="020B0604030504040204" pitchFamily="34" charset="-120"/>
              <a:ea typeface="微軟正黑體" panose="020B0604030504040204" pitchFamily="34" charset="-120"/>
            </a:rPr>
            <a:t>促進電子商務發展，降低境內、跨境電子商務障礙</a:t>
          </a:r>
        </a:p>
      </dgm:t>
    </dgm:pt>
    <dgm:pt modelId="{F4F58A30-1C80-4F3E-8276-C2A34B3EE6B5}" type="parTrans" cxnId="{02E67030-910B-45BA-9DE1-65AFDDBF2578}">
      <dgm:prSet/>
      <dgm:spPr/>
      <dgm:t>
        <a:bodyPr/>
        <a:lstStyle/>
        <a:p>
          <a:endParaRPr lang="zh-TW" altLang="en-US"/>
        </a:p>
      </dgm:t>
    </dgm:pt>
    <dgm:pt modelId="{07755DB8-2DE2-46FA-9101-E8F547460890}" type="sibTrans" cxnId="{02E67030-910B-45BA-9DE1-65AFDDBF2578}">
      <dgm:prSet/>
      <dgm:spPr/>
      <dgm:t>
        <a:bodyPr/>
        <a:lstStyle/>
        <a:p>
          <a:endParaRPr lang="zh-TW" altLang="en-US"/>
        </a:p>
      </dgm:t>
    </dgm:pt>
    <dgm:pt modelId="{B070C436-CB32-45EE-8FED-A9FDDFA8057A}">
      <dgm:prSet phldrT="[文字]" custT="1"/>
      <dgm:spPr/>
      <dgm:t>
        <a:bodyPr anchor="ctr"/>
        <a:lstStyle/>
        <a:p>
          <a:pPr algn="just">
            <a:lnSpc>
              <a:spcPts val="1600"/>
            </a:lnSpc>
            <a:spcAft>
              <a:spcPts val="0"/>
            </a:spcAft>
          </a:pPr>
          <a:r>
            <a:rPr lang="zh-TW" altLang="en-US" sz="1400" dirty="0">
              <a:solidFill>
                <a:schemeClr val="tx1"/>
              </a:solidFill>
              <a:latin typeface="微軟正黑體" panose="020B0604030504040204" pitchFamily="34" charset="-120"/>
              <a:ea typeface="微軟正黑體" panose="020B0604030504040204" pitchFamily="34" charset="-120"/>
            </a:rPr>
            <a:t>如物聯網、雲端運算、製造與資訊分析之數位轉型</a:t>
          </a:r>
          <a:endParaRPr lang="zh-TW" altLang="en-US" sz="1400" dirty="0">
            <a:latin typeface="微軟正黑體" panose="020B0604030504040204" pitchFamily="34" charset="-120"/>
            <a:ea typeface="微軟正黑體" panose="020B0604030504040204" pitchFamily="34" charset="-120"/>
          </a:endParaRPr>
        </a:p>
      </dgm:t>
    </dgm:pt>
    <dgm:pt modelId="{E389C401-C494-4E82-8B26-175D56B807CB}" type="parTrans" cxnId="{3C71222F-4F42-4263-A156-BB9BE1CD7DB5}">
      <dgm:prSet/>
      <dgm:spPr/>
      <dgm:t>
        <a:bodyPr/>
        <a:lstStyle/>
        <a:p>
          <a:endParaRPr lang="zh-TW" altLang="en-US"/>
        </a:p>
      </dgm:t>
    </dgm:pt>
    <dgm:pt modelId="{7275910F-891E-4A9B-98FB-F2C7A6B8EF25}" type="sibTrans" cxnId="{3C71222F-4F42-4263-A156-BB9BE1CD7DB5}">
      <dgm:prSet/>
      <dgm:spPr/>
      <dgm:t>
        <a:bodyPr/>
        <a:lstStyle/>
        <a:p>
          <a:endParaRPr lang="zh-TW" altLang="en-US"/>
        </a:p>
      </dgm:t>
    </dgm:pt>
    <dgm:pt modelId="{44D3151A-60C4-4D24-B630-F4E560D95059}">
      <dgm:prSet phldrT="[文字]" custT="1"/>
      <dgm:spPr/>
      <dgm:t>
        <a:bodyPr anchor="ctr"/>
        <a:lstStyle/>
        <a:p>
          <a:pPr algn="just">
            <a:lnSpc>
              <a:spcPts val="1600"/>
            </a:lnSpc>
            <a:spcAft>
              <a:spcPts val="0"/>
            </a:spcAft>
          </a:pPr>
          <a:r>
            <a:rPr lang="zh-TW" altLang="en-US" sz="1400" dirty="0">
              <a:solidFill>
                <a:schemeClr val="tx1"/>
              </a:solidFill>
              <a:latin typeface="微軟正黑體" panose="020B0604030504040204" pitchFamily="34" charset="-120"/>
              <a:ea typeface="微軟正黑體" panose="020B0604030504040204" pitchFamily="34" charset="-120"/>
            </a:rPr>
            <a:t>強化信賴，支持數位安全與隱私風險管理的實踐</a:t>
          </a:r>
          <a:endParaRPr lang="zh-TW" altLang="en-US" sz="1400" dirty="0">
            <a:latin typeface="微軟正黑體" panose="020B0604030504040204" pitchFamily="34" charset="-120"/>
            <a:ea typeface="微軟正黑體" panose="020B0604030504040204" pitchFamily="34" charset="-120"/>
          </a:endParaRPr>
        </a:p>
      </dgm:t>
    </dgm:pt>
    <dgm:pt modelId="{11081F34-9A97-4F98-806A-D962DC349D87}" type="parTrans" cxnId="{92A2ED35-726E-4C93-81B7-DED5367820BE}">
      <dgm:prSet/>
      <dgm:spPr/>
      <dgm:t>
        <a:bodyPr/>
        <a:lstStyle/>
        <a:p>
          <a:endParaRPr lang="zh-TW" altLang="en-US"/>
        </a:p>
      </dgm:t>
    </dgm:pt>
    <dgm:pt modelId="{40B9D48F-4251-4722-A718-473BAF1E2E2F}" type="sibTrans" cxnId="{92A2ED35-726E-4C93-81B7-DED5367820BE}">
      <dgm:prSet/>
      <dgm:spPr/>
      <dgm:t>
        <a:bodyPr/>
        <a:lstStyle/>
        <a:p>
          <a:endParaRPr lang="zh-TW" altLang="en-US"/>
        </a:p>
      </dgm:t>
    </dgm:pt>
    <dgm:pt modelId="{BC05FE0D-B4BD-46E2-82AE-639D4D0A6448}">
      <dgm:prSet phldrT="[文字]" custT="1"/>
      <dgm:spPr/>
      <dgm:t>
        <a:bodyPr anchor="ctr"/>
        <a:lstStyle/>
        <a:p>
          <a:pPr algn="just">
            <a:lnSpc>
              <a:spcPts val="1600"/>
            </a:lnSpc>
            <a:spcAft>
              <a:spcPts val="0"/>
            </a:spcAft>
          </a:pPr>
          <a:r>
            <a:rPr lang="zh-TW" altLang="en-US" sz="1400" dirty="0">
              <a:solidFill>
                <a:schemeClr val="tx1"/>
              </a:solidFill>
              <a:latin typeface="微軟正黑體" panose="020B0604030504040204" pitchFamily="34" charset="-120"/>
              <a:ea typeface="微軟正黑體" panose="020B0604030504040204" pitchFamily="34" charset="-120"/>
            </a:rPr>
            <a:t>強化消費者信賴與產品安全，提升消費者保護</a:t>
          </a:r>
          <a:endParaRPr lang="zh-TW" altLang="en-US" sz="1400" dirty="0">
            <a:latin typeface="微軟正黑體" panose="020B0604030504040204" pitchFamily="34" charset="-120"/>
            <a:ea typeface="微軟正黑體" panose="020B0604030504040204" pitchFamily="34" charset="-120"/>
          </a:endParaRPr>
        </a:p>
      </dgm:t>
    </dgm:pt>
    <dgm:pt modelId="{5978FCD6-EA3C-4400-8147-55530B69DB70}" type="parTrans" cxnId="{683868B7-8497-460E-97BD-A317D11E5BEC}">
      <dgm:prSet/>
      <dgm:spPr/>
      <dgm:t>
        <a:bodyPr/>
        <a:lstStyle/>
        <a:p>
          <a:endParaRPr lang="zh-TW" altLang="en-US"/>
        </a:p>
      </dgm:t>
    </dgm:pt>
    <dgm:pt modelId="{D8D7BC05-EDC1-4D22-AA7B-ECA4BB3FFF21}" type="sibTrans" cxnId="{683868B7-8497-460E-97BD-A317D11E5BEC}">
      <dgm:prSet/>
      <dgm:spPr/>
      <dgm:t>
        <a:bodyPr/>
        <a:lstStyle/>
        <a:p>
          <a:endParaRPr lang="zh-TW" altLang="en-US"/>
        </a:p>
      </dgm:t>
    </dgm:pt>
    <dgm:pt modelId="{BC3FA16D-0454-47A5-8D55-1FA464D8BA64}" type="pres">
      <dgm:prSet presAssocID="{99E30850-F6AB-4C7D-AA28-F5844DB03B01}" presName="linear" presStyleCnt="0">
        <dgm:presLayoutVars>
          <dgm:animLvl val="lvl"/>
          <dgm:resizeHandles val="exact"/>
        </dgm:presLayoutVars>
      </dgm:prSet>
      <dgm:spPr/>
    </dgm:pt>
    <dgm:pt modelId="{891B5A94-38A8-40F6-9034-56198021CF85}" type="pres">
      <dgm:prSet presAssocID="{F32C0036-7D5F-45FD-BEC1-C9909AC3ACD5}" presName="parentText" presStyleLbl="node1" presStyleIdx="0" presStyleCnt="3">
        <dgm:presLayoutVars>
          <dgm:chMax val="0"/>
          <dgm:bulletEnabled val="1"/>
        </dgm:presLayoutVars>
      </dgm:prSet>
      <dgm:spPr/>
    </dgm:pt>
    <dgm:pt modelId="{CB7138CE-AED4-4FB0-A9E8-6C91C2B622BF}" type="pres">
      <dgm:prSet presAssocID="{F32C0036-7D5F-45FD-BEC1-C9909AC3ACD5}" presName="childText" presStyleLbl="revTx" presStyleIdx="0" presStyleCnt="3">
        <dgm:presLayoutVars>
          <dgm:bulletEnabled val="1"/>
        </dgm:presLayoutVars>
      </dgm:prSet>
      <dgm:spPr/>
    </dgm:pt>
    <dgm:pt modelId="{6F374349-E7D3-48CD-B22E-ACE059362DEE}" type="pres">
      <dgm:prSet presAssocID="{6DA8C879-1A71-4DC9-9B5B-E11C45B7BE6D}" presName="parentText" presStyleLbl="node1" presStyleIdx="1" presStyleCnt="3">
        <dgm:presLayoutVars>
          <dgm:chMax val="0"/>
          <dgm:bulletEnabled val="1"/>
        </dgm:presLayoutVars>
      </dgm:prSet>
      <dgm:spPr/>
    </dgm:pt>
    <dgm:pt modelId="{1D61813E-1A97-4203-A9E4-6CA750020D16}" type="pres">
      <dgm:prSet presAssocID="{6DA8C879-1A71-4DC9-9B5B-E11C45B7BE6D}" presName="childText" presStyleLbl="revTx" presStyleIdx="1" presStyleCnt="3">
        <dgm:presLayoutVars>
          <dgm:bulletEnabled val="1"/>
        </dgm:presLayoutVars>
      </dgm:prSet>
      <dgm:spPr/>
    </dgm:pt>
    <dgm:pt modelId="{908758ED-EE76-49FE-A209-49C9CF12F6CA}" type="pres">
      <dgm:prSet presAssocID="{F8C165D3-0702-4338-A994-33E0886936A9}" presName="parentText" presStyleLbl="node1" presStyleIdx="2" presStyleCnt="3">
        <dgm:presLayoutVars>
          <dgm:chMax val="0"/>
          <dgm:bulletEnabled val="1"/>
        </dgm:presLayoutVars>
      </dgm:prSet>
      <dgm:spPr/>
    </dgm:pt>
    <dgm:pt modelId="{BAE43079-8492-4F6E-BF18-07656B11E49F}" type="pres">
      <dgm:prSet presAssocID="{F8C165D3-0702-4338-A994-33E0886936A9}" presName="childText" presStyleLbl="revTx" presStyleIdx="2" presStyleCnt="3">
        <dgm:presLayoutVars>
          <dgm:bulletEnabled val="1"/>
        </dgm:presLayoutVars>
      </dgm:prSet>
      <dgm:spPr/>
    </dgm:pt>
  </dgm:ptLst>
  <dgm:cxnLst>
    <dgm:cxn modelId="{92A2ED35-726E-4C93-81B7-DED5367820BE}" srcId="{6DA8C879-1A71-4DC9-9B5B-E11C45B7BE6D}" destId="{44D3151A-60C4-4D24-B630-F4E560D95059}" srcOrd="0" destOrd="0" parTransId="{11081F34-9A97-4F98-806A-D962DC349D87}" sibTransId="{40B9D48F-4251-4722-A718-473BAF1E2E2F}"/>
    <dgm:cxn modelId="{ECF17154-A23C-42B5-84CD-7E35A4922E15}" type="presOf" srcId="{B070C436-CB32-45EE-8FED-A9FDDFA8057A}" destId="{CB7138CE-AED4-4FB0-A9E8-6C91C2B622BF}" srcOrd="0" destOrd="0" presId="urn:microsoft.com/office/officeart/2005/8/layout/vList2"/>
    <dgm:cxn modelId="{683868B7-8497-460E-97BD-A317D11E5BEC}" srcId="{F8C165D3-0702-4338-A994-33E0886936A9}" destId="{BC05FE0D-B4BD-46E2-82AE-639D4D0A6448}" srcOrd="0" destOrd="0" parTransId="{5978FCD6-EA3C-4400-8147-55530B69DB70}" sibTransId="{D8D7BC05-EDC1-4D22-AA7B-ECA4BB3FFF21}"/>
    <dgm:cxn modelId="{252E0F4A-EB47-412B-AEF9-1B1FEA2FBCB3}" type="presOf" srcId="{44D3151A-60C4-4D24-B630-F4E560D95059}" destId="{1D61813E-1A97-4203-A9E4-6CA750020D16}" srcOrd="0" destOrd="0" presId="urn:microsoft.com/office/officeart/2005/8/layout/vList2"/>
    <dgm:cxn modelId="{CB50F235-5BE6-4FB8-9128-619FD1B44C00}" type="presOf" srcId="{F8C165D3-0702-4338-A994-33E0886936A9}" destId="{908758ED-EE76-49FE-A209-49C9CF12F6CA}" srcOrd="0" destOrd="0" presId="urn:microsoft.com/office/officeart/2005/8/layout/vList2"/>
    <dgm:cxn modelId="{0810A463-1B2A-4B34-A2DF-65576483D4C4}" srcId="{99E30850-F6AB-4C7D-AA28-F5844DB03B01}" destId="{6DA8C879-1A71-4DC9-9B5B-E11C45B7BE6D}" srcOrd="1" destOrd="0" parTransId="{B824D317-6328-4DA2-9CA4-B3E1C5E7F761}" sibTransId="{FF94E7F8-6F48-42E9-B95D-8E9641683B81}"/>
    <dgm:cxn modelId="{5D70304E-0CC2-4458-B248-A876454F896B}" srcId="{99E30850-F6AB-4C7D-AA28-F5844DB03B01}" destId="{F32C0036-7D5F-45FD-BEC1-C9909AC3ACD5}" srcOrd="0" destOrd="0" parTransId="{5727E368-809A-4D98-9627-C76554F87701}" sibTransId="{10C94C9C-CB5D-4DED-83E2-ABA08767257C}"/>
    <dgm:cxn modelId="{97A3BC6B-D01C-4507-A6AE-E9363855BA9C}" type="presOf" srcId="{F32C0036-7D5F-45FD-BEC1-C9909AC3ACD5}" destId="{891B5A94-38A8-40F6-9034-56198021CF85}" srcOrd="0" destOrd="0" presId="urn:microsoft.com/office/officeart/2005/8/layout/vList2"/>
    <dgm:cxn modelId="{3C71222F-4F42-4263-A156-BB9BE1CD7DB5}" srcId="{F32C0036-7D5F-45FD-BEC1-C9909AC3ACD5}" destId="{B070C436-CB32-45EE-8FED-A9FDDFA8057A}" srcOrd="0" destOrd="0" parTransId="{E389C401-C494-4E82-8B26-175D56B807CB}" sibTransId="{7275910F-891E-4A9B-98FB-F2C7A6B8EF25}"/>
    <dgm:cxn modelId="{0DAF7617-F790-47B8-B299-842AD55BAD87}" type="presOf" srcId="{6DA8C879-1A71-4DC9-9B5B-E11C45B7BE6D}" destId="{6F374349-E7D3-48CD-B22E-ACE059362DEE}" srcOrd="0" destOrd="0" presId="urn:microsoft.com/office/officeart/2005/8/layout/vList2"/>
    <dgm:cxn modelId="{02E67030-910B-45BA-9DE1-65AFDDBF2578}" srcId="{99E30850-F6AB-4C7D-AA28-F5844DB03B01}" destId="{F8C165D3-0702-4338-A994-33E0886936A9}" srcOrd="2" destOrd="0" parTransId="{F4F58A30-1C80-4F3E-8276-C2A34B3EE6B5}" sibTransId="{07755DB8-2DE2-46FA-9101-E8F547460890}"/>
    <dgm:cxn modelId="{8BAC11C6-B503-4794-BBCD-FB65CA5C4E92}" type="presOf" srcId="{99E30850-F6AB-4C7D-AA28-F5844DB03B01}" destId="{BC3FA16D-0454-47A5-8D55-1FA464D8BA64}" srcOrd="0" destOrd="0" presId="urn:microsoft.com/office/officeart/2005/8/layout/vList2"/>
    <dgm:cxn modelId="{834CDB3F-8F45-42A1-ABFB-26FC41FB95BD}" type="presOf" srcId="{BC05FE0D-B4BD-46E2-82AE-639D4D0A6448}" destId="{BAE43079-8492-4F6E-BF18-07656B11E49F}" srcOrd="0" destOrd="0" presId="urn:microsoft.com/office/officeart/2005/8/layout/vList2"/>
    <dgm:cxn modelId="{B286F4FA-3F34-4736-A8F0-31659A2ACC10}" type="presParOf" srcId="{BC3FA16D-0454-47A5-8D55-1FA464D8BA64}" destId="{891B5A94-38A8-40F6-9034-56198021CF85}" srcOrd="0" destOrd="0" presId="urn:microsoft.com/office/officeart/2005/8/layout/vList2"/>
    <dgm:cxn modelId="{9D848C44-56CF-4938-A1D2-D898D04A9E2E}" type="presParOf" srcId="{BC3FA16D-0454-47A5-8D55-1FA464D8BA64}" destId="{CB7138CE-AED4-4FB0-A9E8-6C91C2B622BF}" srcOrd="1" destOrd="0" presId="urn:microsoft.com/office/officeart/2005/8/layout/vList2"/>
    <dgm:cxn modelId="{407BE740-BEF5-4CCA-BF05-A7D415D04AC5}" type="presParOf" srcId="{BC3FA16D-0454-47A5-8D55-1FA464D8BA64}" destId="{6F374349-E7D3-48CD-B22E-ACE059362DEE}" srcOrd="2" destOrd="0" presId="urn:microsoft.com/office/officeart/2005/8/layout/vList2"/>
    <dgm:cxn modelId="{294834FD-BB62-4FD6-B416-664EFD2B2FA8}" type="presParOf" srcId="{BC3FA16D-0454-47A5-8D55-1FA464D8BA64}" destId="{1D61813E-1A97-4203-A9E4-6CA750020D16}" srcOrd="3" destOrd="0" presId="urn:microsoft.com/office/officeart/2005/8/layout/vList2"/>
    <dgm:cxn modelId="{1A33A5FA-34A2-4C70-BABA-56D3AAE20D61}" type="presParOf" srcId="{BC3FA16D-0454-47A5-8D55-1FA464D8BA64}" destId="{908758ED-EE76-49FE-A209-49C9CF12F6CA}" srcOrd="4" destOrd="0" presId="urn:microsoft.com/office/officeart/2005/8/layout/vList2"/>
    <dgm:cxn modelId="{EBCB703D-5F2E-4678-AE72-A2400866C54E}" type="presParOf" srcId="{BC3FA16D-0454-47A5-8D55-1FA464D8BA64}" destId="{BAE43079-8492-4F6E-BF18-07656B11E49F}"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E30850-F6AB-4C7D-AA28-F5844DB03B01}"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zh-TW" altLang="en-US"/>
        </a:p>
      </dgm:t>
    </dgm:pt>
    <dgm:pt modelId="{F32C0036-7D5F-45FD-BEC1-C9909AC3ACD5}">
      <dgm:prSet phldrT="[文字]" custT="1"/>
      <dgm:spPr/>
      <dgm:t>
        <a:bodyPr anchor="ctr"/>
        <a:lstStyle/>
        <a:p>
          <a:pPr algn="ctr">
            <a:lnSpc>
              <a:spcPts val="1600"/>
            </a:lnSpc>
            <a:spcAft>
              <a:spcPts val="0"/>
            </a:spcAft>
          </a:pPr>
          <a:r>
            <a:rPr lang="zh-TW" altLang="en-US" sz="1400" b="1" dirty="0">
              <a:solidFill>
                <a:schemeClr val="bg1"/>
              </a:solidFill>
              <a:latin typeface="微軟正黑體" panose="020B0604030504040204" pitchFamily="34" charset="-120"/>
              <a:ea typeface="微軟正黑體" panose="020B0604030504040204" pitchFamily="34" charset="-120"/>
            </a:rPr>
            <a:t>利用線上平臺帶來的機會促進創新商品、服務交易</a:t>
          </a:r>
        </a:p>
      </dgm:t>
    </dgm:pt>
    <dgm:pt modelId="{5727E368-809A-4D98-9627-C76554F87701}" type="parTrans" cxnId="{5D70304E-0CC2-4458-B248-A876454F896B}">
      <dgm:prSet/>
      <dgm:spPr/>
      <dgm:t>
        <a:bodyPr/>
        <a:lstStyle/>
        <a:p>
          <a:endParaRPr lang="zh-TW" altLang="en-US"/>
        </a:p>
      </dgm:t>
    </dgm:pt>
    <dgm:pt modelId="{10C94C9C-CB5D-4DED-83E2-ABA08767257C}" type="sibTrans" cxnId="{5D70304E-0CC2-4458-B248-A876454F896B}">
      <dgm:prSet/>
      <dgm:spPr/>
      <dgm:t>
        <a:bodyPr/>
        <a:lstStyle/>
        <a:p>
          <a:endParaRPr lang="zh-TW" altLang="en-US"/>
        </a:p>
      </dgm:t>
    </dgm:pt>
    <dgm:pt modelId="{6DA8C879-1A71-4DC9-9B5B-E11C45B7BE6D}">
      <dgm:prSet phldrT="[文字]" custT="1"/>
      <dgm:spPr/>
      <dgm:t>
        <a:bodyPr anchor="ctr"/>
        <a:lstStyle/>
        <a:p>
          <a:pPr algn="ctr">
            <a:lnSpc>
              <a:spcPts val="1600"/>
            </a:lnSpc>
            <a:spcAft>
              <a:spcPts val="0"/>
            </a:spcAft>
          </a:pPr>
          <a:r>
            <a:rPr lang="zh-TW" altLang="en-US" sz="1400" b="1" dirty="0">
              <a:solidFill>
                <a:schemeClr val="bg1"/>
              </a:solidFill>
              <a:latin typeface="微軟正黑體" panose="020B0604030504040204" pitchFamily="34" charset="-120"/>
              <a:ea typeface="微軟正黑體" panose="020B0604030504040204" pitchFamily="34" charset="-120"/>
            </a:rPr>
            <a:t>創造數位經濟就業機會</a:t>
          </a:r>
        </a:p>
      </dgm:t>
    </dgm:pt>
    <dgm:pt modelId="{B824D317-6328-4DA2-9CA4-B3E1C5E7F761}" type="parTrans" cxnId="{0810A463-1B2A-4B34-A2DF-65576483D4C4}">
      <dgm:prSet/>
      <dgm:spPr/>
      <dgm:t>
        <a:bodyPr/>
        <a:lstStyle/>
        <a:p>
          <a:endParaRPr lang="zh-TW" altLang="en-US"/>
        </a:p>
      </dgm:t>
    </dgm:pt>
    <dgm:pt modelId="{FF94E7F8-6F48-42E9-B95D-8E9641683B81}" type="sibTrans" cxnId="{0810A463-1B2A-4B34-A2DF-65576483D4C4}">
      <dgm:prSet/>
      <dgm:spPr/>
      <dgm:t>
        <a:bodyPr/>
        <a:lstStyle/>
        <a:p>
          <a:endParaRPr lang="zh-TW" altLang="en-US"/>
        </a:p>
      </dgm:t>
    </dgm:pt>
    <dgm:pt modelId="{F8C165D3-0702-4338-A994-33E0886936A9}">
      <dgm:prSet phldrT="[文字]" custT="1"/>
      <dgm:spPr/>
      <dgm:t>
        <a:bodyPr anchor="ctr"/>
        <a:lstStyle/>
        <a:p>
          <a:pPr algn="ctr">
            <a:lnSpc>
              <a:spcPts val="1600"/>
            </a:lnSpc>
            <a:spcAft>
              <a:spcPts val="0"/>
            </a:spcAft>
          </a:pPr>
          <a:r>
            <a:rPr lang="zh-TW" altLang="en-US" sz="1400" b="1" dirty="0">
              <a:solidFill>
                <a:schemeClr val="bg1"/>
              </a:solidFill>
              <a:latin typeface="微軟正黑體" panose="020B0604030504040204" pitchFamily="34" charset="-120"/>
              <a:ea typeface="微軟正黑體" panose="020B0604030504040204" pitchFamily="34" charset="-120"/>
            </a:rPr>
            <a:t>使所有人皆具有參與數位經濟與社會之必備技能</a:t>
          </a:r>
        </a:p>
      </dgm:t>
    </dgm:pt>
    <dgm:pt modelId="{F4F58A30-1C80-4F3E-8276-C2A34B3EE6B5}" type="parTrans" cxnId="{02E67030-910B-45BA-9DE1-65AFDDBF2578}">
      <dgm:prSet/>
      <dgm:spPr/>
      <dgm:t>
        <a:bodyPr/>
        <a:lstStyle/>
        <a:p>
          <a:endParaRPr lang="zh-TW" altLang="en-US"/>
        </a:p>
      </dgm:t>
    </dgm:pt>
    <dgm:pt modelId="{07755DB8-2DE2-46FA-9101-E8F547460890}" type="sibTrans" cxnId="{02E67030-910B-45BA-9DE1-65AFDDBF2578}">
      <dgm:prSet/>
      <dgm:spPr/>
      <dgm:t>
        <a:bodyPr/>
        <a:lstStyle/>
        <a:p>
          <a:endParaRPr lang="zh-TW" altLang="en-US"/>
        </a:p>
      </dgm:t>
    </dgm:pt>
    <dgm:pt modelId="{B070C436-CB32-45EE-8FED-A9FDDFA8057A}">
      <dgm:prSet phldrT="[文字]" custT="1"/>
      <dgm:spPr/>
      <dgm:t>
        <a:bodyPr anchor="ctr"/>
        <a:lstStyle/>
        <a:p>
          <a:pPr algn="just">
            <a:lnSpc>
              <a:spcPts val="1600"/>
            </a:lnSpc>
            <a:spcAft>
              <a:spcPts val="0"/>
            </a:spcAft>
          </a:pPr>
          <a:r>
            <a:rPr lang="zh-TW" altLang="en-US" sz="1400" dirty="0">
              <a:solidFill>
                <a:schemeClr val="tx1"/>
              </a:solidFill>
              <a:latin typeface="微軟正黑體" panose="020B0604030504040204" pitchFamily="34" charset="-120"/>
              <a:ea typeface="微軟正黑體" panose="020B0604030504040204" pitchFamily="34" charset="-120"/>
            </a:rPr>
            <a:t>評估社會、經濟利益與挑戰，及政策與監管之適當性</a:t>
          </a:r>
          <a:endParaRPr lang="zh-TW" altLang="en-US" sz="1400" dirty="0">
            <a:latin typeface="微軟正黑體" panose="020B0604030504040204" pitchFamily="34" charset="-120"/>
            <a:ea typeface="微軟正黑體" panose="020B0604030504040204" pitchFamily="34" charset="-120"/>
          </a:endParaRPr>
        </a:p>
      </dgm:t>
    </dgm:pt>
    <dgm:pt modelId="{E389C401-C494-4E82-8B26-175D56B807CB}" type="parTrans" cxnId="{3C71222F-4F42-4263-A156-BB9BE1CD7DB5}">
      <dgm:prSet/>
      <dgm:spPr/>
      <dgm:t>
        <a:bodyPr/>
        <a:lstStyle/>
        <a:p>
          <a:endParaRPr lang="zh-TW" altLang="en-US"/>
        </a:p>
      </dgm:t>
    </dgm:pt>
    <dgm:pt modelId="{7275910F-891E-4A9B-98FB-F2C7A6B8EF25}" type="sibTrans" cxnId="{3C71222F-4F42-4263-A156-BB9BE1CD7DB5}">
      <dgm:prSet/>
      <dgm:spPr/>
      <dgm:t>
        <a:bodyPr/>
        <a:lstStyle/>
        <a:p>
          <a:endParaRPr lang="zh-TW" altLang="en-US"/>
        </a:p>
      </dgm:t>
    </dgm:pt>
    <dgm:pt modelId="{44D3151A-60C4-4D24-B630-F4E560D95059}">
      <dgm:prSet phldrT="[文字]" custT="1"/>
      <dgm:spPr/>
      <dgm:t>
        <a:bodyPr anchor="ctr"/>
        <a:lstStyle/>
        <a:p>
          <a:pPr algn="just">
            <a:lnSpc>
              <a:spcPts val="1600"/>
            </a:lnSpc>
            <a:spcAft>
              <a:spcPts val="0"/>
            </a:spcAft>
          </a:pPr>
          <a:r>
            <a:rPr lang="zh-TW" altLang="en-US" sz="1400" dirty="0">
              <a:solidFill>
                <a:schemeClr val="tx1"/>
              </a:solidFill>
              <a:latin typeface="微軟正黑體" panose="020B0604030504040204" pitchFamily="34" charset="-120"/>
              <a:ea typeface="微軟正黑體" panose="020B0604030504040204" pitchFamily="34" charset="-120"/>
            </a:rPr>
            <a:t>因應數位科技之新型工作管理採行新勞動政策，並處理弱勢團體工作被取代問題</a:t>
          </a:r>
          <a:endParaRPr lang="zh-TW" altLang="en-US" sz="1400" dirty="0">
            <a:latin typeface="微軟正黑體" panose="020B0604030504040204" pitchFamily="34" charset="-120"/>
            <a:ea typeface="微軟正黑體" panose="020B0604030504040204" pitchFamily="34" charset="-120"/>
          </a:endParaRPr>
        </a:p>
      </dgm:t>
    </dgm:pt>
    <dgm:pt modelId="{11081F34-9A97-4F98-806A-D962DC349D87}" type="parTrans" cxnId="{92A2ED35-726E-4C93-81B7-DED5367820BE}">
      <dgm:prSet/>
      <dgm:spPr/>
      <dgm:t>
        <a:bodyPr/>
        <a:lstStyle/>
        <a:p>
          <a:endParaRPr lang="zh-TW" altLang="en-US"/>
        </a:p>
      </dgm:t>
    </dgm:pt>
    <dgm:pt modelId="{40B9D48F-4251-4722-A718-473BAF1E2E2F}" type="sibTrans" cxnId="{92A2ED35-726E-4C93-81B7-DED5367820BE}">
      <dgm:prSet/>
      <dgm:spPr/>
      <dgm:t>
        <a:bodyPr/>
        <a:lstStyle/>
        <a:p>
          <a:endParaRPr lang="zh-TW" altLang="en-US"/>
        </a:p>
      </dgm:t>
    </dgm:pt>
    <dgm:pt modelId="{BC05FE0D-B4BD-46E2-82AE-639D4D0A6448}">
      <dgm:prSet phldrT="[文字]" custT="1"/>
      <dgm:spPr/>
      <dgm:t>
        <a:bodyPr anchor="ctr"/>
        <a:lstStyle/>
        <a:p>
          <a:pPr algn="just">
            <a:lnSpc>
              <a:spcPts val="1600"/>
            </a:lnSpc>
            <a:spcAft>
              <a:spcPts val="0"/>
            </a:spcAft>
          </a:pPr>
          <a:r>
            <a:rPr lang="zh-TW" altLang="en-US" sz="1400" dirty="0">
              <a:solidFill>
                <a:schemeClr val="tx1"/>
              </a:solidFill>
              <a:latin typeface="微軟正黑體" panose="020B0604030504040204" pitchFamily="34" charset="-120"/>
              <a:ea typeface="微軟正黑體" panose="020B0604030504040204" pitchFamily="34" charset="-120"/>
            </a:rPr>
            <a:t>藉由學校教育、在職訓練、終身學習提升數位技能</a:t>
          </a:r>
          <a:endParaRPr lang="zh-TW" altLang="en-US" sz="1400" dirty="0">
            <a:latin typeface="微軟正黑體" panose="020B0604030504040204" pitchFamily="34" charset="-120"/>
            <a:ea typeface="微軟正黑體" panose="020B0604030504040204" pitchFamily="34" charset="-120"/>
          </a:endParaRPr>
        </a:p>
      </dgm:t>
    </dgm:pt>
    <dgm:pt modelId="{5978FCD6-EA3C-4400-8147-55530B69DB70}" type="parTrans" cxnId="{683868B7-8497-460E-97BD-A317D11E5BEC}">
      <dgm:prSet/>
      <dgm:spPr/>
      <dgm:t>
        <a:bodyPr/>
        <a:lstStyle/>
        <a:p>
          <a:endParaRPr lang="zh-TW" altLang="en-US"/>
        </a:p>
      </dgm:t>
    </dgm:pt>
    <dgm:pt modelId="{D8D7BC05-EDC1-4D22-AA7B-ECA4BB3FFF21}" type="sibTrans" cxnId="{683868B7-8497-460E-97BD-A317D11E5BEC}">
      <dgm:prSet/>
      <dgm:spPr/>
      <dgm:t>
        <a:bodyPr/>
        <a:lstStyle/>
        <a:p>
          <a:endParaRPr lang="zh-TW" altLang="en-US"/>
        </a:p>
      </dgm:t>
    </dgm:pt>
    <dgm:pt modelId="{BC3FA16D-0454-47A5-8D55-1FA464D8BA64}" type="pres">
      <dgm:prSet presAssocID="{99E30850-F6AB-4C7D-AA28-F5844DB03B01}" presName="linear" presStyleCnt="0">
        <dgm:presLayoutVars>
          <dgm:animLvl val="lvl"/>
          <dgm:resizeHandles val="exact"/>
        </dgm:presLayoutVars>
      </dgm:prSet>
      <dgm:spPr/>
    </dgm:pt>
    <dgm:pt modelId="{891B5A94-38A8-40F6-9034-56198021CF85}" type="pres">
      <dgm:prSet presAssocID="{F32C0036-7D5F-45FD-BEC1-C9909AC3ACD5}" presName="parentText" presStyleLbl="node1" presStyleIdx="0" presStyleCnt="3">
        <dgm:presLayoutVars>
          <dgm:chMax val="0"/>
          <dgm:bulletEnabled val="1"/>
        </dgm:presLayoutVars>
      </dgm:prSet>
      <dgm:spPr/>
    </dgm:pt>
    <dgm:pt modelId="{CB7138CE-AED4-4FB0-A9E8-6C91C2B622BF}" type="pres">
      <dgm:prSet presAssocID="{F32C0036-7D5F-45FD-BEC1-C9909AC3ACD5}" presName="childText" presStyleLbl="revTx" presStyleIdx="0" presStyleCnt="3">
        <dgm:presLayoutVars>
          <dgm:bulletEnabled val="1"/>
        </dgm:presLayoutVars>
      </dgm:prSet>
      <dgm:spPr/>
    </dgm:pt>
    <dgm:pt modelId="{6F374349-E7D3-48CD-B22E-ACE059362DEE}" type="pres">
      <dgm:prSet presAssocID="{6DA8C879-1A71-4DC9-9B5B-E11C45B7BE6D}" presName="parentText" presStyleLbl="node1" presStyleIdx="1" presStyleCnt="3">
        <dgm:presLayoutVars>
          <dgm:chMax val="0"/>
          <dgm:bulletEnabled val="1"/>
        </dgm:presLayoutVars>
      </dgm:prSet>
      <dgm:spPr/>
    </dgm:pt>
    <dgm:pt modelId="{1D61813E-1A97-4203-A9E4-6CA750020D16}" type="pres">
      <dgm:prSet presAssocID="{6DA8C879-1A71-4DC9-9B5B-E11C45B7BE6D}" presName="childText" presStyleLbl="revTx" presStyleIdx="1" presStyleCnt="3">
        <dgm:presLayoutVars>
          <dgm:bulletEnabled val="1"/>
        </dgm:presLayoutVars>
      </dgm:prSet>
      <dgm:spPr/>
    </dgm:pt>
    <dgm:pt modelId="{908758ED-EE76-49FE-A209-49C9CF12F6CA}" type="pres">
      <dgm:prSet presAssocID="{F8C165D3-0702-4338-A994-33E0886936A9}" presName="parentText" presStyleLbl="node1" presStyleIdx="2" presStyleCnt="3">
        <dgm:presLayoutVars>
          <dgm:chMax val="0"/>
          <dgm:bulletEnabled val="1"/>
        </dgm:presLayoutVars>
      </dgm:prSet>
      <dgm:spPr/>
    </dgm:pt>
    <dgm:pt modelId="{BAE43079-8492-4F6E-BF18-07656B11E49F}" type="pres">
      <dgm:prSet presAssocID="{F8C165D3-0702-4338-A994-33E0886936A9}" presName="childText" presStyleLbl="revTx" presStyleIdx="2" presStyleCnt="3">
        <dgm:presLayoutVars>
          <dgm:bulletEnabled val="1"/>
        </dgm:presLayoutVars>
      </dgm:prSet>
      <dgm:spPr/>
    </dgm:pt>
  </dgm:ptLst>
  <dgm:cxnLst>
    <dgm:cxn modelId="{05C152A7-A270-4756-9D0F-4F65DD0DDEF0}" type="presOf" srcId="{6DA8C879-1A71-4DC9-9B5B-E11C45B7BE6D}" destId="{6F374349-E7D3-48CD-B22E-ACE059362DEE}" srcOrd="0" destOrd="0" presId="urn:microsoft.com/office/officeart/2005/8/layout/vList2"/>
    <dgm:cxn modelId="{92A2ED35-726E-4C93-81B7-DED5367820BE}" srcId="{6DA8C879-1A71-4DC9-9B5B-E11C45B7BE6D}" destId="{44D3151A-60C4-4D24-B630-F4E560D95059}" srcOrd="0" destOrd="0" parTransId="{11081F34-9A97-4F98-806A-D962DC349D87}" sibTransId="{40B9D48F-4251-4722-A718-473BAF1E2E2F}"/>
    <dgm:cxn modelId="{1530215C-5204-4C0C-B15F-D5682F340950}" type="presOf" srcId="{BC05FE0D-B4BD-46E2-82AE-639D4D0A6448}" destId="{BAE43079-8492-4F6E-BF18-07656B11E49F}" srcOrd="0" destOrd="0" presId="urn:microsoft.com/office/officeart/2005/8/layout/vList2"/>
    <dgm:cxn modelId="{683868B7-8497-460E-97BD-A317D11E5BEC}" srcId="{F8C165D3-0702-4338-A994-33E0886936A9}" destId="{BC05FE0D-B4BD-46E2-82AE-639D4D0A6448}" srcOrd="0" destOrd="0" parTransId="{5978FCD6-EA3C-4400-8147-55530B69DB70}" sibTransId="{D8D7BC05-EDC1-4D22-AA7B-ECA4BB3FFF21}"/>
    <dgm:cxn modelId="{A6F101D7-D161-49E4-B94A-2205CA5D8960}" type="presOf" srcId="{99E30850-F6AB-4C7D-AA28-F5844DB03B01}" destId="{BC3FA16D-0454-47A5-8D55-1FA464D8BA64}" srcOrd="0" destOrd="0" presId="urn:microsoft.com/office/officeart/2005/8/layout/vList2"/>
    <dgm:cxn modelId="{06C42A3C-D07E-4721-9603-993F8DCA149A}" type="presOf" srcId="{F32C0036-7D5F-45FD-BEC1-C9909AC3ACD5}" destId="{891B5A94-38A8-40F6-9034-56198021CF85}" srcOrd="0" destOrd="0" presId="urn:microsoft.com/office/officeart/2005/8/layout/vList2"/>
    <dgm:cxn modelId="{0810A463-1B2A-4B34-A2DF-65576483D4C4}" srcId="{99E30850-F6AB-4C7D-AA28-F5844DB03B01}" destId="{6DA8C879-1A71-4DC9-9B5B-E11C45B7BE6D}" srcOrd="1" destOrd="0" parTransId="{B824D317-6328-4DA2-9CA4-B3E1C5E7F761}" sibTransId="{FF94E7F8-6F48-42E9-B95D-8E9641683B81}"/>
    <dgm:cxn modelId="{5D70304E-0CC2-4458-B248-A876454F896B}" srcId="{99E30850-F6AB-4C7D-AA28-F5844DB03B01}" destId="{F32C0036-7D5F-45FD-BEC1-C9909AC3ACD5}" srcOrd="0" destOrd="0" parTransId="{5727E368-809A-4D98-9627-C76554F87701}" sibTransId="{10C94C9C-CB5D-4DED-83E2-ABA08767257C}"/>
    <dgm:cxn modelId="{AE3424D3-F2A8-4E1F-A8F7-25954F26246C}" type="presOf" srcId="{44D3151A-60C4-4D24-B630-F4E560D95059}" destId="{1D61813E-1A97-4203-A9E4-6CA750020D16}" srcOrd="0" destOrd="0" presId="urn:microsoft.com/office/officeart/2005/8/layout/vList2"/>
    <dgm:cxn modelId="{3C71222F-4F42-4263-A156-BB9BE1CD7DB5}" srcId="{F32C0036-7D5F-45FD-BEC1-C9909AC3ACD5}" destId="{B070C436-CB32-45EE-8FED-A9FDDFA8057A}" srcOrd="0" destOrd="0" parTransId="{E389C401-C494-4E82-8B26-175D56B807CB}" sibTransId="{7275910F-891E-4A9B-98FB-F2C7A6B8EF25}"/>
    <dgm:cxn modelId="{E03D554F-B8BC-49CB-BCD9-CD1CA26D5F08}" type="presOf" srcId="{F8C165D3-0702-4338-A994-33E0886936A9}" destId="{908758ED-EE76-49FE-A209-49C9CF12F6CA}" srcOrd="0" destOrd="0" presId="urn:microsoft.com/office/officeart/2005/8/layout/vList2"/>
    <dgm:cxn modelId="{02E67030-910B-45BA-9DE1-65AFDDBF2578}" srcId="{99E30850-F6AB-4C7D-AA28-F5844DB03B01}" destId="{F8C165D3-0702-4338-A994-33E0886936A9}" srcOrd="2" destOrd="0" parTransId="{F4F58A30-1C80-4F3E-8276-C2A34B3EE6B5}" sibTransId="{07755DB8-2DE2-46FA-9101-E8F547460890}"/>
    <dgm:cxn modelId="{80C8F313-DAE4-4865-926A-FFDCB6575385}" type="presOf" srcId="{B070C436-CB32-45EE-8FED-A9FDDFA8057A}" destId="{CB7138CE-AED4-4FB0-A9E8-6C91C2B622BF}" srcOrd="0" destOrd="0" presId="urn:microsoft.com/office/officeart/2005/8/layout/vList2"/>
    <dgm:cxn modelId="{FCE4E6DB-1338-4DB6-A6FC-3DE96D8603C2}" type="presParOf" srcId="{BC3FA16D-0454-47A5-8D55-1FA464D8BA64}" destId="{891B5A94-38A8-40F6-9034-56198021CF85}" srcOrd="0" destOrd="0" presId="urn:microsoft.com/office/officeart/2005/8/layout/vList2"/>
    <dgm:cxn modelId="{8B473940-B9FD-4443-A558-51911F8C6FF6}" type="presParOf" srcId="{BC3FA16D-0454-47A5-8D55-1FA464D8BA64}" destId="{CB7138CE-AED4-4FB0-A9E8-6C91C2B622BF}" srcOrd="1" destOrd="0" presId="urn:microsoft.com/office/officeart/2005/8/layout/vList2"/>
    <dgm:cxn modelId="{528339C4-3592-42EB-8E07-37198DCA70ED}" type="presParOf" srcId="{BC3FA16D-0454-47A5-8D55-1FA464D8BA64}" destId="{6F374349-E7D3-48CD-B22E-ACE059362DEE}" srcOrd="2" destOrd="0" presId="urn:microsoft.com/office/officeart/2005/8/layout/vList2"/>
    <dgm:cxn modelId="{4E415919-6D3D-42E2-AE3E-225EC1E33BE8}" type="presParOf" srcId="{BC3FA16D-0454-47A5-8D55-1FA464D8BA64}" destId="{1D61813E-1A97-4203-A9E4-6CA750020D16}" srcOrd="3" destOrd="0" presId="urn:microsoft.com/office/officeart/2005/8/layout/vList2"/>
    <dgm:cxn modelId="{93A2BCB2-216F-40CC-9434-9BE1AA5AF9FB}" type="presParOf" srcId="{BC3FA16D-0454-47A5-8D55-1FA464D8BA64}" destId="{908758ED-EE76-49FE-A209-49C9CF12F6CA}" srcOrd="4" destOrd="0" presId="urn:microsoft.com/office/officeart/2005/8/layout/vList2"/>
    <dgm:cxn modelId="{B0961554-292A-4BCB-B828-088C25973A56}" type="presParOf" srcId="{BC3FA16D-0454-47A5-8D55-1FA464D8BA64}" destId="{BAE43079-8492-4F6E-BF18-07656B11E49F}" srcOrd="5"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4DA574-B870-4EE0-8B27-FAA6B36BB898}" type="doc">
      <dgm:prSet loTypeId="urn:microsoft.com/office/officeart/2005/8/layout/equation1" loCatId="process" qsTypeId="urn:microsoft.com/office/officeart/2005/8/quickstyle/simple1" qsCatId="simple" csTypeId="urn:microsoft.com/office/officeart/2005/8/colors/colorful5" csCatId="colorful" phldr="1"/>
      <dgm:spPr/>
      <dgm:t>
        <a:bodyPr/>
        <a:lstStyle/>
        <a:p>
          <a:endParaRPr lang="zh-TW" altLang="en-US"/>
        </a:p>
      </dgm:t>
    </dgm:pt>
    <dgm:pt modelId="{B5627090-DD47-496B-8CF9-200F5F19ED9A}">
      <dgm:prSet phldrT="[文字]" custT="1"/>
      <dgm:spPr/>
      <dgm:t>
        <a:bodyPr lIns="72000" tIns="72000" rIns="72000" bIns="0"/>
        <a:lstStyle/>
        <a:p>
          <a:pPr algn="ctr">
            <a:lnSpc>
              <a:spcPts val="3000"/>
            </a:lnSpc>
            <a:spcAft>
              <a:spcPts val="0"/>
            </a:spcAft>
          </a:pPr>
          <a:r>
            <a:rPr lang="zh-TW" altLang="en-US" sz="2400" b="1" dirty="0">
              <a:latin typeface="微軟正黑體" panose="020B0604030504040204" pitchFamily="34" charset="-120"/>
              <a:ea typeface="微軟正黑體" panose="020B0604030504040204" pitchFamily="34" charset="-120"/>
            </a:rPr>
            <a:t>強化創新創業生態系</a:t>
          </a:r>
        </a:p>
      </dgm:t>
    </dgm:pt>
    <dgm:pt modelId="{8CBC8AEE-F010-4348-8D40-7FC34914FD69}" type="parTrans" cxnId="{F7F453E6-FAE1-48B1-AC50-C800E899C82E}">
      <dgm:prSet/>
      <dgm:spPr/>
      <dgm:t>
        <a:bodyPr/>
        <a:lstStyle/>
        <a:p>
          <a:endParaRPr lang="zh-TW" altLang="en-US"/>
        </a:p>
      </dgm:t>
    </dgm:pt>
    <dgm:pt modelId="{FCE314FE-C493-4631-BA53-53026A3E0E89}" type="sibTrans" cxnId="{F7F453E6-FAE1-48B1-AC50-C800E899C82E}">
      <dgm:prSet/>
      <dgm:spPr/>
      <dgm:t>
        <a:bodyPr/>
        <a:lstStyle/>
        <a:p>
          <a:endParaRPr lang="zh-TW" altLang="en-US"/>
        </a:p>
      </dgm:t>
    </dgm:pt>
    <dgm:pt modelId="{EA59A6DF-E2FF-4B5C-ACD6-467478765672}">
      <dgm:prSet phldrT="[文字]" custT="1"/>
      <dgm:spPr/>
      <dgm:t>
        <a:bodyPr lIns="72000" tIns="72000" rIns="72000" bIns="0"/>
        <a:lstStyle/>
        <a:p>
          <a:pPr algn="ctr">
            <a:lnSpc>
              <a:spcPts val="3000"/>
            </a:lnSpc>
            <a:spcAft>
              <a:spcPts val="0"/>
            </a:spcAft>
          </a:pPr>
          <a:r>
            <a:rPr lang="zh-TW" altLang="en-US" sz="2400" b="1" dirty="0">
              <a:latin typeface="微軟正黑體" panose="020B0604030504040204" pitchFamily="34" charset="-120"/>
              <a:ea typeface="微軟正黑體" panose="020B0604030504040204" pitchFamily="34" charset="-120"/>
            </a:rPr>
            <a:t>推動物聯網產業創新研發</a:t>
          </a:r>
        </a:p>
      </dgm:t>
    </dgm:pt>
    <dgm:pt modelId="{DDFC0438-AF7D-417E-A990-AB8ED71E7150}" type="parTrans" cxnId="{47A089B9-8C0A-4D92-B38A-AFF6D7EAE566}">
      <dgm:prSet/>
      <dgm:spPr/>
      <dgm:t>
        <a:bodyPr/>
        <a:lstStyle/>
        <a:p>
          <a:endParaRPr lang="zh-TW" altLang="en-US"/>
        </a:p>
      </dgm:t>
    </dgm:pt>
    <dgm:pt modelId="{1555C9CF-F162-4F5C-B574-AB588A2B4D4C}" type="sibTrans" cxnId="{47A089B9-8C0A-4D92-B38A-AFF6D7EAE566}">
      <dgm:prSet/>
      <dgm:spPr/>
      <dgm:t>
        <a:bodyPr/>
        <a:lstStyle/>
        <a:p>
          <a:endParaRPr lang="zh-TW" altLang="en-US"/>
        </a:p>
      </dgm:t>
    </dgm:pt>
    <dgm:pt modelId="{4328B33F-9853-4702-8BEB-877E55278AC9}" type="pres">
      <dgm:prSet presAssocID="{714DA574-B870-4EE0-8B27-FAA6B36BB898}" presName="linearFlow" presStyleCnt="0">
        <dgm:presLayoutVars>
          <dgm:dir/>
          <dgm:resizeHandles val="exact"/>
        </dgm:presLayoutVars>
      </dgm:prSet>
      <dgm:spPr/>
    </dgm:pt>
    <dgm:pt modelId="{C98DA368-1D08-4A00-87E3-0F15467B6503}" type="pres">
      <dgm:prSet presAssocID="{EA59A6DF-E2FF-4B5C-ACD6-467478765672}" presName="node" presStyleLbl="node1" presStyleIdx="0" presStyleCnt="2">
        <dgm:presLayoutVars>
          <dgm:bulletEnabled val="1"/>
        </dgm:presLayoutVars>
      </dgm:prSet>
      <dgm:spPr/>
    </dgm:pt>
    <dgm:pt modelId="{4540FAB8-9732-45EF-AF37-0558884F6753}" type="pres">
      <dgm:prSet presAssocID="{1555C9CF-F162-4F5C-B574-AB588A2B4D4C}" presName="spacerL" presStyleCnt="0"/>
      <dgm:spPr/>
    </dgm:pt>
    <dgm:pt modelId="{06E7C576-BD4F-4DE0-9FFA-4A975FF40BB9}" type="pres">
      <dgm:prSet presAssocID="{1555C9CF-F162-4F5C-B574-AB588A2B4D4C}" presName="sibTrans" presStyleLbl="sibTrans2D1" presStyleIdx="0" presStyleCnt="1"/>
      <dgm:spPr>
        <a:prstGeom prst="mathPlus">
          <a:avLst/>
        </a:prstGeom>
      </dgm:spPr>
    </dgm:pt>
    <dgm:pt modelId="{125E88DD-0027-49F8-ACEC-62F514722494}" type="pres">
      <dgm:prSet presAssocID="{1555C9CF-F162-4F5C-B574-AB588A2B4D4C}" presName="spacerR" presStyleCnt="0"/>
      <dgm:spPr/>
    </dgm:pt>
    <dgm:pt modelId="{765BD677-33A1-4D08-881E-88D5BF21D87C}" type="pres">
      <dgm:prSet presAssocID="{B5627090-DD47-496B-8CF9-200F5F19ED9A}" presName="node" presStyleLbl="node1" presStyleIdx="1" presStyleCnt="2">
        <dgm:presLayoutVars>
          <dgm:bulletEnabled val="1"/>
        </dgm:presLayoutVars>
      </dgm:prSet>
      <dgm:spPr/>
    </dgm:pt>
  </dgm:ptLst>
  <dgm:cxnLst>
    <dgm:cxn modelId="{F7F453E6-FAE1-48B1-AC50-C800E899C82E}" srcId="{714DA574-B870-4EE0-8B27-FAA6B36BB898}" destId="{B5627090-DD47-496B-8CF9-200F5F19ED9A}" srcOrd="1" destOrd="0" parTransId="{8CBC8AEE-F010-4348-8D40-7FC34914FD69}" sibTransId="{FCE314FE-C493-4631-BA53-53026A3E0E89}"/>
    <dgm:cxn modelId="{A6BA88AF-5CC4-4F9C-A48D-E2B3E11364A6}" type="presOf" srcId="{714DA574-B870-4EE0-8B27-FAA6B36BB898}" destId="{4328B33F-9853-4702-8BEB-877E55278AC9}" srcOrd="0" destOrd="0" presId="urn:microsoft.com/office/officeart/2005/8/layout/equation1"/>
    <dgm:cxn modelId="{47A089B9-8C0A-4D92-B38A-AFF6D7EAE566}" srcId="{714DA574-B870-4EE0-8B27-FAA6B36BB898}" destId="{EA59A6DF-E2FF-4B5C-ACD6-467478765672}" srcOrd="0" destOrd="0" parTransId="{DDFC0438-AF7D-417E-A990-AB8ED71E7150}" sibTransId="{1555C9CF-F162-4F5C-B574-AB588A2B4D4C}"/>
    <dgm:cxn modelId="{69CD4E90-2328-41C3-908D-C88E66A85418}" type="presOf" srcId="{B5627090-DD47-496B-8CF9-200F5F19ED9A}" destId="{765BD677-33A1-4D08-881E-88D5BF21D87C}" srcOrd="0" destOrd="0" presId="urn:microsoft.com/office/officeart/2005/8/layout/equation1"/>
    <dgm:cxn modelId="{AC676C54-5702-4A25-9C23-5D8BE2A5E1AB}" type="presOf" srcId="{EA59A6DF-E2FF-4B5C-ACD6-467478765672}" destId="{C98DA368-1D08-4A00-87E3-0F15467B6503}" srcOrd="0" destOrd="0" presId="urn:microsoft.com/office/officeart/2005/8/layout/equation1"/>
    <dgm:cxn modelId="{BBFA2349-2A93-444C-82AA-D02A9A0DEACE}" type="presOf" srcId="{1555C9CF-F162-4F5C-B574-AB588A2B4D4C}" destId="{06E7C576-BD4F-4DE0-9FFA-4A975FF40BB9}" srcOrd="0" destOrd="0" presId="urn:microsoft.com/office/officeart/2005/8/layout/equation1"/>
    <dgm:cxn modelId="{A4475FA5-9DFF-4571-B9D9-261E8FA6551F}" type="presParOf" srcId="{4328B33F-9853-4702-8BEB-877E55278AC9}" destId="{C98DA368-1D08-4A00-87E3-0F15467B6503}" srcOrd="0" destOrd="0" presId="urn:microsoft.com/office/officeart/2005/8/layout/equation1"/>
    <dgm:cxn modelId="{19EC00D5-B42C-43B9-A476-6731B0487068}" type="presParOf" srcId="{4328B33F-9853-4702-8BEB-877E55278AC9}" destId="{4540FAB8-9732-45EF-AF37-0558884F6753}" srcOrd="1" destOrd="0" presId="urn:microsoft.com/office/officeart/2005/8/layout/equation1"/>
    <dgm:cxn modelId="{375F4FCE-9383-4F00-AD45-0C67261EE057}" type="presParOf" srcId="{4328B33F-9853-4702-8BEB-877E55278AC9}" destId="{06E7C576-BD4F-4DE0-9FFA-4A975FF40BB9}" srcOrd="2" destOrd="0" presId="urn:microsoft.com/office/officeart/2005/8/layout/equation1"/>
    <dgm:cxn modelId="{8357ECFE-8D4B-44DE-B0FE-F489C8B33257}" type="presParOf" srcId="{4328B33F-9853-4702-8BEB-877E55278AC9}" destId="{125E88DD-0027-49F8-ACEC-62F514722494}" srcOrd="3" destOrd="0" presId="urn:microsoft.com/office/officeart/2005/8/layout/equation1"/>
    <dgm:cxn modelId="{C9F07532-2387-4EAB-AE9F-869706A12FA9}" type="presParOf" srcId="{4328B33F-9853-4702-8BEB-877E55278AC9}" destId="{765BD677-33A1-4D08-881E-88D5BF21D87C}"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E7C22C-0679-4013-AD6F-6634370F1AF2}"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zh-TW" altLang="en-US"/>
        </a:p>
      </dgm:t>
    </dgm:pt>
    <dgm:pt modelId="{917F9C9C-DE8E-40A9-9AD9-8CB317AB30EB}">
      <dgm:prSet phldrT="[文字]" custT="1"/>
      <dgm:spPr>
        <a:solidFill>
          <a:schemeClr val="accent6"/>
        </a:solidFill>
      </dgm:spPr>
      <dgm:t>
        <a:bodyPr tIns="154800"/>
        <a:lstStyle/>
        <a:p>
          <a:pPr>
            <a:lnSpc>
              <a:spcPts val="4200"/>
            </a:lnSpc>
            <a:spcAft>
              <a:spcPts val="0"/>
            </a:spcAft>
          </a:pP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亞洲</a:t>
          </a:r>
          <a:endParaRPr lang="en-US" altLang="zh-TW"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nSpc>
              <a:spcPts val="4200"/>
            </a:lnSpc>
            <a:spcAft>
              <a:spcPts val="0"/>
            </a:spcAft>
          </a:pPr>
          <a:r>
            <a:rPr lang="zh-TW" altLang="en-US" sz="3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矽谷</a:t>
          </a:r>
        </a:p>
      </dgm:t>
    </dgm:pt>
    <dgm:pt modelId="{6B7B4E17-7CFE-4781-9D05-32B0D245A15C}" type="parTrans" cxnId="{452F3740-F766-421D-B136-C1703FC2D494}">
      <dgm:prSet/>
      <dgm:spPr/>
      <dgm:t>
        <a:bodyPr/>
        <a:lstStyle/>
        <a:p>
          <a:endParaRPr lang="zh-TW" altLang="en-US"/>
        </a:p>
      </dgm:t>
    </dgm:pt>
    <dgm:pt modelId="{5CACB56B-13FD-4066-8BBD-930BD5EF87AC}" type="sibTrans" cxnId="{452F3740-F766-421D-B136-C1703FC2D494}">
      <dgm:prSet/>
      <dgm:spPr/>
      <dgm:t>
        <a:bodyPr/>
        <a:lstStyle/>
        <a:p>
          <a:endParaRPr lang="zh-TW" altLang="en-US"/>
        </a:p>
      </dgm:t>
    </dgm:pt>
    <dgm:pt modelId="{6E88F5A0-607C-4E4E-A25D-1ED46E0CADDC}">
      <dgm:prSet phldrT="[文字]" custT="1"/>
      <dgm:spPr/>
      <dgm:t>
        <a:bodyPr/>
        <a:lstStyle/>
        <a:p>
          <a:pPr>
            <a:lnSpc>
              <a:spcPts val="1600"/>
            </a:lnSpc>
            <a:spcAft>
              <a:spcPts val="0"/>
            </a:spcAft>
          </a:pPr>
          <a:r>
            <a:rPr lang="zh-TW" altLang="en-US" sz="1400" b="1" dirty="0">
              <a:solidFill>
                <a:schemeClr val="bg1"/>
              </a:solidFill>
              <a:latin typeface="微軟正黑體" panose="020B0604030504040204" pitchFamily="34" charset="-120"/>
              <a:ea typeface="微軟正黑體" panose="020B0604030504040204" pitchFamily="34" charset="-120"/>
            </a:rPr>
            <a:t>連結未來</a:t>
          </a:r>
          <a:endParaRPr lang="en-US" altLang="zh-TW" sz="1400" b="1" dirty="0">
            <a:solidFill>
              <a:schemeClr val="bg1"/>
            </a:solidFill>
            <a:latin typeface="微軟正黑體" panose="020B0604030504040204" pitchFamily="34" charset="-120"/>
            <a:ea typeface="微軟正黑體" panose="020B0604030504040204" pitchFamily="34" charset="-120"/>
          </a:endParaRPr>
        </a:p>
        <a:p>
          <a:pPr>
            <a:lnSpc>
              <a:spcPts val="1600"/>
            </a:lnSpc>
            <a:spcAft>
              <a:spcPts val="0"/>
            </a:spcAft>
          </a:pPr>
          <a:r>
            <a:rPr lang="zh-TW" altLang="en-US" sz="1400" b="1" dirty="0">
              <a:solidFill>
                <a:schemeClr val="bg1"/>
              </a:solidFill>
              <a:latin typeface="微軟正黑體" panose="020B0604030504040204" pitchFamily="34" charset="-120"/>
              <a:ea typeface="微軟正黑體" panose="020B0604030504040204" pitchFamily="34" charset="-120"/>
            </a:rPr>
            <a:t>軟硬進化</a:t>
          </a:r>
          <a:endParaRPr lang="zh-TW" altLang="en-US" sz="2400" b="1" dirty="0">
            <a:latin typeface="微軟正黑體" panose="020B0604030504040204" pitchFamily="34" charset="-120"/>
            <a:ea typeface="微軟正黑體" panose="020B0604030504040204" pitchFamily="34" charset="-120"/>
          </a:endParaRPr>
        </a:p>
      </dgm:t>
    </dgm:pt>
    <dgm:pt modelId="{BD79A380-865A-403D-B403-D6A25208BC1C}" type="parTrans" cxnId="{7D7B67F8-F0E4-4ED2-9E01-AE2490EF1B55}">
      <dgm:prSet/>
      <dgm:spPr/>
      <dgm:t>
        <a:bodyPr/>
        <a:lstStyle/>
        <a:p>
          <a:endParaRPr lang="zh-TW" altLang="en-US"/>
        </a:p>
      </dgm:t>
    </dgm:pt>
    <dgm:pt modelId="{D1353342-D5A7-4600-915B-0508052C62EA}" type="sibTrans" cxnId="{7D7B67F8-F0E4-4ED2-9E01-AE2490EF1B55}">
      <dgm:prSet/>
      <dgm:spPr/>
      <dgm:t>
        <a:bodyPr/>
        <a:lstStyle/>
        <a:p>
          <a:endParaRPr lang="zh-TW" altLang="en-US"/>
        </a:p>
      </dgm:t>
    </dgm:pt>
    <dgm:pt modelId="{CAD572C4-C8AB-48E6-8372-ADFAC736F00D}">
      <dgm:prSet phldrT="[文字]" custT="1"/>
      <dgm:spPr/>
      <dgm:t>
        <a:bodyPr/>
        <a:lstStyle/>
        <a:p>
          <a:pPr>
            <a:lnSpc>
              <a:spcPts val="1600"/>
            </a:lnSpc>
            <a:spcAft>
              <a:spcPts val="0"/>
            </a:spcAft>
          </a:pPr>
          <a:r>
            <a:rPr lang="zh-TW" altLang="en-US" sz="1400" b="1" dirty="0">
              <a:solidFill>
                <a:schemeClr val="bg1"/>
              </a:solidFill>
              <a:latin typeface="微軟正黑體" panose="020B0604030504040204" pitchFamily="34" charset="-120"/>
              <a:ea typeface="微軟正黑體" panose="020B0604030504040204" pitchFamily="34" charset="-120"/>
            </a:rPr>
            <a:t>連結國際</a:t>
          </a:r>
          <a:endParaRPr lang="en-US" altLang="zh-TW" sz="1400" b="1" dirty="0">
            <a:solidFill>
              <a:schemeClr val="bg1"/>
            </a:solidFill>
            <a:latin typeface="微軟正黑體" panose="020B0604030504040204" pitchFamily="34" charset="-120"/>
            <a:ea typeface="微軟正黑體" panose="020B0604030504040204" pitchFamily="34" charset="-120"/>
          </a:endParaRPr>
        </a:p>
        <a:p>
          <a:pPr>
            <a:lnSpc>
              <a:spcPts val="1600"/>
            </a:lnSpc>
            <a:spcAft>
              <a:spcPts val="0"/>
            </a:spcAft>
          </a:pPr>
          <a:r>
            <a:rPr lang="zh-TW" altLang="en-US" sz="1400" b="1" dirty="0">
              <a:solidFill>
                <a:schemeClr val="bg1"/>
              </a:solidFill>
              <a:latin typeface="微軟正黑體" panose="020B0604030504040204" pitchFamily="34" charset="-120"/>
              <a:ea typeface="微軟正黑體" panose="020B0604030504040204" pitchFamily="34" charset="-120"/>
            </a:rPr>
            <a:t>掌握先機</a:t>
          </a:r>
        </a:p>
      </dgm:t>
    </dgm:pt>
    <dgm:pt modelId="{AA819D63-7057-4EEA-B632-989AD29BCA8C}" type="parTrans" cxnId="{77B6C133-D5D9-436A-98DE-C697397E48A8}">
      <dgm:prSet/>
      <dgm:spPr/>
      <dgm:t>
        <a:bodyPr/>
        <a:lstStyle/>
        <a:p>
          <a:endParaRPr lang="zh-TW" altLang="en-US"/>
        </a:p>
      </dgm:t>
    </dgm:pt>
    <dgm:pt modelId="{BFC2E3B1-3F56-4C84-85A5-66F1DE111B0C}" type="sibTrans" cxnId="{77B6C133-D5D9-436A-98DE-C697397E48A8}">
      <dgm:prSet/>
      <dgm:spPr/>
      <dgm:t>
        <a:bodyPr/>
        <a:lstStyle/>
        <a:p>
          <a:endParaRPr lang="zh-TW" altLang="en-US"/>
        </a:p>
      </dgm:t>
    </dgm:pt>
    <dgm:pt modelId="{1F4A2851-DFD8-4D12-8FE7-F79CEAA37760}">
      <dgm:prSet phldrT="[文字]" custT="1"/>
      <dgm:spPr/>
      <dgm:t>
        <a:bodyPr/>
        <a:lstStyle/>
        <a:p>
          <a:pPr>
            <a:lnSpc>
              <a:spcPts val="1600"/>
            </a:lnSpc>
            <a:spcAft>
              <a:spcPts val="0"/>
            </a:spcAft>
          </a:pPr>
          <a:r>
            <a:rPr lang="zh-TW" altLang="en-US" sz="1400" b="1" dirty="0">
              <a:solidFill>
                <a:schemeClr val="bg1"/>
              </a:solidFill>
              <a:latin typeface="微軟正黑體" panose="020B0604030504040204" pitchFamily="34" charset="-120"/>
              <a:ea typeface="微軟正黑體" panose="020B0604030504040204" pitchFamily="34" charset="-120"/>
            </a:rPr>
            <a:t>連結在地</a:t>
          </a:r>
          <a:endParaRPr lang="en-US" altLang="zh-TW" sz="1400" b="1" dirty="0">
            <a:solidFill>
              <a:schemeClr val="bg1"/>
            </a:solidFill>
            <a:latin typeface="微軟正黑體" panose="020B0604030504040204" pitchFamily="34" charset="-120"/>
            <a:ea typeface="微軟正黑體" panose="020B0604030504040204" pitchFamily="34" charset="-120"/>
          </a:endParaRPr>
        </a:p>
        <a:p>
          <a:pPr>
            <a:lnSpc>
              <a:spcPts val="1600"/>
            </a:lnSpc>
            <a:spcAft>
              <a:spcPts val="0"/>
            </a:spcAft>
          </a:pPr>
          <a:r>
            <a:rPr lang="zh-TW" altLang="en-US" sz="1400" b="1" dirty="0">
              <a:solidFill>
                <a:schemeClr val="bg1"/>
              </a:solidFill>
              <a:latin typeface="微軟正黑體" panose="020B0604030504040204" pitchFamily="34" charset="-120"/>
              <a:ea typeface="微軟正黑體" panose="020B0604030504040204" pitchFamily="34" charset="-120"/>
            </a:rPr>
            <a:t>網實群聚</a:t>
          </a:r>
        </a:p>
      </dgm:t>
    </dgm:pt>
    <dgm:pt modelId="{254767FF-9DC4-49FF-9744-241D83131C9C}" type="parTrans" cxnId="{262CC7B1-B3A6-4CA4-8128-A91F2990CC21}">
      <dgm:prSet/>
      <dgm:spPr/>
      <dgm:t>
        <a:bodyPr/>
        <a:lstStyle/>
        <a:p>
          <a:endParaRPr lang="zh-TW" altLang="en-US"/>
        </a:p>
      </dgm:t>
    </dgm:pt>
    <dgm:pt modelId="{174FDFB9-30DD-4F9D-B4B5-1A6163F7C6D8}" type="sibTrans" cxnId="{262CC7B1-B3A6-4CA4-8128-A91F2990CC21}">
      <dgm:prSet/>
      <dgm:spPr/>
      <dgm:t>
        <a:bodyPr/>
        <a:lstStyle/>
        <a:p>
          <a:endParaRPr lang="zh-TW" altLang="en-US"/>
        </a:p>
      </dgm:t>
    </dgm:pt>
    <dgm:pt modelId="{8CB572E1-25D2-4D2E-B5E7-796ADA535992}" type="pres">
      <dgm:prSet presAssocID="{5AE7C22C-0679-4013-AD6F-6634370F1AF2}" presName="Name0" presStyleCnt="0">
        <dgm:presLayoutVars>
          <dgm:chMax val="1"/>
          <dgm:dir/>
          <dgm:animLvl val="ctr"/>
          <dgm:resizeHandles val="exact"/>
        </dgm:presLayoutVars>
      </dgm:prSet>
      <dgm:spPr/>
    </dgm:pt>
    <dgm:pt modelId="{23BA8216-600E-4924-8FE0-EFFBD333D2A3}" type="pres">
      <dgm:prSet presAssocID="{917F9C9C-DE8E-40A9-9AD9-8CB317AB30EB}" presName="centerShape" presStyleLbl="node0" presStyleIdx="0" presStyleCnt="1"/>
      <dgm:spPr/>
    </dgm:pt>
    <dgm:pt modelId="{3ECFFD67-8690-47BC-9304-87295010FE5B}" type="pres">
      <dgm:prSet presAssocID="{6E88F5A0-607C-4E4E-A25D-1ED46E0CADDC}" presName="node" presStyleLbl="node1" presStyleIdx="0" presStyleCnt="3">
        <dgm:presLayoutVars>
          <dgm:bulletEnabled val="1"/>
        </dgm:presLayoutVars>
      </dgm:prSet>
      <dgm:spPr/>
    </dgm:pt>
    <dgm:pt modelId="{B7F18606-1E50-41DD-A11B-DD5EA34C5420}" type="pres">
      <dgm:prSet presAssocID="{6E88F5A0-607C-4E4E-A25D-1ED46E0CADDC}" presName="dummy" presStyleCnt="0"/>
      <dgm:spPr/>
    </dgm:pt>
    <dgm:pt modelId="{61221EEE-83DF-427E-8414-3E905497EDD9}" type="pres">
      <dgm:prSet presAssocID="{D1353342-D5A7-4600-915B-0508052C62EA}" presName="sibTrans" presStyleLbl="sibTrans2D1" presStyleIdx="0" presStyleCnt="3"/>
      <dgm:spPr/>
    </dgm:pt>
    <dgm:pt modelId="{4B471365-5EE2-4987-B45C-C7A516FB897A}" type="pres">
      <dgm:prSet presAssocID="{CAD572C4-C8AB-48E6-8372-ADFAC736F00D}" presName="node" presStyleLbl="node1" presStyleIdx="1" presStyleCnt="3">
        <dgm:presLayoutVars>
          <dgm:bulletEnabled val="1"/>
        </dgm:presLayoutVars>
      </dgm:prSet>
      <dgm:spPr/>
    </dgm:pt>
    <dgm:pt modelId="{07385B13-B409-4E92-BCD0-5214DAA54398}" type="pres">
      <dgm:prSet presAssocID="{CAD572C4-C8AB-48E6-8372-ADFAC736F00D}" presName="dummy" presStyleCnt="0"/>
      <dgm:spPr/>
    </dgm:pt>
    <dgm:pt modelId="{74042DD1-9A71-4D20-95B1-EDCBDC6C9D73}" type="pres">
      <dgm:prSet presAssocID="{BFC2E3B1-3F56-4C84-85A5-66F1DE111B0C}" presName="sibTrans" presStyleLbl="sibTrans2D1" presStyleIdx="1" presStyleCnt="3"/>
      <dgm:spPr/>
    </dgm:pt>
    <dgm:pt modelId="{82A431D9-846F-45F3-954C-3601F69B4AF1}" type="pres">
      <dgm:prSet presAssocID="{1F4A2851-DFD8-4D12-8FE7-F79CEAA37760}" presName="node" presStyleLbl="node1" presStyleIdx="2" presStyleCnt="3">
        <dgm:presLayoutVars>
          <dgm:bulletEnabled val="1"/>
        </dgm:presLayoutVars>
      </dgm:prSet>
      <dgm:spPr/>
    </dgm:pt>
    <dgm:pt modelId="{79F8BDDB-AAB1-4B3E-8501-49425800F6F1}" type="pres">
      <dgm:prSet presAssocID="{1F4A2851-DFD8-4D12-8FE7-F79CEAA37760}" presName="dummy" presStyleCnt="0"/>
      <dgm:spPr/>
    </dgm:pt>
    <dgm:pt modelId="{6E07147E-B13E-4438-8E08-11F8F3DE644E}" type="pres">
      <dgm:prSet presAssocID="{174FDFB9-30DD-4F9D-B4B5-1A6163F7C6D8}" presName="sibTrans" presStyleLbl="sibTrans2D1" presStyleIdx="2" presStyleCnt="3"/>
      <dgm:spPr/>
    </dgm:pt>
  </dgm:ptLst>
  <dgm:cxnLst>
    <dgm:cxn modelId="{77B6C133-D5D9-436A-98DE-C697397E48A8}" srcId="{917F9C9C-DE8E-40A9-9AD9-8CB317AB30EB}" destId="{CAD572C4-C8AB-48E6-8372-ADFAC736F00D}" srcOrd="1" destOrd="0" parTransId="{AA819D63-7057-4EEA-B632-989AD29BCA8C}" sibTransId="{BFC2E3B1-3F56-4C84-85A5-66F1DE111B0C}"/>
    <dgm:cxn modelId="{E0E41ED2-3AAC-4C38-905E-A7AB55B54632}" type="presOf" srcId="{6E88F5A0-607C-4E4E-A25D-1ED46E0CADDC}" destId="{3ECFFD67-8690-47BC-9304-87295010FE5B}" srcOrd="0" destOrd="0" presId="urn:microsoft.com/office/officeart/2005/8/layout/radial6"/>
    <dgm:cxn modelId="{7D7B67F8-F0E4-4ED2-9E01-AE2490EF1B55}" srcId="{917F9C9C-DE8E-40A9-9AD9-8CB317AB30EB}" destId="{6E88F5A0-607C-4E4E-A25D-1ED46E0CADDC}" srcOrd="0" destOrd="0" parTransId="{BD79A380-865A-403D-B403-D6A25208BC1C}" sibTransId="{D1353342-D5A7-4600-915B-0508052C62EA}"/>
    <dgm:cxn modelId="{79ACC57A-AF65-43AA-AF0A-4E13AEBA2B59}" type="presOf" srcId="{917F9C9C-DE8E-40A9-9AD9-8CB317AB30EB}" destId="{23BA8216-600E-4924-8FE0-EFFBD333D2A3}" srcOrd="0" destOrd="0" presId="urn:microsoft.com/office/officeart/2005/8/layout/radial6"/>
    <dgm:cxn modelId="{452F3740-F766-421D-B136-C1703FC2D494}" srcId="{5AE7C22C-0679-4013-AD6F-6634370F1AF2}" destId="{917F9C9C-DE8E-40A9-9AD9-8CB317AB30EB}" srcOrd="0" destOrd="0" parTransId="{6B7B4E17-7CFE-4781-9D05-32B0D245A15C}" sibTransId="{5CACB56B-13FD-4066-8BBD-930BD5EF87AC}"/>
    <dgm:cxn modelId="{E9529E99-6AB9-4997-9D2A-301344A42E54}" type="presOf" srcId="{CAD572C4-C8AB-48E6-8372-ADFAC736F00D}" destId="{4B471365-5EE2-4987-B45C-C7A516FB897A}" srcOrd="0" destOrd="0" presId="urn:microsoft.com/office/officeart/2005/8/layout/radial6"/>
    <dgm:cxn modelId="{E4B9B9E5-A1B3-48FF-ABC1-C448D8E48C41}" type="presOf" srcId="{BFC2E3B1-3F56-4C84-85A5-66F1DE111B0C}" destId="{74042DD1-9A71-4D20-95B1-EDCBDC6C9D73}" srcOrd="0" destOrd="0" presId="urn:microsoft.com/office/officeart/2005/8/layout/radial6"/>
    <dgm:cxn modelId="{45FD9DE2-939B-45E5-82CD-ECB2D8C5DC23}" type="presOf" srcId="{5AE7C22C-0679-4013-AD6F-6634370F1AF2}" destId="{8CB572E1-25D2-4D2E-B5E7-796ADA535992}" srcOrd="0" destOrd="0" presId="urn:microsoft.com/office/officeart/2005/8/layout/radial6"/>
    <dgm:cxn modelId="{C67BB0BB-CEE4-4067-BBF1-73C3C7B80422}" type="presOf" srcId="{174FDFB9-30DD-4F9D-B4B5-1A6163F7C6D8}" destId="{6E07147E-B13E-4438-8E08-11F8F3DE644E}" srcOrd="0" destOrd="0" presId="urn:microsoft.com/office/officeart/2005/8/layout/radial6"/>
    <dgm:cxn modelId="{0F93A1BC-02D2-4623-88F5-A729A872DA43}" type="presOf" srcId="{D1353342-D5A7-4600-915B-0508052C62EA}" destId="{61221EEE-83DF-427E-8414-3E905497EDD9}" srcOrd="0" destOrd="0" presId="urn:microsoft.com/office/officeart/2005/8/layout/radial6"/>
    <dgm:cxn modelId="{262CC7B1-B3A6-4CA4-8128-A91F2990CC21}" srcId="{917F9C9C-DE8E-40A9-9AD9-8CB317AB30EB}" destId="{1F4A2851-DFD8-4D12-8FE7-F79CEAA37760}" srcOrd="2" destOrd="0" parTransId="{254767FF-9DC4-49FF-9744-241D83131C9C}" sibTransId="{174FDFB9-30DD-4F9D-B4B5-1A6163F7C6D8}"/>
    <dgm:cxn modelId="{965FF4BA-1C3A-4D36-BB95-504F3A7CEE3F}" type="presOf" srcId="{1F4A2851-DFD8-4D12-8FE7-F79CEAA37760}" destId="{82A431D9-846F-45F3-954C-3601F69B4AF1}" srcOrd="0" destOrd="0" presId="urn:microsoft.com/office/officeart/2005/8/layout/radial6"/>
    <dgm:cxn modelId="{F4792946-4987-4BDA-B392-57AF0CA61919}" type="presParOf" srcId="{8CB572E1-25D2-4D2E-B5E7-796ADA535992}" destId="{23BA8216-600E-4924-8FE0-EFFBD333D2A3}" srcOrd="0" destOrd="0" presId="urn:microsoft.com/office/officeart/2005/8/layout/radial6"/>
    <dgm:cxn modelId="{BB04E5ED-46E9-4D66-BDC3-CC17C9EA6FE3}" type="presParOf" srcId="{8CB572E1-25D2-4D2E-B5E7-796ADA535992}" destId="{3ECFFD67-8690-47BC-9304-87295010FE5B}" srcOrd="1" destOrd="0" presId="urn:microsoft.com/office/officeart/2005/8/layout/radial6"/>
    <dgm:cxn modelId="{5BCED87E-4953-402F-B035-2B73399EB5D3}" type="presParOf" srcId="{8CB572E1-25D2-4D2E-B5E7-796ADA535992}" destId="{B7F18606-1E50-41DD-A11B-DD5EA34C5420}" srcOrd="2" destOrd="0" presId="urn:microsoft.com/office/officeart/2005/8/layout/radial6"/>
    <dgm:cxn modelId="{B077F2A0-AE3A-4009-9A7C-839AAAA7628B}" type="presParOf" srcId="{8CB572E1-25D2-4D2E-B5E7-796ADA535992}" destId="{61221EEE-83DF-427E-8414-3E905497EDD9}" srcOrd="3" destOrd="0" presId="urn:microsoft.com/office/officeart/2005/8/layout/radial6"/>
    <dgm:cxn modelId="{54D1EE2C-3EFE-44B8-88E5-5A4A680BA1B3}" type="presParOf" srcId="{8CB572E1-25D2-4D2E-B5E7-796ADA535992}" destId="{4B471365-5EE2-4987-B45C-C7A516FB897A}" srcOrd="4" destOrd="0" presId="urn:microsoft.com/office/officeart/2005/8/layout/radial6"/>
    <dgm:cxn modelId="{F3126CE9-3443-4BB0-A91A-6EC89DA63A9B}" type="presParOf" srcId="{8CB572E1-25D2-4D2E-B5E7-796ADA535992}" destId="{07385B13-B409-4E92-BCD0-5214DAA54398}" srcOrd="5" destOrd="0" presId="urn:microsoft.com/office/officeart/2005/8/layout/radial6"/>
    <dgm:cxn modelId="{3F9DA58B-F5F5-419F-84CC-6860F43E053A}" type="presParOf" srcId="{8CB572E1-25D2-4D2E-B5E7-796ADA535992}" destId="{74042DD1-9A71-4D20-95B1-EDCBDC6C9D73}" srcOrd="6" destOrd="0" presId="urn:microsoft.com/office/officeart/2005/8/layout/radial6"/>
    <dgm:cxn modelId="{A53AF09C-C154-4165-B870-CBE17353D7E1}" type="presParOf" srcId="{8CB572E1-25D2-4D2E-B5E7-796ADA535992}" destId="{82A431D9-846F-45F3-954C-3601F69B4AF1}" srcOrd="7" destOrd="0" presId="urn:microsoft.com/office/officeart/2005/8/layout/radial6"/>
    <dgm:cxn modelId="{5B340314-C251-43A0-B455-78CB66A85E7D}" type="presParOf" srcId="{8CB572E1-25D2-4D2E-B5E7-796ADA535992}" destId="{79F8BDDB-AAB1-4B3E-8501-49425800F6F1}" srcOrd="8" destOrd="0" presId="urn:microsoft.com/office/officeart/2005/8/layout/radial6"/>
    <dgm:cxn modelId="{E6906FDF-9CBD-4F49-958F-55ED6E6FA09B}" type="presParOf" srcId="{8CB572E1-25D2-4D2E-B5E7-796ADA535992}" destId="{6E07147E-B13E-4438-8E08-11F8F3DE644E}"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339F7B-781A-485D-8EA8-8F49F02DAAEA}"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zh-TW" altLang="en-US"/>
        </a:p>
      </dgm:t>
    </dgm:pt>
    <dgm:pt modelId="{385C09C3-D0E8-4FE0-B698-6B2A93729962}">
      <dgm:prSet phldrT="[文字]" custT="1"/>
      <dgm:spPr/>
      <dgm:t>
        <a:bodyPr/>
        <a:lstStyle/>
        <a:p>
          <a:pPr>
            <a:lnSpc>
              <a:spcPts val="2800"/>
            </a:lnSpc>
            <a:spcAft>
              <a:spcPts val="0"/>
            </a:spcAft>
          </a:pPr>
          <a:r>
            <a:rPr lang="zh-TW" altLang="en-US" sz="2000" dirty="0">
              <a:latin typeface="微軟正黑體" panose="020B0604030504040204" pitchFamily="34" charset="-120"/>
              <a:ea typeface="微軟正黑體" panose="020B0604030504040204" pitchFamily="34" charset="-120"/>
            </a:rPr>
            <a:t>二、連結矽谷等國際研發能量建立創新研發基地</a:t>
          </a:r>
        </a:p>
      </dgm:t>
    </dgm:pt>
    <dgm:pt modelId="{89909333-87A0-4754-B5F5-915460C72E7A}" type="parTrans" cxnId="{358DA419-3566-4262-B649-02E12A332ABB}">
      <dgm:prSet/>
      <dgm:spPr/>
      <dgm:t>
        <a:bodyPr/>
        <a:lstStyle/>
        <a:p>
          <a:endParaRPr lang="zh-TW" altLang="en-US"/>
        </a:p>
      </dgm:t>
    </dgm:pt>
    <dgm:pt modelId="{E82E0109-0E82-4F8E-ADAE-82A35BF14AAA}" type="sibTrans" cxnId="{358DA419-3566-4262-B649-02E12A332ABB}">
      <dgm:prSet/>
      <dgm:spPr/>
      <dgm:t>
        <a:bodyPr/>
        <a:lstStyle/>
        <a:p>
          <a:endParaRPr lang="zh-TW" altLang="en-US"/>
        </a:p>
      </dgm:t>
    </dgm:pt>
    <dgm:pt modelId="{2873955A-4345-4099-82B3-D36911D94FF5}">
      <dgm:prSet phldrT="[文字]" custT="1"/>
      <dgm:spPr/>
      <dgm:t>
        <a:bodyPr/>
        <a:lstStyle/>
        <a:p>
          <a:pPr>
            <a:lnSpc>
              <a:spcPts val="2800"/>
            </a:lnSpc>
            <a:spcAft>
              <a:spcPts val="0"/>
            </a:spcAft>
          </a:pPr>
          <a:r>
            <a:rPr lang="zh-TW" altLang="en-US" sz="2000" dirty="0">
              <a:latin typeface="微軟正黑體" panose="020B0604030504040204" pitchFamily="34" charset="-120"/>
              <a:ea typeface="微軟正黑體" panose="020B0604030504040204" pitchFamily="34" charset="-120"/>
            </a:rPr>
            <a:t>三、軟硬互補</a:t>
          </a:r>
          <a:endParaRPr lang="en-US" altLang="zh-TW" sz="2000" dirty="0">
            <a:latin typeface="微軟正黑體" panose="020B0604030504040204" pitchFamily="34" charset="-120"/>
            <a:ea typeface="微軟正黑體" panose="020B0604030504040204" pitchFamily="34" charset="-120"/>
          </a:endParaRPr>
        </a:p>
        <a:p>
          <a:pPr>
            <a:lnSpc>
              <a:spcPts val="2800"/>
            </a:lnSpc>
            <a:spcAft>
              <a:spcPts val="0"/>
            </a:spcAft>
          </a:pPr>
          <a:r>
            <a:rPr lang="zh-TW" altLang="en-US" sz="2000" dirty="0">
              <a:latin typeface="微軟正黑體" panose="020B0604030504040204" pitchFamily="34" charset="-120"/>
              <a:ea typeface="微軟正黑體" panose="020B0604030504040204" pitchFamily="34" charset="-120"/>
            </a:rPr>
            <a:t>提升軟實力建構物聯網完整供應鏈</a:t>
          </a:r>
        </a:p>
      </dgm:t>
    </dgm:pt>
    <dgm:pt modelId="{A9F8211D-9661-4104-9F7D-764044F6CF39}" type="parTrans" cxnId="{075935FA-788E-4723-B277-CD0042A9BC2B}">
      <dgm:prSet/>
      <dgm:spPr/>
      <dgm:t>
        <a:bodyPr/>
        <a:lstStyle/>
        <a:p>
          <a:endParaRPr lang="zh-TW" altLang="en-US"/>
        </a:p>
      </dgm:t>
    </dgm:pt>
    <dgm:pt modelId="{3A54AFF3-47DE-49A9-98C0-44EDA289D41D}" type="sibTrans" cxnId="{075935FA-788E-4723-B277-CD0042A9BC2B}">
      <dgm:prSet/>
      <dgm:spPr/>
      <dgm:t>
        <a:bodyPr/>
        <a:lstStyle/>
        <a:p>
          <a:endParaRPr lang="zh-TW" altLang="en-US"/>
        </a:p>
      </dgm:t>
    </dgm:pt>
    <dgm:pt modelId="{6A539466-55FC-4733-8A86-02C52F7F94F8}">
      <dgm:prSet phldrT="[文字]" custT="1"/>
      <dgm:spPr/>
      <dgm:t>
        <a:bodyPr/>
        <a:lstStyle/>
        <a:p>
          <a:pPr>
            <a:lnSpc>
              <a:spcPts val="2800"/>
            </a:lnSpc>
            <a:spcAft>
              <a:spcPts val="0"/>
            </a:spcAft>
          </a:pPr>
          <a:r>
            <a:rPr lang="zh-TW" altLang="en-US" sz="2000" dirty="0">
              <a:latin typeface="微軟正黑體" panose="020B0604030504040204" pitchFamily="34" charset="-120"/>
              <a:ea typeface="微軟正黑體" panose="020B0604030504040204" pitchFamily="34" charset="-120"/>
            </a:rPr>
            <a:t>四、網實群聚</a:t>
          </a:r>
          <a:endParaRPr lang="en-US" altLang="zh-TW" sz="2000" dirty="0">
            <a:latin typeface="微軟正黑體" panose="020B0604030504040204" pitchFamily="34" charset="-120"/>
            <a:ea typeface="微軟正黑體" panose="020B0604030504040204" pitchFamily="34" charset="-120"/>
          </a:endParaRPr>
        </a:p>
        <a:p>
          <a:pPr>
            <a:lnSpc>
              <a:spcPts val="2800"/>
            </a:lnSpc>
            <a:spcAft>
              <a:spcPts val="0"/>
            </a:spcAft>
          </a:pPr>
          <a:r>
            <a:rPr lang="zh-TW" altLang="en-US" sz="2000" dirty="0">
              <a:latin typeface="微軟正黑體" panose="020B0604030504040204" pitchFamily="34" charset="-120"/>
              <a:ea typeface="微軟正黑體" panose="020B0604030504040204" pitchFamily="34" charset="-120"/>
            </a:rPr>
            <a:t>提供創新創業與智慧化多元示範場域</a:t>
          </a:r>
        </a:p>
      </dgm:t>
    </dgm:pt>
    <dgm:pt modelId="{79773505-A470-40F9-B206-885BE04D41C6}" type="parTrans" cxnId="{64F31EC9-5F1D-4977-A8BC-0DD6F6296F3F}">
      <dgm:prSet/>
      <dgm:spPr/>
      <dgm:t>
        <a:bodyPr/>
        <a:lstStyle/>
        <a:p>
          <a:endParaRPr lang="zh-TW" altLang="en-US"/>
        </a:p>
      </dgm:t>
    </dgm:pt>
    <dgm:pt modelId="{2C329BEC-F6B7-4E5D-8A7F-FF2234817607}" type="sibTrans" cxnId="{64F31EC9-5F1D-4977-A8BC-0DD6F6296F3F}">
      <dgm:prSet/>
      <dgm:spPr/>
      <dgm:t>
        <a:bodyPr/>
        <a:lstStyle/>
        <a:p>
          <a:endParaRPr lang="zh-TW" altLang="en-US"/>
        </a:p>
      </dgm:t>
    </dgm:pt>
    <dgm:pt modelId="{1D9A3F8E-1F48-4A82-8296-4C51BB1961AD}">
      <dgm:prSet phldrT="[文字]" custT="1"/>
      <dgm:spPr/>
      <dgm:t>
        <a:bodyPr/>
        <a:lstStyle/>
        <a:p>
          <a:pPr>
            <a:lnSpc>
              <a:spcPts val="2800"/>
            </a:lnSpc>
            <a:spcAft>
              <a:spcPts val="0"/>
            </a:spcAft>
          </a:pPr>
          <a:r>
            <a:rPr lang="zh-TW" altLang="en-US" sz="2000" dirty="0">
              <a:latin typeface="微軟正黑體" panose="020B0604030504040204" pitchFamily="34" charset="-120"/>
              <a:ea typeface="微軟正黑體" panose="020B0604030504040204" pitchFamily="34" charset="-120"/>
            </a:rPr>
            <a:t>一、體現矽谷精神，強化鏈結亞洲，健全創新創業生態系 </a:t>
          </a:r>
        </a:p>
      </dgm:t>
    </dgm:pt>
    <dgm:pt modelId="{F439E605-14F2-442C-839E-160A30A14753}" type="parTrans" cxnId="{1B080922-CEAE-459F-83A8-F68340DBD3E4}">
      <dgm:prSet/>
      <dgm:spPr/>
      <dgm:t>
        <a:bodyPr/>
        <a:lstStyle/>
        <a:p>
          <a:endParaRPr lang="zh-TW" altLang="en-US"/>
        </a:p>
      </dgm:t>
    </dgm:pt>
    <dgm:pt modelId="{81412622-BC4A-4195-AD44-2E835A0C9AC1}" type="sibTrans" cxnId="{1B080922-CEAE-459F-83A8-F68340DBD3E4}">
      <dgm:prSet/>
      <dgm:spPr/>
      <dgm:t>
        <a:bodyPr/>
        <a:lstStyle/>
        <a:p>
          <a:endParaRPr lang="zh-TW" altLang="en-US"/>
        </a:p>
      </dgm:t>
    </dgm:pt>
    <dgm:pt modelId="{15FB7A3F-64D9-4203-8A27-1C5C7F434ECF}" type="pres">
      <dgm:prSet presAssocID="{BE339F7B-781A-485D-8EA8-8F49F02DAAEA}" presName="Name0" presStyleCnt="0">
        <dgm:presLayoutVars>
          <dgm:dir/>
          <dgm:resizeHandles val="exact"/>
        </dgm:presLayoutVars>
      </dgm:prSet>
      <dgm:spPr/>
    </dgm:pt>
    <dgm:pt modelId="{118AA94F-FBC7-49FA-8AEB-71BE55DC655D}" type="pres">
      <dgm:prSet presAssocID="{BE339F7B-781A-485D-8EA8-8F49F02DAAEA}" presName="cycle" presStyleCnt="0"/>
      <dgm:spPr/>
    </dgm:pt>
    <dgm:pt modelId="{226D0716-B11A-46C8-9394-0CA624732E97}" type="pres">
      <dgm:prSet presAssocID="{1D9A3F8E-1F48-4A82-8296-4C51BB1961AD}" presName="nodeFirstNode" presStyleLbl="node1" presStyleIdx="0" presStyleCnt="4">
        <dgm:presLayoutVars>
          <dgm:bulletEnabled val="1"/>
        </dgm:presLayoutVars>
      </dgm:prSet>
      <dgm:spPr/>
    </dgm:pt>
    <dgm:pt modelId="{A29169BD-4EE4-482D-A2A7-8658D4A8C087}" type="pres">
      <dgm:prSet presAssocID="{81412622-BC4A-4195-AD44-2E835A0C9AC1}" presName="sibTransFirstNode" presStyleLbl="bgShp" presStyleIdx="0" presStyleCnt="1"/>
      <dgm:spPr/>
    </dgm:pt>
    <dgm:pt modelId="{8FBCA19B-A7A1-443D-9896-C3B18B02A868}" type="pres">
      <dgm:prSet presAssocID="{385C09C3-D0E8-4FE0-B698-6B2A93729962}" presName="nodeFollowingNodes" presStyleLbl="node1" presStyleIdx="1" presStyleCnt="4" custScaleX="99628">
        <dgm:presLayoutVars>
          <dgm:bulletEnabled val="1"/>
        </dgm:presLayoutVars>
      </dgm:prSet>
      <dgm:spPr/>
    </dgm:pt>
    <dgm:pt modelId="{66DBCC6E-A4D5-4276-AC82-641256E30CA1}" type="pres">
      <dgm:prSet presAssocID="{2873955A-4345-4099-82B3-D36911D94FF5}" presName="nodeFollowingNodes" presStyleLbl="node1" presStyleIdx="2" presStyleCnt="4">
        <dgm:presLayoutVars>
          <dgm:bulletEnabled val="1"/>
        </dgm:presLayoutVars>
      </dgm:prSet>
      <dgm:spPr/>
    </dgm:pt>
    <dgm:pt modelId="{416CB0AD-C193-43AA-83DC-70A19CFF74EC}" type="pres">
      <dgm:prSet presAssocID="{6A539466-55FC-4733-8A86-02C52F7F94F8}" presName="nodeFollowingNodes" presStyleLbl="node1" presStyleIdx="3" presStyleCnt="4">
        <dgm:presLayoutVars>
          <dgm:bulletEnabled val="1"/>
        </dgm:presLayoutVars>
      </dgm:prSet>
      <dgm:spPr/>
    </dgm:pt>
  </dgm:ptLst>
  <dgm:cxnLst>
    <dgm:cxn modelId="{9816F97C-8536-430A-9E35-B9339D0043DB}" type="presOf" srcId="{385C09C3-D0E8-4FE0-B698-6B2A93729962}" destId="{8FBCA19B-A7A1-443D-9896-C3B18B02A868}" srcOrd="0" destOrd="0" presId="urn:microsoft.com/office/officeart/2005/8/layout/cycle3"/>
    <dgm:cxn modelId="{1B080922-CEAE-459F-83A8-F68340DBD3E4}" srcId="{BE339F7B-781A-485D-8EA8-8F49F02DAAEA}" destId="{1D9A3F8E-1F48-4A82-8296-4C51BB1961AD}" srcOrd="0" destOrd="0" parTransId="{F439E605-14F2-442C-839E-160A30A14753}" sibTransId="{81412622-BC4A-4195-AD44-2E835A0C9AC1}"/>
    <dgm:cxn modelId="{358DA419-3566-4262-B649-02E12A332ABB}" srcId="{BE339F7B-781A-485D-8EA8-8F49F02DAAEA}" destId="{385C09C3-D0E8-4FE0-B698-6B2A93729962}" srcOrd="1" destOrd="0" parTransId="{89909333-87A0-4754-B5F5-915460C72E7A}" sibTransId="{E82E0109-0E82-4F8E-ADAE-82A35BF14AAA}"/>
    <dgm:cxn modelId="{64F31EC9-5F1D-4977-A8BC-0DD6F6296F3F}" srcId="{BE339F7B-781A-485D-8EA8-8F49F02DAAEA}" destId="{6A539466-55FC-4733-8A86-02C52F7F94F8}" srcOrd="3" destOrd="0" parTransId="{79773505-A470-40F9-B206-885BE04D41C6}" sibTransId="{2C329BEC-F6B7-4E5D-8A7F-FF2234817607}"/>
    <dgm:cxn modelId="{075935FA-788E-4723-B277-CD0042A9BC2B}" srcId="{BE339F7B-781A-485D-8EA8-8F49F02DAAEA}" destId="{2873955A-4345-4099-82B3-D36911D94FF5}" srcOrd="2" destOrd="0" parTransId="{A9F8211D-9661-4104-9F7D-764044F6CF39}" sibTransId="{3A54AFF3-47DE-49A9-98C0-44EDA289D41D}"/>
    <dgm:cxn modelId="{2817F98B-A43C-48AF-BE23-B870F7EB474F}" type="presOf" srcId="{2873955A-4345-4099-82B3-D36911D94FF5}" destId="{66DBCC6E-A4D5-4276-AC82-641256E30CA1}" srcOrd="0" destOrd="0" presId="urn:microsoft.com/office/officeart/2005/8/layout/cycle3"/>
    <dgm:cxn modelId="{8DA10EE4-F155-4DAF-9D76-26FD286CFE66}" type="presOf" srcId="{81412622-BC4A-4195-AD44-2E835A0C9AC1}" destId="{A29169BD-4EE4-482D-A2A7-8658D4A8C087}" srcOrd="0" destOrd="0" presId="urn:microsoft.com/office/officeart/2005/8/layout/cycle3"/>
    <dgm:cxn modelId="{D235D743-6D41-46CB-8E1A-1BE91C07720D}" type="presOf" srcId="{6A539466-55FC-4733-8A86-02C52F7F94F8}" destId="{416CB0AD-C193-43AA-83DC-70A19CFF74EC}" srcOrd="0" destOrd="0" presId="urn:microsoft.com/office/officeart/2005/8/layout/cycle3"/>
    <dgm:cxn modelId="{DAC504D7-1E28-4B5D-A7AE-C8A3E03A13A8}" type="presOf" srcId="{1D9A3F8E-1F48-4A82-8296-4C51BB1961AD}" destId="{226D0716-B11A-46C8-9394-0CA624732E97}" srcOrd="0" destOrd="0" presId="urn:microsoft.com/office/officeart/2005/8/layout/cycle3"/>
    <dgm:cxn modelId="{388D4BC5-07DE-4C53-A18C-93EA61AEEC64}" type="presOf" srcId="{BE339F7B-781A-485D-8EA8-8F49F02DAAEA}" destId="{15FB7A3F-64D9-4203-8A27-1C5C7F434ECF}" srcOrd="0" destOrd="0" presId="urn:microsoft.com/office/officeart/2005/8/layout/cycle3"/>
    <dgm:cxn modelId="{628D860B-E900-4AD5-AE04-74DC23EC6DC5}" type="presParOf" srcId="{15FB7A3F-64D9-4203-8A27-1C5C7F434ECF}" destId="{118AA94F-FBC7-49FA-8AEB-71BE55DC655D}" srcOrd="0" destOrd="0" presId="urn:microsoft.com/office/officeart/2005/8/layout/cycle3"/>
    <dgm:cxn modelId="{32B2968C-CFD3-451B-B398-12E9E25F553C}" type="presParOf" srcId="{118AA94F-FBC7-49FA-8AEB-71BE55DC655D}" destId="{226D0716-B11A-46C8-9394-0CA624732E97}" srcOrd="0" destOrd="0" presId="urn:microsoft.com/office/officeart/2005/8/layout/cycle3"/>
    <dgm:cxn modelId="{811483F7-59D1-44F2-9FF2-82A0DFE85FC3}" type="presParOf" srcId="{118AA94F-FBC7-49FA-8AEB-71BE55DC655D}" destId="{A29169BD-4EE4-482D-A2A7-8658D4A8C087}" srcOrd="1" destOrd="0" presId="urn:microsoft.com/office/officeart/2005/8/layout/cycle3"/>
    <dgm:cxn modelId="{A8D98004-C4BF-419A-80C5-D2B7DDDE02AB}" type="presParOf" srcId="{118AA94F-FBC7-49FA-8AEB-71BE55DC655D}" destId="{8FBCA19B-A7A1-443D-9896-C3B18B02A868}" srcOrd="2" destOrd="0" presId="urn:microsoft.com/office/officeart/2005/8/layout/cycle3"/>
    <dgm:cxn modelId="{4D7705BE-6D78-4641-A1B8-52D81AEB99BE}" type="presParOf" srcId="{118AA94F-FBC7-49FA-8AEB-71BE55DC655D}" destId="{66DBCC6E-A4D5-4276-AC82-641256E30CA1}" srcOrd="3" destOrd="0" presId="urn:microsoft.com/office/officeart/2005/8/layout/cycle3"/>
    <dgm:cxn modelId="{D94BD453-3CAB-4ADB-8EEE-22B73EE67A73}" type="presParOf" srcId="{118AA94F-FBC7-49FA-8AEB-71BE55DC655D}" destId="{416CB0AD-C193-43AA-83DC-70A19CFF74EC}"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1B6F8B-60CD-4C24-9CE1-C0976FE8F2AD}" type="doc">
      <dgm:prSet loTypeId="urn:microsoft.com/office/officeart/2005/8/layout/chart3" loCatId="relationship" qsTypeId="urn:microsoft.com/office/officeart/2005/8/quickstyle/simple1" qsCatId="simple" csTypeId="urn:microsoft.com/office/officeart/2005/8/colors/colorful1#1" csCatId="colorful" phldr="1"/>
      <dgm:spPr/>
      <dgm:t>
        <a:bodyPr/>
        <a:lstStyle/>
        <a:p>
          <a:endParaRPr lang="zh-TW" altLang="en-US"/>
        </a:p>
      </dgm:t>
    </dgm:pt>
    <dgm:pt modelId="{0F5CA047-E0B9-4B42-B546-28715029A065}">
      <dgm:prSet phldrT="[文字]" custT="1"/>
      <dgm:spPr/>
      <dgm:t>
        <a:bodyPr/>
        <a:lstStyle/>
        <a:p>
          <a:endParaRPr lang="en-US" altLang="zh-TW" sz="1600" dirty="0">
            <a:latin typeface="微軟正黑體" pitchFamily="34" charset="-120"/>
            <a:ea typeface="微軟正黑體" pitchFamily="34" charset="-120"/>
            <a:sym typeface="Microsoft JhengHei"/>
          </a:endParaRPr>
        </a:p>
        <a:p>
          <a:endParaRPr lang="en-US" altLang="zh-TW" sz="1600" dirty="0">
            <a:latin typeface="微軟正黑體" pitchFamily="34" charset="-120"/>
            <a:ea typeface="微軟正黑體" pitchFamily="34" charset="-120"/>
            <a:sym typeface="Microsoft JhengHei"/>
          </a:endParaRPr>
        </a:p>
        <a:p>
          <a:r>
            <a:rPr lang="en-US" altLang="zh-TW" sz="1600" dirty="0">
              <a:latin typeface="微軟正黑體" pitchFamily="34" charset="-120"/>
              <a:ea typeface="微軟正黑體" pitchFamily="34" charset="-120"/>
              <a:sym typeface="Microsoft JhengHei"/>
            </a:rPr>
            <a:t>(</a:t>
          </a:r>
          <a:r>
            <a:rPr lang="zh-TW" altLang="en-US" sz="1600" dirty="0">
              <a:latin typeface="微軟正黑體" pitchFamily="34" charset="-120"/>
              <a:ea typeface="微軟正黑體" pitchFamily="34" charset="-120"/>
              <a:sym typeface="Microsoft JhengHei"/>
            </a:rPr>
            <a:t>二</a:t>
          </a:r>
          <a:r>
            <a:rPr lang="en-US" altLang="zh-TW" sz="1600" dirty="0">
              <a:latin typeface="微軟正黑體" pitchFamily="34" charset="-120"/>
              <a:ea typeface="微軟正黑體" pitchFamily="34" charset="-120"/>
              <a:sym typeface="Microsoft JhengHei"/>
            </a:rPr>
            <a:t>)</a:t>
          </a:r>
          <a:r>
            <a:rPr lang="zh-TW" altLang="en-US" sz="1600" dirty="0">
              <a:latin typeface="微軟正黑體" pitchFamily="34" charset="-120"/>
              <a:ea typeface="微軟正黑體" pitchFamily="34" charset="-120"/>
              <a:sym typeface="Microsoft JhengHei"/>
            </a:rPr>
            <a:t>學研機構物聯網研發成果產業化</a:t>
          </a:r>
        </a:p>
        <a:p>
          <a:pPr algn="just">
            <a:lnSpc>
              <a:spcPts val="1500"/>
            </a:lnSpc>
            <a:spcAft>
              <a:spcPts val="0"/>
            </a:spcAft>
          </a:pPr>
          <a:endParaRPr lang="zh-TW" altLang="en-US" sz="1600" dirty="0">
            <a:latin typeface="微軟正黑體" pitchFamily="34" charset="-120"/>
            <a:ea typeface="微軟正黑體" pitchFamily="34" charset="-120"/>
            <a:cs typeface="Microsoft JhengHei"/>
          </a:endParaRPr>
        </a:p>
      </dgm:t>
    </dgm:pt>
    <dgm:pt modelId="{B2C67FE3-2950-4FA8-8E41-114133DE97AA}" type="parTrans" cxnId="{14DE4557-FB18-4E4E-B52D-CD5A2527EA30}">
      <dgm:prSet/>
      <dgm:spPr/>
      <dgm:t>
        <a:bodyPr/>
        <a:lstStyle/>
        <a:p>
          <a:endParaRPr lang="zh-TW" altLang="en-US"/>
        </a:p>
      </dgm:t>
    </dgm:pt>
    <dgm:pt modelId="{6F74F2D4-4AAC-4561-BC5C-DB6AE2E504DE}" type="sibTrans" cxnId="{14DE4557-FB18-4E4E-B52D-CD5A2527EA30}">
      <dgm:prSet/>
      <dgm:spPr/>
      <dgm:t>
        <a:bodyPr/>
        <a:lstStyle/>
        <a:p>
          <a:endParaRPr lang="zh-TW" altLang="en-US"/>
        </a:p>
      </dgm:t>
    </dgm:pt>
    <dgm:pt modelId="{E33F0317-525F-4EBB-9203-C98A90DB112A}">
      <dgm:prSet phldrT="[文字]" custT="1"/>
      <dgm:spPr/>
      <dgm:t>
        <a:bodyPr/>
        <a:lstStyle/>
        <a:p>
          <a:pPr algn="just">
            <a:lnSpc>
              <a:spcPts val="3000"/>
            </a:lnSpc>
            <a:spcAft>
              <a:spcPts val="0"/>
            </a:spcAft>
          </a:pPr>
          <a:endParaRPr lang="en-US" altLang="zh-TW" sz="1600" dirty="0">
            <a:latin typeface="微軟正黑體" pitchFamily="34" charset="-120"/>
            <a:ea typeface="微軟正黑體" pitchFamily="34" charset="-120"/>
            <a:cs typeface="Microsoft JhengHei"/>
            <a:sym typeface="Microsoft JhengHei"/>
          </a:endParaRPr>
        </a:p>
        <a:p>
          <a:pPr algn="just">
            <a:lnSpc>
              <a:spcPts val="3000"/>
            </a:lnSpc>
            <a:spcAft>
              <a:spcPts val="0"/>
            </a:spcAft>
          </a:pPr>
          <a:r>
            <a:rPr lang="en-US" altLang="zh-TW" sz="1600" dirty="0">
              <a:latin typeface="微軟正黑體" pitchFamily="34" charset="-120"/>
              <a:ea typeface="微軟正黑體" pitchFamily="34" charset="-120"/>
              <a:cs typeface="Microsoft JhengHei"/>
              <a:sym typeface="Microsoft JhengHei"/>
            </a:rPr>
            <a:t>(</a:t>
          </a:r>
          <a:r>
            <a:rPr lang="zh-TW" altLang="en-US" sz="1600" dirty="0">
              <a:latin typeface="微軟正黑體" pitchFamily="34" charset="-120"/>
              <a:ea typeface="微軟正黑體" pitchFamily="34" charset="-120"/>
              <a:cs typeface="Microsoft JhengHei"/>
              <a:sym typeface="Microsoft JhengHei"/>
            </a:rPr>
            <a:t>三</a:t>
          </a:r>
          <a:r>
            <a:rPr lang="en-US" altLang="zh-TW" sz="1600" dirty="0">
              <a:latin typeface="微軟正黑體" pitchFamily="34" charset="-120"/>
              <a:ea typeface="微軟正黑體" pitchFamily="34" charset="-120"/>
              <a:cs typeface="Microsoft JhengHei"/>
              <a:sym typeface="Microsoft JhengHei"/>
            </a:rPr>
            <a:t>)</a:t>
          </a:r>
          <a:r>
            <a:rPr lang="zh-TW" altLang="en-US" sz="1600" dirty="0">
              <a:latin typeface="微軟正黑體" pitchFamily="34" charset="-120"/>
              <a:ea typeface="微軟正黑體" pitchFamily="34" charset="-120"/>
              <a:cs typeface="Microsoft JhengHei"/>
              <a:sym typeface="Microsoft JhengHei"/>
            </a:rPr>
            <a:t>佈局物聯網技術缺口</a:t>
          </a:r>
          <a:endParaRPr lang="zh-TW" altLang="en-US" sz="1400" dirty="0">
            <a:latin typeface="微軟正黑體" pitchFamily="34" charset="-120"/>
            <a:ea typeface="微軟正黑體" pitchFamily="34" charset="-120"/>
            <a:cs typeface="Microsoft JhengHei"/>
          </a:endParaRPr>
        </a:p>
      </dgm:t>
    </dgm:pt>
    <dgm:pt modelId="{ADFF0F5E-A0B0-426C-919A-1C6DF5D02A96}" type="parTrans" cxnId="{05E6AA3E-1C0C-4674-98AF-128E6E147BB3}">
      <dgm:prSet/>
      <dgm:spPr/>
      <dgm:t>
        <a:bodyPr/>
        <a:lstStyle/>
        <a:p>
          <a:endParaRPr lang="zh-TW" altLang="en-US"/>
        </a:p>
      </dgm:t>
    </dgm:pt>
    <dgm:pt modelId="{E80E344C-B8F4-4078-8476-8BB51BE993F4}" type="sibTrans" cxnId="{05E6AA3E-1C0C-4674-98AF-128E6E147BB3}">
      <dgm:prSet/>
      <dgm:spPr/>
      <dgm:t>
        <a:bodyPr/>
        <a:lstStyle/>
        <a:p>
          <a:endParaRPr lang="zh-TW" altLang="en-US"/>
        </a:p>
      </dgm:t>
    </dgm:pt>
    <dgm:pt modelId="{22319449-227B-44E4-8F76-666AB1EEFBEE}">
      <dgm:prSet phldrT="[文字]" custT="1"/>
      <dgm:spPr/>
      <dgm:t>
        <a:bodyPr/>
        <a:lstStyle/>
        <a:p>
          <a:r>
            <a:rPr lang="en-US" altLang="zh-TW" sz="1600" dirty="0">
              <a:latin typeface="微軟正黑體" pitchFamily="34" charset="-120"/>
              <a:ea typeface="微軟正黑體" pitchFamily="34" charset="-120"/>
              <a:sym typeface="Microsoft JhengHei"/>
            </a:rPr>
            <a:t>(</a:t>
          </a:r>
          <a:r>
            <a:rPr lang="zh-TW" altLang="en-US" sz="1600" dirty="0">
              <a:latin typeface="微軟正黑體" pitchFamily="34" charset="-120"/>
              <a:ea typeface="微軟正黑體" pitchFamily="34" charset="-120"/>
              <a:sym typeface="Microsoft JhengHei"/>
            </a:rPr>
            <a:t>四</a:t>
          </a:r>
          <a:r>
            <a:rPr lang="en-US" altLang="zh-TW" sz="1600" dirty="0">
              <a:latin typeface="微軟正黑體" pitchFamily="34" charset="-120"/>
              <a:ea typeface="微軟正黑體" pitchFamily="34" charset="-120"/>
              <a:sym typeface="Microsoft JhengHei"/>
            </a:rPr>
            <a:t>)</a:t>
          </a:r>
          <a:r>
            <a:rPr lang="zh-TW" altLang="en-US" sz="1600" dirty="0">
              <a:latin typeface="微軟正黑體" pitchFamily="34" charset="-120"/>
              <a:ea typeface="微軟正黑體" pitchFamily="34" charset="-120"/>
              <a:sym typeface="Microsoft JhengHei"/>
            </a:rPr>
            <a:t>建構物聯網生態體系</a:t>
          </a:r>
          <a:endParaRPr lang="en-US" altLang="zh-TW" sz="1600" dirty="0">
            <a:latin typeface="微軟正黑體" pitchFamily="34" charset="-120"/>
            <a:ea typeface="微軟正黑體" pitchFamily="34" charset="-120"/>
            <a:sym typeface="Microsoft JhengHei"/>
          </a:endParaRPr>
        </a:p>
        <a:p>
          <a:endParaRPr lang="zh-TW" altLang="en-US" sz="1600" dirty="0">
            <a:latin typeface="微軟正黑體" pitchFamily="34" charset="-120"/>
            <a:ea typeface="微軟正黑體" pitchFamily="34" charset="-120"/>
            <a:cs typeface="Microsoft JhengHei"/>
          </a:endParaRPr>
        </a:p>
      </dgm:t>
    </dgm:pt>
    <dgm:pt modelId="{BC11B312-2494-4DA6-BFE7-BE6B86F5E762}" type="parTrans" cxnId="{896FA9D4-41E1-485F-A67A-AA0E82FF31A5}">
      <dgm:prSet/>
      <dgm:spPr/>
      <dgm:t>
        <a:bodyPr/>
        <a:lstStyle/>
        <a:p>
          <a:endParaRPr lang="zh-TW" altLang="en-US"/>
        </a:p>
      </dgm:t>
    </dgm:pt>
    <dgm:pt modelId="{4D49BE4B-2DBC-463C-A25B-C77085D12D54}" type="sibTrans" cxnId="{896FA9D4-41E1-485F-A67A-AA0E82FF31A5}">
      <dgm:prSet/>
      <dgm:spPr/>
      <dgm:t>
        <a:bodyPr/>
        <a:lstStyle/>
        <a:p>
          <a:endParaRPr lang="zh-TW" altLang="en-US"/>
        </a:p>
      </dgm:t>
    </dgm:pt>
    <dgm:pt modelId="{A4ED641B-D8F6-4741-89F0-27485895EF66}">
      <dgm:prSet phldrT="[文字]" custT="1"/>
      <dgm:spPr/>
      <dgm:t>
        <a:bodyPr/>
        <a:lstStyle/>
        <a:p>
          <a:r>
            <a:rPr lang="en-US" altLang="zh-TW" sz="1600" dirty="0">
              <a:latin typeface="微軟正黑體" pitchFamily="34" charset="-120"/>
              <a:ea typeface="微軟正黑體" pitchFamily="34" charset="-120"/>
              <a:sym typeface="Microsoft JhengHei"/>
            </a:rPr>
            <a:t>(</a:t>
          </a:r>
          <a:r>
            <a:rPr lang="zh-TW" altLang="en-US" sz="1600" dirty="0">
              <a:latin typeface="微軟正黑體" pitchFamily="34" charset="-120"/>
              <a:ea typeface="微軟正黑體" pitchFamily="34" charset="-120"/>
              <a:sym typeface="Microsoft JhengHei"/>
            </a:rPr>
            <a:t>一</a:t>
          </a:r>
          <a:r>
            <a:rPr lang="en-US" altLang="zh-TW" sz="1600" dirty="0">
              <a:latin typeface="微軟正黑體" pitchFamily="34" charset="-120"/>
              <a:ea typeface="微軟正黑體" pitchFamily="34" charset="-120"/>
              <a:sym typeface="Microsoft JhengHei"/>
            </a:rPr>
            <a:t>)</a:t>
          </a:r>
          <a:r>
            <a:rPr lang="zh-TW" altLang="en-US" sz="1600" dirty="0">
              <a:latin typeface="微軟正黑體" pitchFamily="34" charset="-120"/>
              <a:ea typeface="微軟正黑體" pitchFamily="34" charset="-120"/>
              <a:sym typeface="Microsoft JhengHei"/>
            </a:rPr>
            <a:t> 挹注創新能量與學術資源，提升軟實力</a:t>
          </a:r>
          <a:endParaRPr lang="en-US" altLang="zh-TW" sz="1600" dirty="0">
            <a:latin typeface="微軟正黑體" pitchFamily="34" charset="-120"/>
            <a:ea typeface="微軟正黑體" pitchFamily="34" charset="-120"/>
            <a:sym typeface="Microsoft JhengHei"/>
          </a:endParaRPr>
        </a:p>
        <a:p>
          <a:endParaRPr lang="zh-TW" altLang="en-US" sz="600" dirty="0">
            <a:latin typeface="微軟正黑體" pitchFamily="34" charset="-120"/>
            <a:ea typeface="微軟正黑體" pitchFamily="34" charset="-120"/>
            <a:cs typeface="Microsoft JhengHei"/>
          </a:endParaRPr>
        </a:p>
      </dgm:t>
    </dgm:pt>
    <dgm:pt modelId="{C9330279-1C57-4A82-AA37-DC754DEB5F47}" type="sibTrans" cxnId="{C996A688-61C0-4FEA-BBA7-8E3AF6EE12EC}">
      <dgm:prSet/>
      <dgm:spPr/>
      <dgm:t>
        <a:bodyPr/>
        <a:lstStyle/>
        <a:p>
          <a:endParaRPr lang="zh-TW" altLang="en-US"/>
        </a:p>
      </dgm:t>
    </dgm:pt>
    <dgm:pt modelId="{7EB1E0E8-7F9C-42EE-ACE0-B70689942CFE}" type="parTrans" cxnId="{C996A688-61C0-4FEA-BBA7-8E3AF6EE12EC}">
      <dgm:prSet/>
      <dgm:spPr/>
      <dgm:t>
        <a:bodyPr/>
        <a:lstStyle/>
        <a:p>
          <a:endParaRPr lang="zh-TW" altLang="en-US"/>
        </a:p>
      </dgm:t>
    </dgm:pt>
    <dgm:pt modelId="{4588B727-5329-4EBB-BDC6-6B28B642BAEC}" type="pres">
      <dgm:prSet presAssocID="{AB1B6F8B-60CD-4C24-9CE1-C0976FE8F2AD}" presName="compositeShape" presStyleCnt="0">
        <dgm:presLayoutVars>
          <dgm:chMax val="7"/>
          <dgm:dir/>
          <dgm:resizeHandles val="exact"/>
        </dgm:presLayoutVars>
      </dgm:prSet>
      <dgm:spPr/>
    </dgm:pt>
    <dgm:pt modelId="{8C23B0CF-43A5-41E4-95F4-4AA86779CD49}" type="pres">
      <dgm:prSet presAssocID="{AB1B6F8B-60CD-4C24-9CE1-C0976FE8F2AD}" presName="wedge1" presStyleLbl="node1" presStyleIdx="0" presStyleCnt="4" custLinFactNeighborX="-4065" custLinFactNeighborY="5018"/>
      <dgm:spPr/>
    </dgm:pt>
    <dgm:pt modelId="{C40C454E-3C94-416E-8C48-665CAB7FA036}" type="pres">
      <dgm:prSet presAssocID="{AB1B6F8B-60CD-4C24-9CE1-C0976FE8F2AD}" presName="wedge1Tx" presStyleLbl="node1" presStyleIdx="0" presStyleCnt="4">
        <dgm:presLayoutVars>
          <dgm:chMax val="0"/>
          <dgm:chPref val="0"/>
          <dgm:bulletEnabled val="1"/>
        </dgm:presLayoutVars>
      </dgm:prSet>
      <dgm:spPr/>
    </dgm:pt>
    <dgm:pt modelId="{66DB6D3E-5EC4-4D88-A36F-D930D040C4BE}" type="pres">
      <dgm:prSet presAssocID="{AB1B6F8B-60CD-4C24-9CE1-C0976FE8F2AD}" presName="wedge2" presStyleLbl="node1" presStyleIdx="1" presStyleCnt="4" custLinFactNeighborX="893" custLinFactNeighborY="-298"/>
      <dgm:spPr/>
    </dgm:pt>
    <dgm:pt modelId="{C05C4AB4-759E-48B8-A50E-E19A3CC5494A}" type="pres">
      <dgm:prSet presAssocID="{AB1B6F8B-60CD-4C24-9CE1-C0976FE8F2AD}" presName="wedge2Tx" presStyleLbl="node1" presStyleIdx="1" presStyleCnt="4">
        <dgm:presLayoutVars>
          <dgm:chMax val="0"/>
          <dgm:chPref val="0"/>
          <dgm:bulletEnabled val="1"/>
        </dgm:presLayoutVars>
      </dgm:prSet>
      <dgm:spPr/>
    </dgm:pt>
    <dgm:pt modelId="{8844164E-7C24-4D0D-ADFB-FA082DA74814}" type="pres">
      <dgm:prSet presAssocID="{AB1B6F8B-60CD-4C24-9CE1-C0976FE8F2AD}" presName="wedge3" presStyleLbl="node1" presStyleIdx="2" presStyleCnt="4"/>
      <dgm:spPr/>
    </dgm:pt>
    <dgm:pt modelId="{1D85A94E-300B-46B3-A63B-93A452EAE1E0}" type="pres">
      <dgm:prSet presAssocID="{AB1B6F8B-60CD-4C24-9CE1-C0976FE8F2AD}" presName="wedge3Tx" presStyleLbl="node1" presStyleIdx="2" presStyleCnt="4">
        <dgm:presLayoutVars>
          <dgm:chMax val="0"/>
          <dgm:chPref val="0"/>
          <dgm:bulletEnabled val="1"/>
        </dgm:presLayoutVars>
      </dgm:prSet>
      <dgm:spPr/>
    </dgm:pt>
    <dgm:pt modelId="{2615709A-0C4E-4412-8B9D-34CF096D8797}" type="pres">
      <dgm:prSet presAssocID="{AB1B6F8B-60CD-4C24-9CE1-C0976FE8F2AD}" presName="wedge4" presStyleLbl="node1" presStyleIdx="3" presStyleCnt="4"/>
      <dgm:spPr/>
    </dgm:pt>
    <dgm:pt modelId="{F76D233A-083B-409B-9D6E-90E5F66B5F92}" type="pres">
      <dgm:prSet presAssocID="{AB1B6F8B-60CD-4C24-9CE1-C0976FE8F2AD}" presName="wedge4Tx" presStyleLbl="node1" presStyleIdx="3" presStyleCnt="4">
        <dgm:presLayoutVars>
          <dgm:chMax val="0"/>
          <dgm:chPref val="0"/>
          <dgm:bulletEnabled val="1"/>
        </dgm:presLayoutVars>
      </dgm:prSet>
      <dgm:spPr/>
    </dgm:pt>
  </dgm:ptLst>
  <dgm:cxnLst>
    <dgm:cxn modelId="{C996A688-61C0-4FEA-BBA7-8E3AF6EE12EC}" srcId="{AB1B6F8B-60CD-4C24-9CE1-C0976FE8F2AD}" destId="{A4ED641B-D8F6-4741-89F0-27485895EF66}" srcOrd="0" destOrd="0" parTransId="{7EB1E0E8-7F9C-42EE-ACE0-B70689942CFE}" sibTransId="{C9330279-1C57-4A82-AA37-DC754DEB5F47}"/>
    <dgm:cxn modelId="{05E6AA3E-1C0C-4674-98AF-128E6E147BB3}" srcId="{AB1B6F8B-60CD-4C24-9CE1-C0976FE8F2AD}" destId="{E33F0317-525F-4EBB-9203-C98A90DB112A}" srcOrd="2" destOrd="0" parTransId="{ADFF0F5E-A0B0-426C-919A-1C6DF5D02A96}" sibTransId="{E80E344C-B8F4-4078-8476-8BB51BE993F4}"/>
    <dgm:cxn modelId="{40C5A138-28AF-4E76-BBBF-A311384C2812}" type="presOf" srcId="{22319449-227B-44E4-8F76-666AB1EEFBEE}" destId="{F76D233A-083B-409B-9D6E-90E5F66B5F92}" srcOrd="1" destOrd="0" presId="urn:microsoft.com/office/officeart/2005/8/layout/chart3"/>
    <dgm:cxn modelId="{F91C6F87-8826-4749-88FC-D3DCDBF26F92}" type="presOf" srcId="{E33F0317-525F-4EBB-9203-C98A90DB112A}" destId="{1D85A94E-300B-46B3-A63B-93A452EAE1E0}" srcOrd="1" destOrd="0" presId="urn:microsoft.com/office/officeart/2005/8/layout/chart3"/>
    <dgm:cxn modelId="{422B2309-0215-457B-933F-B06C59BBFE5C}" type="presOf" srcId="{E33F0317-525F-4EBB-9203-C98A90DB112A}" destId="{8844164E-7C24-4D0D-ADFB-FA082DA74814}" srcOrd="0" destOrd="0" presId="urn:microsoft.com/office/officeart/2005/8/layout/chart3"/>
    <dgm:cxn modelId="{DD730AB6-06C9-4A2C-AD47-2B4C7C90512E}" type="presOf" srcId="{22319449-227B-44E4-8F76-666AB1EEFBEE}" destId="{2615709A-0C4E-4412-8B9D-34CF096D8797}" srcOrd="0" destOrd="0" presId="urn:microsoft.com/office/officeart/2005/8/layout/chart3"/>
    <dgm:cxn modelId="{662311AA-8EA5-41EF-A36B-8A24E14F37ED}" type="presOf" srcId="{A4ED641B-D8F6-4741-89F0-27485895EF66}" destId="{C40C454E-3C94-416E-8C48-665CAB7FA036}" srcOrd="1" destOrd="0" presId="urn:microsoft.com/office/officeart/2005/8/layout/chart3"/>
    <dgm:cxn modelId="{79CB6147-3CA1-42A0-BAB5-0E47062129C6}" type="presOf" srcId="{AB1B6F8B-60CD-4C24-9CE1-C0976FE8F2AD}" destId="{4588B727-5329-4EBB-BDC6-6B28B642BAEC}" srcOrd="0" destOrd="0" presId="urn:microsoft.com/office/officeart/2005/8/layout/chart3"/>
    <dgm:cxn modelId="{20DCE7FF-CBF2-474B-B1C3-26693CF0E97B}" type="presOf" srcId="{A4ED641B-D8F6-4741-89F0-27485895EF66}" destId="{8C23B0CF-43A5-41E4-95F4-4AA86779CD49}" srcOrd="0" destOrd="0" presId="urn:microsoft.com/office/officeart/2005/8/layout/chart3"/>
    <dgm:cxn modelId="{14DE4557-FB18-4E4E-B52D-CD5A2527EA30}" srcId="{AB1B6F8B-60CD-4C24-9CE1-C0976FE8F2AD}" destId="{0F5CA047-E0B9-4B42-B546-28715029A065}" srcOrd="1" destOrd="0" parTransId="{B2C67FE3-2950-4FA8-8E41-114133DE97AA}" sibTransId="{6F74F2D4-4AAC-4561-BC5C-DB6AE2E504DE}"/>
    <dgm:cxn modelId="{2BD80581-B1AF-4882-AF34-02FB5A8A76A5}" type="presOf" srcId="{0F5CA047-E0B9-4B42-B546-28715029A065}" destId="{66DB6D3E-5EC4-4D88-A36F-D930D040C4BE}" srcOrd="0" destOrd="0" presId="urn:microsoft.com/office/officeart/2005/8/layout/chart3"/>
    <dgm:cxn modelId="{896FA9D4-41E1-485F-A67A-AA0E82FF31A5}" srcId="{AB1B6F8B-60CD-4C24-9CE1-C0976FE8F2AD}" destId="{22319449-227B-44E4-8F76-666AB1EEFBEE}" srcOrd="3" destOrd="0" parTransId="{BC11B312-2494-4DA6-BFE7-BE6B86F5E762}" sibTransId="{4D49BE4B-2DBC-463C-A25B-C77085D12D54}"/>
    <dgm:cxn modelId="{5E053B4A-BE22-4C30-8E98-0B009EEB72CB}" type="presOf" srcId="{0F5CA047-E0B9-4B42-B546-28715029A065}" destId="{C05C4AB4-759E-48B8-A50E-E19A3CC5494A}" srcOrd="1" destOrd="0" presId="urn:microsoft.com/office/officeart/2005/8/layout/chart3"/>
    <dgm:cxn modelId="{76F5ED2B-AC39-4268-9C26-3193F8494D9A}" type="presParOf" srcId="{4588B727-5329-4EBB-BDC6-6B28B642BAEC}" destId="{8C23B0CF-43A5-41E4-95F4-4AA86779CD49}" srcOrd="0" destOrd="0" presId="urn:microsoft.com/office/officeart/2005/8/layout/chart3"/>
    <dgm:cxn modelId="{09A22CFC-74E8-484E-B232-A4BB6DE97AF3}" type="presParOf" srcId="{4588B727-5329-4EBB-BDC6-6B28B642BAEC}" destId="{C40C454E-3C94-416E-8C48-665CAB7FA036}" srcOrd="1" destOrd="0" presId="urn:microsoft.com/office/officeart/2005/8/layout/chart3"/>
    <dgm:cxn modelId="{2736B7C6-23F2-43EC-9EAC-813A1C56A3F5}" type="presParOf" srcId="{4588B727-5329-4EBB-BDC6-6B28B642BAEC}" destId="{66DB6D3E-5EC4-4D88-A36F-D930D040C4BE}" srcOrd="2" destOrd="0" presId="urn:microsoft.com/office/officeart/2005/8/layout/chart3"/>
    <dgm:cxn modelId="{64412990-ACE3-4DBE-9F57-B9BFA7766B26}" type="presParOf" srcId="{4588B727-5329-4EBB-BDC6-6B28B642BAEC}" destId="{C05C4AB4-759E-48B8-A50E-E19A3CC5494A}" srcOrd="3" destOrd="0" presId="urn:microsoft.com/office/officeart/2005/8/layout/chart3"/>
    <dgm:cxn modelId="{17EF42FA-6344-427F-B21E-10F1E77F8E26}" type="presParOf" srcId="{4588B727-5329-4EBB-BDC6-6B28B642BAEC}" destId="{8844164E-7C24-4D0D-ADFB-FA082DA74814}" srcOrd="4" destOrd="0" presId="urn:microsoft.com/office/officeart/2005/8/layout/chart3"/>
    <dgm:cxn modelId="{D2455516-83F3-449F-8353-4BFD035A2AD8}" type="presParOf" srcId="{4588B727-5329-4EBB-BDC6-6B28B642BAEC}" destId="{1D85A94E-300B-46B3-A63B-93A452EAE1E0}" srcOrd="5" destOrd="0" presId="urn:microsoft.com/office/officeart/2005/8/layout/chart3"/>
    <dgm:cxn modelId="{542F5881-B318-4A42-8C37-BC189077D83A}" type="presParOf" srcId="{4588B727-5329-4EBB-BDC6-6B28B642BAEC}" destId="{2615709A-0C4E-4412-8B9D-34CF096D8797}" srcOrd="6" destOrd="0" presId="urn:microsoft.com/office/officeart/2005/8/layout/chart3"/>
    <dgm:cxn modelId="{DC636AF3-BA10-4939-B3A8-BF244E028B77}" type="presParOf" srcId="{4588B727-5329-4EBB-BDC6-6B28B642BAEC}" destId="{F76D233A-083B-409B-9D6E-90E5F66B5F92}"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9FAE43-CF5A-4175-9CEA-51D547631512}"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zh-TW" altLang="en-US"/>
        </a:p>
      </dgm:t>
    </dgm:pt>
    <dgm:pt modelId="{FDDB6184-5615-469F-8EB3-96DDF3BF4EB2}">
      <dgm:prSet phldrT="[文字]" custT="1"/>
      <dgm:spPr/>
      <dgm:t>
        <a:bodyPr/>
        <a:lstStyle/>
        <a:p>
          <a:pPr>
            <a:lnSpc>
              <a:spcPts val="1800"/>
            </a:lnSpc>
            <a:spcAft>
              <a:spcPts val="0"/>
            </a:spcAft>
          </a:pPr>
          <a:r>
            <a:rPr lang="zh-TW" altLang="en-US" sz="1600" dirty="0">
              <a:latin typeface="微軟正黑體" panose="020B0604030504040204" pitchFamily="34" charset="-120"/>
              <a:ea typeface="微軟正黑體" panose="020B0604030504040204" pitchFamily="34" charset="-120"/>
            </a:rPr>
            <a:t>督導政委</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陳添枝政委、張景森政委、唐鳳政委</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a:lnSpc>
              <a:spcPts val="1800"/>
            </a:lnSpc>
            <a:spcAft>
              <a:spcPts val="0"/>
            </a:spcAft>
          </a:pPr>
          <a:r>
            <a:rPr lang="zh-TW" altLang="en-US" sz="1600" dirty="0">
              <a:latin typeface="微軟正黑體" panose="020B0604030504040204" pitchFamily="34" charset="-120"/>
              <a:ea typeface="微軟正黑體" panose="020B0604030504040204" pitchFamily="34" charset="-120"/>
            </a:rPr>
            <a:t>主責部會首長</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經濟部李世光部長、科技部楊弘敦部長</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dgm:t>
    </dgm:pt>
    <dgm:pt modelId="{D671F288-DE88-4486-B080-FB00AD31AC5F}" type="parTrans" cxnId="{B0D164C0-AC48-4447-9A1A-11A73C809891}">
      <dgm:prSet/>
      <dgm:spPr/>
      <dgm:t>
        <a:bodyPr/>
        <a:lstStyle/>
        <a:p>
          <a:endParaRPr lang="zh-TW" altLang="en-US"/>
        </a:p>
      </dgm:t>
    </dgm:pt>
    <dgm:pt modelId="{011E56B6-CE65-4899-A1AA-9230A1ABFBE7}" type="sibTrans" cxnId="{B0D164C0-AC48-4447-9A1A-11A73C809891}">
      <dgm:prSet/>
      <dgm:spPr/>
      <dgm:t>
        <a:bodyPr/>
        <a:lstStyle/>
        <a:p>
          <a:endParaRPr lang="zh-TW" altLang="en-US" dirty="0"/>
        </a:p>
      </dgm:t>
    </dgm:pt>
    <dgm:pt modelId="{8F289CD7-B3CE-43E7-9A84-EB75B5D09198}">
      <dgm:prSet phldrT="[文字]" custT="1"/>
      <dgm:spPr/>
      <dgm:t>
        <a:bodyPr/>
        <a:lstStyle/>
        <a:p>
          <a:r>
            <a:rPr lang="zh-TW" altLang="en-US" sz="1600" dirty="0">
              <a:latin typeface="微軟正黑體" panose="020B0604030504040204" pitchFamily="34" charset="-120"/>
              <a:ea typeface="微軟正黑體" panose="020B0604030504040204" pitchFamily="34" charset="-120"/>
            </a:rPr>
            <a:t>執行長</a:t>
          </a:r>
        </a:p>
      </dgm:t>
    </dgm:pt>
    <dgm:pt modelId="{DEC08F34-EF10-45F5-AE61-ADDBA5E9DA8A}" type="parTrans" cxnId="{41C2FDAF-895B-4DAF-A547-2BC61D6E821F}">
      <dgm:prSet/>
      <dgm:spPr/>
      <dgm:t>
        <a:bodyPr/>
        <a:lstStyle/>
        <a:p>
          <a:endParaRPr lang="zh-TW" altLang="en-US"/>
        </a:p>
      </dgm:t>
    </dgm:pt>
    <dgm:pt modelId="{5882EA22-D72E-4C7F-892C-F411F1ACE15E}" type="sibTrans" cxnId="{41C2FDAF-895B-4DAF-A547-2BC61D6E821F}">
      <dgm:prSet/>
      <dgm:spPr/>
      <dgm:t>
        <a:bodyPr/>
        <a:lstStyle/>
        <a:p>
          <a:endParaRPr lang="zh-TW" altLang="en-US"/>
        </a:p>
      </dgm:t>
    </dgm:pt>
    <dgm:pt modelId="{C9C6A18F-D38B-491D-9E6A-FE8FF1E8D46F}">
      <dgm:prSet phldrT="[文字]" custT="1"/>
      <dgm:spPr/>
      <dgm:t>
        <a:bodyPr/>
        <a:lstStyle/>
        <a:p>
          <a:pPr>
            <a:spcAft>
              <a:spcPts val="0"/>
            </a:spcAft>
          </a:pPr>
          <a:r>
            <a:rPr lang="zh-TW" altLang="en-US" sz="1600" dirty="0">
              <a:latin typeface="微軟正黑體" panose="020B0604030504040204" pitchFamily="34" charset="-120"/>
              <a:ea typeface="微軟正黑體" panose="020B0604030504040204" pitchFamily="34" charset="-120"/>
            </a:rPr>
            <a:t>行政長</a:t>
          </a:r>
          <a:endParaRPr lang="en-US" altLang="zh-TW" sz="1600" dirty="0">
            <a:latin typeface="微軟正黑體" panose="020B0604030504040204" pitchFamily="34" charset="-120"/>
            <a:ea typeface="微軟正黑體" panose="020B0604030504040204" pitchFamily="34" charset="-120"/>
          </a:endParaRPr>
        </a:p>
        <a:p>
          <a:pPr>
            <a:spcAft>
              <a:spcPts val="0"/>
            </a:spcAft>
          </a:pPr>
          <a:r>
            <a:rPr lang="zh-TW" altLang="en-US" sz="1600" dirty="0">
              <a:latin typeface="微軟正黑體" panose="020B0604030504040204" pitchFamily="34" charset="-120"/>
              <a:ea typeface="微軟正黑體" panose="020B0604030504040204" pitchFamily="34" charset="-120"/>
            </a:rPr>
            <a:t>秘書處</a:t>
          </a:r>
        </a:p>
      </dgm:t>
    </dgm:pt>
    <dgm:pt modelId="{3127EA99-BDBC-494D-96C4-0DBA2268A5B4}" type="parTrans" cxnId="{DF6A6971-2109-4ABB-A888-3BFCDE63ABED}">
      <dgm:prSet/>
      <dgm:spPr/>
      <dgm:t>
        <a:bodyPr/>
        <a:lstStyle/>
        <a:p>
          <a:endParaRPr lang="zh-TW" altLang="en-US"/>
        </a:p>
      </dgm:t>
    </dgm:pt>
    <dgm:pt modelId="{9FA8515C-11F7-4FDF-B9E7-F1E2CB928B59}" type="sibTrans" cxnId="{DF6A6971-2109-4ABB-A888-3BFCDE63ABED}">
      <dgm:prSet/>
      <dgm:spPr/>
      <dgm:t>
        <a:bodyPr/>
        <a:lstStyle/>
        <a:p>
          <a:endParaRPr lang="zh-TW" altLang="en-US"/>
        </a:p>
      </dgm:t>
    </dgm:pt>
    <dgm:pt modelId="{BD1CC16C-48E3-4570-8A25-CD46C4A030C5}">
      <dgm:prSet phldrT="[文字]" custT="1"/>
      <dgm:spPr/>
      <dgm:t>
        <a:bodyPr/>
        <a:lstStyle/>
        <a:p>
          <a:r>
            <a:rPr lang="zh-TW" altLang="en-US" sz="1600" dirty="0">
              <a:latin typeface="微軟正黑體" panose="020B0604030504040204" pitchFamily="34" charset="-120"/>
              <a:ea typeface="微軟正黑體" panose="020B0604030504040204" pitchFamily="34" charset="-120"/>
            </a:rPr>
            <a:t>人力長</a:t>
          </a:r>
        </a:p>
      </dgm:t>
    </dgm:pt>
    <dgm:pt modelId="{9E890F01-11F3-4323-99A2-BC409DA1789E}" type="parTrans" cxnId="{FE815CB3-48F2-445A-8BE3-411759E08AD7}">
      <dgm:prSet/>
      <dgm:spPr/>
      <dgm:t>
        <a:bodyPr/>
        <a:lstStyle/>
        <a:p>
          <a:endParaRPr lang="zh-TW" altLang="en-US"/>
        </a:p>
      </dgm:t>
    </dgm:pt>
    <dgm:pt modelId="{428E301B-9740-4C36-BE28-E9E7DEF563A8}" type="sibTrans" cxnId="{FE815CB3-48F2-445A-8BE3-411759E08AD7}">
      <dgm:prSet/>
      <dgm:spPr/>
      <dgm:t>
        <a:bodyPr/>
        <a:lstStyle/>
        <a:p>
          <a:endParaRPr lang="zh-TW" altLang="en-US"/>
        </a:p>
      </dgm:t>
    </dgm:pt>
    <dgm:pt modelId="{07963890-C982-4B63-A910-BA6B7BA314C2}">
      <dgm:prSet phldrT="[文字]" custT="1"/>
      <dgm:spPr/>
      <dgm:t>
        <a:bodyPr/>
        <a:lstStyle/>
        <a:p>
          <a:pPr>
            <a:lnSpc>
              <a:spcPts val="1800"/>
            </a:lnSpc>
            <a:spcAft>
              <a:spcPts val="0"/>
            </a:spcAft>
          </a:pPr>
          <a:r>
            <a:rPr lang="zh-TW" altLang="en-US" sz="1600" dirty="0">
              <a:latin typeface="微軟正黑體" panose="020B0604030504040204" pitchFamily="34" charset="-120"/>
              <a:ea typeface="微軟正黑體" panose="020B0604030504040204" pitchFamily="34" charset="-120"/>
            </a:rPr>
            <a:t>財務長</a:t>
          </a:r>
          <a:endParaRPr lang="en-US" altLang="zh-TW" sz="1600" dirty="0">
            <a:latin typeface="微軟正黑體" panose="020B0604030504040204" pitchFamily="34" charset="-120"/>
            <a:ea typeface="微軟正黑體" panose="020B0604030504040204" pitchFamily="34" charset="-120"/>
          </a:endParaRPr>
        </a:p>
        <a:p>
          <a:pPr>
            <a:lnSpc>
              <a:spcPts val="1800"/>
            </a:lnSpc>
            <a:spcAft>
              <a:spcPts val="0"/>
            </a:spcAft>
          </a:pPr>
          <a:r>
            <a:rPr lang="zh-TW" altLang="en-US" sz="1600" dirty="0">
              <a:latin typeface="微軟正黑體" panose="020B0604030504040204" pitchFamily="34" charset="-120"/>
              <a:ea typeface="微軟正黑體" panose="020B0604030504040204" pitchFamily="34" charset="-120"/>
            </a:rPr>
            <a:t>（投資長）</a:t>
          </a:r>
        </a:p>
      </dgm:t>
    </dgm:pt>
    <dgm:pt modelId="{E1344005-4E37-473C-9404-E54A403E2C20}" type="parTrans" cxnId="{FF4DFD35-2C00-4B5D-A656-74E2EB039866}">
      <dgm:prSet/>
      <dgm:spPr/>
      <dgm:t>
        <a:bodyPr/>
        <a:lstStyle/>
        <a:p>
          <a:endParaRPr lang="zh-TW" altLang="en-US"/>
        </a:p>
      </dgm:t>
    </dgm:pt>
    <dgm:pt modelId="{8C16C72B-8CC2-406A-B307-DE36EE10101B}" type="sibTrans" cxnId="{FF4DFD35-2C00-4B5D-A656-74E2EB039866}">
      <dgm:prSet/>
      <dgm:spPr/>
      <dgm:t>
        <a:bodyPr/>
        <a:lstStyle/>
        <a:p>
          <a:endParaRPr lang="zh-TW" altLang="en-US"/>
        </a:p>
      </dgm:t>
    </dgm:pt>
    <dgm:pt modelId="{5EA0D710-9D32-4ECE-89BE-ABA4A4C429D7}">
      <dgm:prSet phldrT="[文字]" custT="1"/>
      <dgm:spPr/>
      <dgm:t>
        <a:bodyPr/>
        <a:lstStyle/>
        <a:p>
          <a:r>
            <a:rPr lang="zh-TW" altLang="en-US" sz="1600" dirty="0">
              <a:latin typeface="微軟正黑體" panose="020B0604030504040204" pitchFamily="34" charset="-120"/>
              <a:ea typeface="微軟正黑體" panose="020B0604030504040204" pitchFamily="34" charset="-120"/>
            </a:rPr>
            <a:t>法制、環境長</a:t>
          </a:r>
        </a:p>
      </dgm:t>
    </dgm:pt>
    <dgm:pt modelId="{8BAAB775-99B5-4F1F-AD72-CD99D09B39FE}" type="parTrans" cxnId="{DEFE8565-5CFE-4402-9AA4-10AB8BDB02AC}">
      <dgm:prSet/>
      <dgm:spPr/>
      <dgm:t>
        <a:bodyPr/>
        <a:lstStyle/>
        <a:p>
          <a:endParaRPr lang="zh-TW" altLang="en-US"/>
        </a:p>
      </dgm:t>
    </dgm:pt>
    <dgm:pt modelId="{0F8C4FEF-2F29-449C-8EFA-3CF7B5F2C084}" type="sibTrans" cxnId="{DEFE8565-5CFE-4402-9AA4-10AB8BDB02AC}">
      <dgm:prSet/>
      <dgm:spPr/>
      <dgm:t>
        <a:bodyPr/>
        <a:lstStyle/>
        <a:p>
          <a:endParaRPr lang="zh-TW" altLang="en-US"/>
        </a:p>
      </dgm:t>
    </dgm:pt>
    <dgm:pt modelId="{5FAB1309-2B61-464A-8BDA-43A52C92DF22}">
      <dgm:prSet phldrT="[文字]" custT="1"/>
      <dgm:spPr/>
      <dgm:t>
        <a:bodyPr/>
        <a:lstStyle/>
        <a:p>
          <a:pPr>
            <a:lnSpc>
              <a:spcPts val="1800"/>
            </a:lnSpc>
            <a:spcAft>
              <a:spcPts val="0"/>
            </a:spcAft>
          </a:pPr>
          <a:r>
            <a:rPr lang="zh-TW" altLang="en-US" sz="1600" dirty="0">
              <a:latin typeface="微軟正黑體" panose="020B0604030504040204" pitchFamily="34" charset="-120"/>
              <a:ea typeface="微軟正黑體" panose="020B0604030504040204" pitchFamily="34" charset="-120"/>
            </a:rPr>
            <a:t>研發長</a:t>
          </a:r>
          <a:endParaRPr lang="en-US" altLang="zh-TW" sz="1600" dirty="0">
            <a:latin typeface="微軟正黑體" panose="020B0604030504040204" pitchFamily="34" charset="-120"/>
            <a:ea typeface="微軟正黑體" panose="020B0604030504040204" pitchFamily="34" charset="-120"/>
          </a:endParaRPr>
        </a:p>
        <a:p>
          <a:pPr>
            <a:lnSpc>
              <a:spcPts val="1800"/>
            </a:lnSpc>
            <a:spcAft>
              <a:spcPts val="0"/>
            </a:spcAft>
          </a:pPr>
          <a:r>
            <a:rPr lang="zh-TW" altLang="en-US" sz="1600" dirty="0">
              <a:latin typeface="微軟正黑體" panose="020B0604030504040204" pitchFamily="34" charset="-120"/>
              <a:ea typeface="微軟正黑體" panose="020B0604030504040204" pitchFamily="34" charset="-120"/>
            </a:rPr>
            <a:t>（技術長）</a:t>
          </a:r>
        </a:p>
      </dgm:t>
    </dgm:pt>
    <dgm:pt modelId="{F470362B-431A-47FE-9262-D38393D6F175}" type="sibTrans" cxnId="{052B672C-BBEA-454F-B4D6-5D8D49D4F03E}">
      <dgm:prSet/>
      <dgm:spPr/>
      <dgm:t>
        <a:bodyPr/>
        <a:lstStyle/>
        <a:p>
          <a:endParaRPr lang="zh-TW" altLang="en-US"/>
        </a:p>
      </dgm:t>
    </dgm:pt>
    <dgm:pt modelId="{D15C5E59-519D-40E3-8731-046EF5583D36}" type="parTrans" cxnId="{052B672C-BBEA-454F-B4D6-5D8D49D4F03E}">
      <dgm:prSet/>
      <dgm:spPr/>
      <dgm:t>
        <a:bodyPr/>
        <a:lstStyle/>
        <a:p>
          <a:endParaRPr lang="zh-TW" altLang="en-US"/>
        </a:p>
      </dgm:t>
    </dgm:pt>
    <dgm:pt modelId="{1CE53285-43D8-4858-BDE9-6B076134ED86}" type="asst">
      <dgm:prSet custT="1"/>
      <dgm:spPr>
        <a:solidFill>
          <a:schemeClr val="accent4"/>
        </a:solidFill>
      </dgm:spPr>
      <dgm:t>
        <a:bodyPr/>
        <a:lstStyle/>
        <a:p>
          <a:pPr>
            <a:lnSpc>
              <a:spcPts val="1800"/>
            </a:lnSpc>
            <a:spcAft>
              <a:spcPts val="0"/>
            </a:spcAft>
          </a:pPr>
          <a:r>
            <a:rPr lang="zh-TW" altLang="en-US" sz="1600" dirty="0">
              <a:latin typeface="微軟正黑體" panose="020B0604030504040204" pitchFamily="34" charset="-120"/>
              <a:ea typeface="微軟正黑體" panose="020B0604030504040204" pitchFamily="34" charset="-120"/>
            </a:rPr>
            <a:t>產官（中央與地方）學研協調委員會</a:t>
          </a:r>
        </a:p>
      </dgm:t>
    </dgm:pt>
    <dgm:pt modelId="{27B82E22-F2FB-4F34-8FC1-D85FABB0D4AE}" type="parTrans" cxnId="{3396343B-7A46-4478-8A70-49418474C5DE}">
      <dgm:prSet/>
      <dgm:spPr/>
      <dgm:t>
        <a:bodyPr/>
        <a:lstStyle/>
        <a:p>
          <a:endParaRPr lang="zh-TW" altLang="en-US"/>
        </a:p>
      </dgm:t>
    </dgm:pt>
    <dgm:pt modelId="{B06558E2-47D3-46F7-8C39-D677BAB7CBC2}" type="sibTrans" cxnId="{3396343B-7A46-4478-8A70-49418474C5DE}">
      <dgm:prSet/>
      <dgm:spPr/>
      <dgm:t>
        <a:bodyPr/>
        <a:lstStyle/>
        <a:p>
          <a:endParaRPr lang="zh-TW" altLang="en-US"/>
        </a:p>
      </dgm:t>
    </dgm:pt>
    <dgm:pt modelId="{DA10EBD9-ED0E-41E2-9BB5-CA69AE2BB1D1}" type="asst">
      <dgm:prSet/>
      <dgm:spPr>
        <a:noFill/>
        <a:ln>
          <a:noFill/>
        </a:ln>
      </dgm:spPr>
      <dgm:t>
        <a:bodyPr/>
        <a:lstStyle/>
        <a:p>
          <a:endParaRPr lang="zh-TW" altLang="en-US" dirty="0"/>
        </a:p>
      </dgm:t>
    </dgm:pt>
    <dgm:pt modelId="{DBFE9876-5BBE-40E3-8400-A5E15F68E59D}" type="parTrans" cxnId="{C5D9B5A3-6247-4ADB-A92F-82AFF2B710E5}">
      <dgm:prSet/>
      <dgm:spPr>
        <a:ln>
          <a:noFill/>
        </a:ln>
      </dgm:spPr>
      <dgm:t>
        <a:bodyPr/>
        <a:lstStyle/>
        <a:p>
          <a:endParaRPr lang="zh-TW" altLang="en-US"/>
        </a:p>
      </dgm:t>
    </dgm:pt>
    <dgm:pt modelId="{052C9CDD-0D46-47F2-96E7-B1FE82343EEC}" type="sibTrans" cxnId="{C5D9B5A3-6247-4ADB-A92F-82AFF2B710E5}">
      <dgm:prSet/>
      <dgm:spPr/>
      <dgm:t>
        <a:bodyPr/>
        <a:lstStyle/>
        <a:p>
          <a:endParaRPr lang="zh-TW" altLang="en-US"/>
        </a:p>
      </dgm:t>
    </dgm:pt>
    <dgm:pt modelId="{CEB70602-F979-433F-B0A3-830968FCD0A5}" type="pres">
      <dgm:prSet presAssocID="{6C9FAE43-CF5A-4175-9CEA-51D547631512}" presName="hierChild1" presStyleCnt="0">
        <dgm:presLayoutVars>
          <dgm:orgChart val="1"/>
          <dgm:chPref val="1"/>
          <dgm:dir/>
          <dgm:animOne val="branch"/>
          <dgm:animLvl val="lvl"/>
          <dgm:resizeHandles/>
        </dgm:presLayoutVars>
      </dgm:prSet>
      <dgm:spPr/>
    </dgm:pt>
    <dgm:pt modelId="{FD27D61D-48B8-44A7-A714-DBD4775F8067}" type="pres">
      <dgm:prSet presAssocID="{FDDB6184-5615-469F-8EB3-96DDF3BF4EB2}" presName="hierRoot1" presStyleCnt="0">
        <dgm:presLayoutVars>
          <dgm:hierBranch val="init"/>
        </dgm:presLayoutVars>
      </dgm:prSet>
      <dgm:spPr/>
    </dgm:pt>
    <dgm:pt modelId="{A92904E6-10DB-458C-B1C5-C836704A8FF9}" type="pres">
      <dgm:prSet presAssocID="{FDDB6184-5615-469F-8EB3-96DDF3BF4EB2}" presName="rootComposite1" presStyleCnt="0"/>
      <dgm:spPr/>
    </dgm:pt>
    <dgm:pt modelId="{11E2D8B5-0EE2-44A4-8591-3BC522E003F4}" type="pres">
      <dgm:prSet presAssocID="{FDDB6184-5615-469F-8EB3-96DDF3BF4EB2}" presName="rootText1" presStyleLbl="node0" presStyleIdx="0" presStyleCnt="1" custScaleX="404743">
        <dgm:presLayoutVars>
          <dgm:chPref val="3"/>
        </dgm:presLayoutVars>
      </dgm:prSet>
      <dgm:spPr/>
    </dgm:pt>
    <dgm:pt modelId="{88FC70E0-62B4-4CCE-AEA2-A1B8A33CC611}" type="pres">
      <dgm:prSet presAssocID="{FDDB6184-5615-469F-8EB3-96DDF3BF4EB2}" presName="rootConnector1" presStyleLbl="node1" presStyleIdx="0" presStyleCnt="0"/>
      <dgm:spPr/>
    </dgm:pt>
    <dgm:pt modelId="{3D8C5404-631E-43B1-83A1-A686D71E6666}" type="pres">
      <dgm:prSet presAssocID="{FDDB6184-5615-469F-8EB3-96DDF3BF4EB2}" presName="hierChild2" presStyleCnt="0"/>
      <dgm:spPr/>
    </dgm:pt>
    <dgm:pt modelId="{14BA911B-FC99-48D5-8254-2AA946088179}" type="pres">
      <dgm:prSet presAssocID="{DEC08F34-EF10-45F5-AE61-ADDBA5E9DA8A}" presName="Name37" presStyleLbl="parChTrans1D2" presStyleIdx="0" presStyleCnt="2"/>
      <dgm:spPr/>
    </dgm:pt>
    <dgm:pt modelId="{3E46787F-C1C1-47C5-94D9-8442C0156776}" type="pres">
      <dgm:prSet presAssocID="{8F289CD7-B3CE-43E7-9A84-EB75B5D09198}" presName="hierRoot2" presStyleCnt="0">
        <dgm:presLayoutVars>
          <dgm:hierBranch val="init"/>
        </dgm:presLayoutVars>
      </dgm:prSet>
      <dgm:spPr/>
    </dgm:pt>
    <dgm:pt modelId="{E8332732-4EE2-43CA-AA49-43406328BF2D}" type="pres">
      <dgm:prSet presAssocID="{8F289CD7-B3CE-43E7-9A84-EB75B5D09198}" presName="rootComposite" presStyleCnt="0"/>
      <dgm:spPr/>
    </dgm:pt>
    <dgm:pt modelId="{8AED8B53-59DD-49C5-8047-F6E166778C1C}" type="pres">
      <dgm:prSet presAssocID="{8F289CD7-B3CE-43E7-9A84-EB75B5D09198}" presName="rootText" presStyleLbl="node2" presStyleIdx="0" presStyleCnt="1" custScaleX="158996">
        <dgm:presLayoutVars>
          <dgm:chPref val="3"/>
        </dgm:presLayoutVars>
      </dgm:prSet>
      <dgm:spPr/>
    </dgm:pt>
    <dgm:pt modelId="{69E0ABB3-3FB0-467C-A3CB-4CD96F600FE6}" type="pres">
      <dgm:prSet presAssocID="{8F289CD7-B3CE-43E7-9A84-EB75B5D09198}" presName="rootConnector" presStyleLbl="node2" presStyleIdx="0" presStyleCnt="1"/>
      <dgm:spPr/>
    </dgm:pt>
    <dgm:pt modelId="{092102D1-9E5E-4172-9C3E-AB0FCB238B38}" type="pres">
      <dgm:prSet presAssocID="{8F289CD7-B3CE-43E7-9A84-EB75B5D09198}" presName="hierChild4" presStyleCnt="0"/>
      <dgm:spPr/>
    </dgm:pt>
    <dgm:pt modelId="{7DDA2379-B7AA-4199-8552-78860EC8DC48}" type="pres">
      <dgm:prSet presAssocID="{D15C5E59-519D-40E3-8731-046EF5583D36}" presName="Name37" presStyleLbl="parChTrans1D3" presStyleIdx="0" presStyleCnt="5"/>
      <dgm:spPr/>
    </dgm:pt>
    <dgm:pt modelId="{4B552427-DA4C-4B3D-9B35-78B7166914F8}" type="pres">
      <dgm:prSet presAssocID="{5FAB1309-2B61-464A-8BDA-43A52C92DF22}" presName="hierRoot2" presStyleCnt="0">
        <dgm:presLayoutVars>
          <dgm:hierBranch val="hang"/>
        </dgm:presLayoutVars>
      </dgm:prSet>
      <dgm:spPr/>
    </dgm:pt>
    <dgm:pt modelId="{7F57885C-C13B-4E37-B418-6DDB9007F188}" type="pres">
      <dgm:prSet presAssocID="{5FAB1309-2B61-464A-8BDA-43A52C92DF22}" presName="rootComposite" presStyleCnt="0"/>
      <dgm:spPr/>
    </dgm:pt>
    <dgm:pt modelId="{A7127E86-6EBC-4034-9128-C0DF07C88066}" type="pres">
      <dgm:prSet presAssocID="{5FAB1309-2B61-464A-8BDA-43A52C92DF22}" presName="rootText" presStyleLbl="node3" presStyleIdx="0" presStyleCnt="5">
        <dgm:presLayoutVars>
          <dgm:chPref val="3"/>
        </dgm:presLayoutVars>
      </dgm:prSet>
      <dgm:spPr/>
    </dgm:pt>
    <dgm:pt modelId="{FE87A6EB-0E0A-4F29-B580-4FEB88D5E27A}" type="pres">
      <dgm:prSet presAssocID="{5FAB1309-2B61-464A-8BDA-43A52C92DF22}" presName="rootConnector" presStyleLbl="node3" presStyleIdx="0" presStyleCnt="5"/>
      <dgm:spPr/>
    </dgm:pt>
    <dgm:pt modelId="{FC020533-DA84-447F-81BE-654895FBC6A1}" type="pres">
      <dgm:prSet presAssocID="{5FAB1309-2B61-464A-8BDA-43A52C92DF22}" presName="hierChild4" presStyleCnt="0"/>
      <dgm:spPr/>
    </dgm:pt>
    <dgm:pt modelId="{022E72EF-F757-4020-9123-931CE38C45A8}" type="pres">
      <dgm:prSet presAssocID="{5FAB1309-2B61-464A-8BDA-43A52C92DF22}" presName="hierChild5" presStyleCnt="0"/>
      <dgm:spPr/>
    </dgm:pt>
    <dgm:pt modelId="{80B3828A-BD66-42EC-8E8C-858AF216A14B}" type="pres">
      <dgm:prSet presAssocID="{9E890F01-11F3-4323-99A2-BC409DA1789E}" presName="Name37" presStyleLbl="parChTrans1D3" presStyleIdx="1" presStyleCnt="5"/>
      <dgm:spPr/>
    </dgm:pt>
    <dgm:pt modelId="{A9A97B4E-51AC-4441-8C57-4AC5D90FFA93}" type="pres">
      <dgm:prSet presAssocID="{BD1CC16C-48E3-4570-8A25-CD46C4A030C5}" presName="hierRoot2" presStyleCnt="0">
        <dgm:presLayoutVars>
          <dgm:hierBranch val="init"/>
        </dgm:presLayoutVars>
      </dgm:prSet>
      <dgm:spPr/>
    </dgm:pt>
    <dgm:pt modelId="{ECEADA89-58C0-4099-B196-5AC27D9D16D9}" type="pres">
      <dgm:prSet presAssocID="{BD1CC16C-48E3-4570-8A25-CD46C4A030C5}" presName="rootComposite" presStyleCnt="0"/>
      <dgm:spPr/>
    </dgm:pt>
    <dgm:pt modelId="{8764CF82-736B-4D51-83AE-5DC582D85CED}" type="pres">
      <dgm:prSet presAssocID="{BD1CC16C-48E3-4570-8A25-CD46C4A030C5}" presName="rootText" presStyleLbl="node3" presStyleIdx="1" presStyleCnt="5">
        <dgm:presLayoutVars>
          <dgm:chPref val="3"/>
        </dgm:presLayoutVars>
      </dgm:prSet>
      <dgm:spPr/>
    </dgm:pt>
    <dgm:pt modelId="{41AA9E07-8277-41D0-A809-9B2B23A27DCE}" type="pres">
      <dgm:prSet presAssocID="{BD1CC16C-48E3-4570-8A25-CD46C4A030C5}" presName="rootConnector" presStyleLbl="node3" presStyleIdx="1" presStyleCnt="5"/>
      <dgm:spPr/>
    </dgm:pt>
    <dgm:pt modelId="{F3091A17-F364-4182-A7DA-D740F28D0942}" type="pres">
      <dgm:prSet presAssocID="{BD1CC16C-48E3-4570-8A25-CD46C4A030C5}" presName="hierChild4" presStyleCnt="0"/>
      <dgm:spPr/>
    </dgm:pt>
    <dgm:pt modelId="{AD6F9647-D79E-49ED-A5C4-12ED6218E5D7}" type="pres">
      <dgm:prSet presAssocID="{BD1CC16C-48E3-4570-8A25-CD46C4A030C5}" presName="hierChild5" presStyleCnt="0"/>
      <dgm:spPr/>
    </dgm:pt>
    <dgm:pt modelId="{B71AB7B6-0CA3-4723-9E5F-5EF7495389C7}" type="pres">
      <dgm:prSet presAssocID="{E1344005-4E37-473C-9404-E54A403E2C20}" presName="Name37" presStyleLbl="parChTrans1D3" presStyleIdx="2" presStyleCnt="5"/>
      <dgm:spPr/>
    </dgm:pt>
    <dgm:pt modelId="{3DAA7D4E-1C0B-40C5-8C29-A63BBFC04E6F}" type="pres">
      <dgm:prSet presAssocID="{07963890-C982-4B63-A910-BA6B7BA314C2}" presName="hierRoot2" presStyleCnt="0">
        <dgm:presLayoutVars>
          <dgm:hierBranch val="init"/>
        </dgm:presLayoutVars>
      </dgm:prSet>
      <dgm:spPr/>
    </dgm:pt>
    <dgm:pt modelId="{AB6CF08F-6DB8-4F30-811D-639CC8A92EA1}" type="pres">
      <dgm:prSet presAssocID="{07963890-C982-4B63-A910-BA6B7BA314C2}" presName="rootComposite" presStyleCnt="0"/>
      <dgm:spPr/>
    </dgm:pt>
    <dgm:pt modelId="{7570638F-16E4-48E7-86BD-9C9ABE3E090B}" type="pres">
      <dgm:prSet presAssocID="{07963890-C982-4B63-A910-BA6B7BA314C2}" presName="rootText" presStyleLbl="node3" presStyleIdx="2" presStyleCnt="5">
        <dgm:presLayoutVars>
          <dgm:chPref val="3"/>
        </dgm:presLayoutVars>
      </dgm:prSet>
      <dgm:spPr/>
    </dgm:pt>
    <dgm:pt modelId="{2550845D-24F3-4AEC-AA39-FB83215C7855}" type="pres">
      <dgm:prSet presAssocID="{07963890-C982-4B63-A910-BA6B7BA314C2}" presName="rootConnector" presStyleLbl="node3" presStyleIdx="2" presStyleCnt="5"/>
      <dgm:spPr/>
    </dgm:pt>
    <dgm:pt modelId="{C885FE5D-99AE-4BBA-A682-7E5DD2763323}" type="pres">
      <dgm:prSet presAssocID="{07963890-C982-4B63-A910-BA6B7BA314C2}" presName="hierChild4" presStyleCnt="0"/>
      <dgm:spPr/>
    </dgm:pt>
    <dgm:pt modelId="{01EF89B2-6FFB-4E62-B932-51A9EF712F35}" type="pres">
      <dgm:prSet presAssocID="{07963890-C982-4B63-A910-BA6B7BA314C2}" presName="hierChild5" presStyleCnt="0"/>
      <dgm:spPr/>
    </dgm:pt>
    <dgm:pt modelId="{90CB9720-288D-4763-9204-8274E1899966}" type="pres">
      <dgm:prSet presAssocID="{8BAAB775-99B5-4F1F-AD72-CD99D09B39FE}" presName="Name37" presStyleLbl="parChTrans1D3" presStyleIdx="3" presStyleCnt="5"/>
      <dgm:spPr/>
    </dgm:pt>
    <dgm:pt modelId="{7588BB2B-E5A6-4CDC-B254-40394B7E3A1D}" type="pres">
      <dgm:prSet presAssocID="{5EA0D710-9D32-4ECE-89BE-ABA4A4C429D7}" presName="hierRoot2" presStyleCnt="0">
        <dgm:presLayoutVars>
          <dgm:hierBranch val="init"/>
        </dgm:presLayoutVars>
      </dgm:prSet>
      <dgm:spPr/>
    </dgm:pt>
    <dgm:pt modelId="{CB61635D-ADE3-4D9B-854E-FFF80497DC7D}" type="pres">
      <dgm:prSet presAssocID="{5EA0D710-9D32-4ECE-89BE-ABA4A4C429D7}" presName="rootComposite" presStyleCnt="0"/>
      <dgm:spPr/>
    </dgm:pt>
    <dgm:pt modelId="{7493270B-626B-4F31-ACAD-E6C7CECF8516}" type="pres">
      <dgm:prSet presAssocID="{5EA0D710-9D32-4ECE-89BE-ABA4A4C429D7}" presName="rootText" presStyleLbl="node3" presStyleIdx="3" presStyleCnt="5" custScaleX="120920">
        <dgm:presLayoutVars>
          <dgm:chPref val="3"/>
        </dgm:presLayoutVars>
      </dgm:prSet>
      <dgm:spPr/>
    </dgm:pt>
    <dgm:pt modelId="{4E266BAF-3B19-46A3-8F7C-966F5235366E}" type="pres">
      <dgm:prSet presAssocID="{5EA0D710-9D32-4ECE-89BE-ABA4A4C429D7}" presName="rootConnector" presStyleLbl="node3" presStyleIdx="3" presStyleCnt="5"/>
      <dgm:spPr/>
    </dgm:pt>
    <dgm:pt modelId="{A2C77D6D-C8D9-4B47-A120-F0CAD2FF0419}" type="pres">
      <dgm:prSet presAssocID="{5EA0D710-9D32-4ECE-89BE-ABA4A4C429D7}" presName="hierChild4" presStyleCnt="0"/>
      <dgm:spPr/>
    </dgm:pt>
    <dgm:pt modelId="{1F20B191-E20D-4E41-879F-18D4840299BE}" type="pres">
      <dgm:prSet presAssocID="{5EA0D710-9D32-4ECE-89BE-ABA4A4C429D7}" presName="hierChild5" presStyleCnt="0"/>
      <dgm:spPr/>
    </dgm:pt>
    <dgm:pt modelId="{01D3EA8A-CD26-4755-AFC9-3C32BCD3A320}" type="pres">
      <dgm:prSet presAssocID="{3127EA99-BDBC-494D-96C4-0DBA2268A5B4}" presName="Name37" presStyleLbl="parChTrans1D3" presStyleIdx="4" presStyleCnt="5"/>
      <dgm:spPr/>
    </dgm:pt>
    <dgm:pt modelId="{3D0C144A-E8D5-438E-A4A3-2876647B6B9C}" type="pres">
      <dgm:prSet presAssocID="{C9C6A18F-D38B-491D-9E6A-FE8FF1E8D46F}" presName="hierRoot2" presStyleCnt="0">
        <dgm:presLayoutVars>
          <dgm:hierBranch val="hang"/>
        </dgm:presLayoutVars>
      </dgm:prSet>
      <dgm:spPr/>
    </dgm:pt>
    <dgm:pt modelId="{73C66FF7-F753-4EB8-9494-A547274EE302}" type="pres">
      <dgm:prSet presAssocID="{C9C6A18F-D38B-491D-9E6A-FE8FF1E8D46F}" presName="rootComposite" presStyleCnt="0"/>
      <dgm:spPr/>
    </dgm:pt>
    <dgm:pt modelId="{26587144-E825-4EBA-BB3A-84F126FDE78A}" type="pres">
      <dgm:prSet presAssocID="{C9C6A18F-D38B-491D-9E6A-FE8FF1E8D46F}" presName="rootText" presStyleLbl="node3" presStyleIdx="4" presStyleCnt="5" custScaleY="137124">
        <dgm:presLayoutVars>
          <dgm:chPref val="3"/>
        </dgm:presLayoutVars>
      </dgm:prSet>
      <dgm:spPr/>
    </dgm:pt>
    <dgm:pt modelId="{FD74103F-917C-408C-AB47-821A6119616A}" type="pres">
      <dgm:prSet presAssocID="{C9C6A18F-D38B-491D-9E6A-FE8FF1E8D46F}" presName="rootConnector" presStyleLbl="node3" presStyleIdx="4" presStyleCnt="5"/>
      <dgm:spPr/>
    </dgm:pt>
    <dgm:pt modelId="{13476337-0EF7-4582-85AC-FF500D677456}" type="pres">
      <dgm:prSet presAssocID="{C9C6A18F-D38B-491D-9E6A-FE8FF1E8D46F}" presName="hierChild4" presStyleCnt="0"/>
      <dgm:spPr/>
    </dgm:pt>
    <dgm:pt modelId="{9CFEBFE8-69B8-4C86-AA47-FD82C7B28991}" type="pres">
      <dgm:prSet presAssocID="{C9C6A18F-D38B-491D-9E6A-FE8FF1E8D46F}" presName="hierChild5" presStyleCnt="0"/>
      <dgm:spPr/>
    </dgm:pt>
    <dgm:pt modelId="{5E683E6C-A873-4814-9384-5822DEFC03A7}" type="pres">
      <dgm:prSet presAssocID="{DBFE9876-5BBE-40E3-8400-A5E15F68E59D}" presName="Name111" presStyleLbl="parChTrans1D4" presStyleIdx="0" presStyleCnt="1"/>
      <dgm:spPr/>
    </dgm:pt>
    <dgm:pt modelId="{07EA9BA7-5F2C-447D-BA07-20DEB16F64F4}" type="pres">
      <dgm:prSet presAssocID="{DA10EBD9-ED0E-41E2-9BB5-CA69AE2BB1D1}" presName="hierRoot3" presStyleCnt="0">
        <dgm:presLayoutVars>
          <dgm:hierBranch val="init"/>
        </dgm:presLayoutVars>
      </dgm:prSet>
      <dgm:spPr/>
    </dgm:pt>
    <dgm:pt modelId="{BA1B0F92-D148-4E6D-9E14-01AA27F7559B}" type="pres">
      <dgm:prSet presAssocID="{DA10EBD9-ED0E-41E2-9BB5-CA69AE2BB1D1}" presName="rootComposite3" presStyleCnt="0"/>
      <dgm:spPr/>
    </dgm:pt>
    <dgm:pt modelId="{1E262C23-FA6B-4A30-9D6B-F6C61A11EC0F}" type="pres">
      <dgm:prSet presAssocID="{DA10EBD9-ED0E-41E2-9BB5-CA69AE2BB1D1}" presName="rootText3" presStyleLbl="asst3" presStyleIdx="0" presStyleCnt="1" custScaleY="23845">
        <dgm:presLayoutVars>
          <dgm:chPref val="3"/>
        </dgm:presLayoutVars>
      </dgm:prSet>
      <dgm:spPr/>
    </dgm:pt>
    <dgm:pt modelId="{1C19BD87-8329-4626-B544-450F0E135821}" type="pres">
      <dgm:prSet presAssocID="{DA10EBD9-ED0E-41E2-9BB5-CA69AE2BB1D1}" presName="rootConnector3" presStyleLbl="asst3" presStyleIdx="0" presStyleCnt="1"/>
      <dgm:spPr/>
    </dgm:pt>
    <dgm:pt modelId="{2D8E9CE8-8C96-45E9-82E4-79E830F4AC08}" type="pres">
      <dgm:prSet presAssocID="{DA10EBD9-ED0E-41E2-9BB5-CA69AE2BB1D1}" presName="hierChild6" presStyleCnt="0"/>
      <dgm:spPr/>
    </dgm:pt>
    <dgm:pt modelId="{72C2D194-5F88-493A-9310-8450042F88C6}" type="pres">
      <dgm:prSet presAssocID="{DA10EBD9-ED0E-41E2-9BB5-CA69AE2BB1D1}" presName="hierChild7" presStyleCnt="0"/>
      <dgm:spPr/>
    </dgm:pt>
    <dgm:pt modelId="{46268DFC-C335-45B6-9076-E8DDC5793A8A}" type="pres">
      <dgm:prSet presAssocID="{8F289CD7-B3CE-43E7-9A84-EB75B5D09198}" presName="hierChild5" presStyleCnt="0"/>
      <dgm:spPr/>
    </dgm:pt>
    <dgm:pt modelId="{949E6A2C-40C2-47AC-B08A-0553775B28D7}" type="pres">
      <dgm:prSet presAssocID="{FDDB6184-5615-469F-8EB3-96DDF3BF4EB2}" presName="hierChild3" presStyleCnt="0"/>
      <dgm:spPr/>
    </dgm:pt>
    <dgm:pt modelId="{480EDE78-9E25-4678-AF79-10CFE8D755BB}" type="pres">
      <dgm:prSet presAssocID="{27B82E22-F2FB-4F34-8FC1-D85FABB0D4AE}" presName="Name111" presStyleLbl="parChTrans1D2" presStyleIdx="1" presStyleCnt="2"/>
      <dgm:spPr/>
    </dgm:pt>
    <dgm:pt modelId="{4A0DA38A-1A39-4351-8617-8223E94219B2}" type="pres">
      <dgm:prSet presAssocID="{1CE53285-43D8-4858-BDE9-6B076134ED86}" presName="hierRoot3" presStyleCnt="0">
        <dgm:presLayoutVars>
          <dgm:hierBranch val="init"/>
        </dgm:presLayoutVars>
      </dgm:prSet>
      <dgm:spPr/>
    </dgm:pt>
    <dgm:pt modelId="{7FFCEA5B-2DE4-41A7-8247-A9B3A9C9FF74}" type="pres">
      <dgm:prSet presAssocID="{1CE53285-43D8-4858-BDE9-6B076134ED86}" presName="rootComposite3" presStyleCnt="0"/>
      <dgm:spPr/>
    </dgm:pt>
    <dgm:pt modelId="{404BD6BA-1584-46A4-999B-F057F49C11A9}" type="pres">
      <dgm:prSet presAssocID="{1CE53285-43D8-4858-BDE9-6B076134ED86}" presName="rootText3" presStyleLbl="asst1" presStyleIdx="0" presStyleCnt="1" custScaleX="186622">
        <dgm:presLayoutVars>
          <dgm:chPref val="3"/>
        </dgm:presLayoutVars>
      </dgm:prSet>
      <dgm:spPr/>
    </dgm:pt>
    <dgm:pt modelId="{423BC36A-63E4-4FB7-91C1-F8D4F470504F}" type="pres">
      <dgm:prSet presAssocID="{1CE53285-43D8-4858-BDE9-6B076134ED86}" presName="rootConnector3" presStyleLbl="asst1" presStyleIdx="0" presStyleCnt="1"/>
      <dgm:spPr/>
    </dgm:pt>
    <dgm:pt modelId="{CC8BAA93-EB77-4059-A4C7-D23DFD6AA48A}" type="pres">
      <dgm:prSet presAssocID="{1CE53285-43D8-4858-BDE9-6B076134ED86}" presName="hierChild6" presStyleCnt="0"/>
      <dgm:spPr/>
    </dgm:pt>
    <dgm:pt modelId="{495F3F4F-0DFD-4CAC-9437-1AA535CF84A7}" type="pres">
      <dgm:prSet presAssocID="{1CE53285-43D8-4858-BDE9-6B076134ED86}" presName="hierChild7" presStyleCnt="0"/>
      <dgm:spPr/>
    </dgm:pt>
  </dgm:ptLst>
  <dgm:cxnLst>
    <dgm:cxn modelId="{918766F9-B6FA-42E6-9211-1B89AD39B527}" type="presOf" srcId="{BD1CC16C-48E3-4570-8A25-CD46C4A030C5}" destId="{8764CF82-736B-4D51-83AE-5DC582D85CED}" srcOrd="0" destOrd="0" presId="urn:microsoft.com/office/officeart/2005/8/layout/orgChart1"/>
    <dgm:cxn modelId="{73E84E78-9EE7-4D91-BECC-D8DE596B8117}" type="presOf" srcId="{9E890F01-11F3-4323-99A2-BC409DA1789E}" destId="{80B3828A-BD66-42EC-8E8C-858AF216A14B}" srcOrd="0" destOrd="0" presId="urn:microsoft.com/office/officeart/2005/8/layout/orgChart1"/>
    <dgm:cxn modelId="{ACC9AB29-B98A-4F6B-A973-607A7AFDCC63}" type="presOf" srcId="{1CE53285-43D8-4858-BDE9-6B076134ED86}" destId="{404BD6BA-1584-46A4-999B-F057F49C11A9}" srcOrd="0" destOrd="0" presId="urn:microsoft.com/office/officeart/2005/8/layout/orgChart1"/>
    <dgm:cxn modelId="{8E038F0E-646C-4216-9D76-06CF459044D6}" type="presOf" srcId="{27B82E22-F2FB-4F34-8FC1-D85FABB0D4AE}" destId="{480EDE78-9E25-4678-AF79-10CFE8D755BB}" srcOrd="0" destOrd="0" presId="urn:microsoft.com/office/officeart/2005/8/layout/orgChart1"/>
    <dgm:cxn modelId="{41C2FDAF-895B-4DAF-A547-2BC61D6E821F}" srcId="{FDDB6184-5615-469F-8EB3-96DDF3BF4EB2}" destId="{8F289CD7-B3CE-43E7-9A84-EB75B5D09198}" srcOrd="1" destOrd="0" parTransId="{DEC08F34-EF10-45F5-AE61-ADDBA5E9DA8A}" sibTransId="{5882EA22-D72E-4C7F-892C-F411F1ACE15E}"/>
    <dgm:cxn modelId="{64EC40CD-A881-45D5-BC33-0F5A4DF4BCFB}" type="presOf" srcId="{07963890-C982-4B63-A910-BA6B7BA314C2}" destId="{2550845D-24F3-4AEC-AA39-FB83215C7855}" srcOrd="1" destOrd="0" presId="urn:microsoft.com/office/officeart/2005/8/layout/orgChart1"/>
    <dgm:cxn modelId="{FE815CB3-48F2-445A-8BE3-411759E08AD7}" srcId="{8F289CD7-B3CE-43E7-9A84-EB75B5D09198}" destId="{BD1CC16C-48E3-4570-8A25-CD46C4A030C5}" srcOrd="1" destOrd="0" parTransId="{9E890F01-11F3-4323-99A2-BC409DA1789E}" sibTransId="{428E301B-9740-4C36-BE28-E9E7DEF563A8}"/>
    <dgm:cxn modelId="{4E95344E-6241-4A79-B8FF-BDF19484CC58}" type="presOf" srcId="{07963890-C982-4B63-A910-BA6B7BA314C2}" destId="{7570638F-16E4-48E7-86BD-9C9ABE3E090B}" srcOrd="0" destOrd="0" presId="urn:microsoft.com/office/officeart/2005/8/layout/orgChart1"/>
    <dgm:cxn modelId="{BB5A725B-4527-4E2D-87B3-8083465276DC}" type="presOf" srcId="{5FAB1309-2B61-464A-8BDA-43A52C92DF22}" destId="{A7127E86-6EBC-4034-9128-C0DF07C88066}" srcOrd="0" destOrd="0" presId="urn:microsoft.com/office/officeart/2005/8/layout/orgChart1"/>
    <dgm:cxn modelId="{559122D3-EA99-45DB-B1EA-D77516D5A6BA}" type="presOf" srcId="{DA10EBD9-ED0E-41E2-9BB5-CA69AE2BB1D1}" destId="{1C19BD87-8329-4626-B544-450F0E135821}" srcOrd="1" destOrd="0" presId="urn:microsoft.com/office/officeart/2005/8/layout/orgChart1"/>
    <dgm:cxn modelId="{41C1B5D4-6BAA-4A59-93ED-A37756E09761}" type="presOf" srcId="{C9C6A18F-D38B-491D-9E6A-FE8FF1E8D46F}" destId="{26587144-E825-4EBA-BB3A-84F126FDE78A}" srcOrd="0" destOrd="0" presId="urn:microsoft.com/office/officeart/2005/8/layout/orgChart1"/>
    <dgm:cxn modelId="{73F24478-6CC7-470D-9B1D-2F2AD4A6F15C}" type="presOf" srcId="{DBFE9876-5BBE-40E3-8400-A5E15F68E59D}" destId="{5E683E6C-A873-4814-9384-5822DEFC03A7}" srcOrd="0" destOrd="0" presId="urn:microsoft.com/office/officeart/2005/8/layout/orgChart1"/>
    <dgm:cxn modelId="{DEFE8565-5CFE-4402-9AA4-10AB8BDB02AC}" srcId="{8F289CD7-B3CE-43E7-9A84-EB75B5D09198}" destId="{5EA0D710-9D32-4ECE-89BE-ABA4A4C429D7}" srcOrd="3" destOrd="0" parTransId="{8BAAB775-99B5-4F1F-AD72-CD99D09B39FE}" sibTransId="{0F8C4FEF-2F29-449C-8EFA-3CF7B5F2C084}"/>
    <dgm:cxn modelId="{2A471533-B217-45D2-B05F-741F09011D26}" type="presOf" srcId="{8F289CD7-B3CE-43E7-9A84-EB75B5D09198}" destId="{69E0ABB3-3FB0-467C-A3CB-4CD96F600FE6}" srcOrd="1" destOrd="0" presId="urn:microsoft.com/office/officeart/2005/8/layout/orgChart1"/>
    <dgm:cxn modelId="{DF6A6971-2109-4ABB-A888-3BFCDE63ABED}" srcId="{8F289CD7-B3CE-43E7-9A84-EB75B5D09198}" destId="{C9C6A18F-D38B-491D-9E6A-FE8FF1E8D46F}" srcOrd="4" destOrd="0" parTransId="{3127EA99-BDBC-494D-96C4-0DBA2268A5B4}" sibTransId="{9FA8515C-11F7-4FDF-B9E7-F1E2CB928B59}"/>
    <dgm:cxn modelId="{E367DA64-04FC-495C-AC9B-5DBAE98475B8}" type="presOf" srcId="{5EA0D710-9D32-4ECE-89BE-ABA4A4C429D7}" destId="{7493270B-626B-4F31-ACAD-E6C7CECF8516}" srcOrd="0" destOrd="0" presId="urn:microsoft.com/office/officeart/2005/8/layout/orgChart1"/>
    <dgm:cxn modelId="{B0D164C0-AC48-4447-9A1A-11A73C809891}" srcId="{6C9FAE43-CF5A-4175-9CEA-51D547631512}" destId="{FDDB6184-5615-469F-8EB3-96DDF3BF4EB2}" srcOrd="0" destOrd="0" parTransId="{D671F288-DE88-4486-B080-FB00AD31AC5F}" sibTransId="{011E56B6-CE65-4899-A1AA-9230A1ABFBE7}"/>
    <dgm:cxn modelId="{C81A6273-D7FE-4D40-9F55-9B30BAC89359}" type="presOf" srcId="{DEC08F34-EF10-45F5-AE61-ADDBA5E9DA8A}" destId="{14BA911B-FC99-48D5-8254-2AA946088179}" srcOrd="0" destOrd="0" presId="urn:microsoft.com/office/officeart/2005/8/layout/orgChart1"/>
    <dgm:cxn modelId="{052B672C-BBEA-454F-B4D6-5D8D49D4F03E}" srcId="{8F289CD7-B3CE-43E7-9A84-EB75B5D09198}" destId="{5FAB1309-2B61-464A-8BDA-43A52C92DF22}" srcOrd="0" destOrd="0" parTransId="{D15C5E59-519D-40E3-8731-046EF5583D36}" sibTransId="{F470362B-431A-47FE-9262-D38393D6F175}"/>
    <dgm:cxn modelId="{059D14E4-A1D4-4EF4-9127-B24AE6857BE7}" type="presOf" srcId="{D15C5E59-519D-40E3-8731-046EF5583D36}" destId="{7DDA2379-B7AA-4199-8552-78860EC8DC48}" srcOrd="0" destOrd="0" presId="urn:microsoft.com/office/officeart/2005/8/layout/orgChart1"/>
    <dgm:cxn modelId="{3396343B-7A46-4478-8A70-49418474C5DE}" srcId="{FDDB6184-5615-469F-8EB3-96DDF3BF4EB2}" destId="{1CE53285-43D8-4858-BDE9-6B076134ED86}" srcOrd="0" destOrd="0" parTransId="{27B82E22-F2FB-4F34-8FC1-D85FABB0D4AE}" sibTransId="{B06558E2-47D3-46F7-8C39-D677BAB7CBC2}"/>
    <dgm:cxn modelId="{FAD55457-DBB9-46C1-9049-78E8772B8800}" type="presOf" srcId="{5EA0D710-9D32-4ECE-89BE-ABA4A4C429D7}" destId="{4E266BAF-3B19-46A3-8F7C-966F5235366E}" srcOrd="1" destOrd="0" presId="urn:microsoft.com/office/officeart/2005/8/layout/orgChart1"/>
    <dgm:cxn modelId="{06B7C158-EED1-40CF-9154-0DC71327B4B3}" type="presOf" srcId="{8BAAB775-99B5-4F1F-AD72-CD99D09B39FE}" destId="{90CB9720-288D-4763-9204-8274E1899966}" srcOrd="0" destOrd="0" presId="urn:microsoft.com/office/officeart/2005/8/layout/orgChart1"/>
    <dgm:cxn modelId="{58F54892-4B2A-4D8E-8521-594E9CA7B7E6}" type="presOf" srcId="{FDDB6184-5615-469F-8EB3-96DDF3BF4EB2}" destId="{88FC70E0-62B4-4CCE-AEA2-A1B8A33CC611}" srcOrd="1" destOrd="0" presId="urn:microsoft.com/office/officeart/2005/8/layout/orgChart1"/>
    <dgm:cxn modelId="{A6E5E8E2-DBD9-4B33-8224-84EEBAFE582C}" type="presOf" srcId="{DA10EBD9-ED0E-41E2-9BB5-CA69AE2BB1D1}" destId="{1E262C23-FA6B-4A30-9D6B-F6C61A11EC0F}" srcOrd="0" destOrd="0" presId="urn:microsoft.com/office/officeart/2005/8/layout/orgChart1"/>
    <dgm:cxn modelId="{E56916F1-12A7-49E4-9B4C-FB45C27339E4}" type="presOf" srcId="{E1344005-4E37-473C-9404-E54A403E2C20}" destId="{B71AB7B6-0CA3-4723-9E5F-5EF7495389C7}" srcOrd="0" destOrd="0" presId="urn:microsoft.com/office/officeart/2005/8/layout/orgChart1"/>
    <dgm:cxn modelId="{85228E5D-6BA1-4410-B64D-F86502AC3C8C}" type="presOf" srcId="{6C9FAE43-CF5A-4175-9CEA-51D547631512}" destId="{CEB70602-F979-433F-B0A3-830968FCD0A5}" srcOrd="0" destOrd="0" presId="urn:microsoft.com/office/officeart/2005/8/layout/orgChart1"/>
    <dgm:cxn modelId="{C5D9B5A3-6247-4ADB-A92F-82AFF2B710E5}" srcId="{C9C6A18F-D38B-491D-9E6A-FE8FF1E8D46F}" destId="{DA10EBD9-ED0E-41E2-9BB5-CA69AE2BB1D1}" srcOrd="0" destOrd="0" parTransId="{DBFE9876-5BBE-40E3-8400-A5E15F68E59D}" sibTransId="{052C9CDD-0D46-47F2-96E7-B1FE82343EEC}"/>
    <dgm:cxn modelId="{55A8440A-EBAD-440A-8D93-8547F5507EB9}" type="presOf" srcId="{8F289CD7-B3CE-43E7-9A84-EB75B5D09198}" destId="{8AED8B53-59DD-49C5-8047-F6E166778C1C}" srcOrd="0" destOrd="0" presId="urn:microsoft.com/office/officeart/2005/8/layout/orgChart1"/>
    <dgm:cxn modelId="{4F49561E-5DAE-43F2-9304-C29C12362B3A}" type="presOf" srcId="{1CE53285-43D8-4858-BDE9-6B076134ED86}" destId="{423BC36A-63E4-4FB7-91C1-F8D4F470504F}" srcOrd="1" destOrd="0" presId="urn:microsoft.com/office/officeart/2005/8/layout/orgChart1"/>
    <dgm:cxn modelId="{B8EDA2B1-A920-4F73-8567-1725AD0F91BE}" type="presOf" srcId="{5FAB1309-2B61-464A-8BDA-43A52C92DF22}" destId="{FE87A6EB-0E0A-4F29-B580-4FEB88D5E27A}" srcOrd="1" destOrd="0" presId="urn:microsoft.com/office/officeart/2005/8/layout/orgChart1"/>
    <dgm:cxn modelId="{BA425CCE-E845-4105-A27B-8F3ED83DD723}" type="presOf" srcId="{3127EA99-BDBC-494D-96C4-0DBA2268A5B4}" destId="{01D3EA8A-CD26-4755-AFC9-3C32BCD3A320}" srcOrd="0" destOrd="0" presId="urn:microsoft.com/office/officeart/2005/8/layout/orgChart1"/>
    <dgm:cxn modelId="{0D7AC2C7-17DC-498E-8E3F-2FFB6C1CBEF9}" type="presOf" srcId="{C9C6A18F-D38B-491D-9E6A-FE8FF1E8D46F}" destId="{FD74103F-917C-408C-AB47-821A6119616A}" srcOrd="1" destOrd="0" presId="urn:microsoft.com/office/officeart/2005/8/layout/orgChart1"/>
    <dgm:cxn modelId="{FF4DFD35-2C00-4B5D-A656-74E2EB039866}" srcId="{8F289CD7-B3CE-43E7-9A84-EB75B5D09198}" destId="{07963890-C982-4B63-A910-BA6B7BA314C2}" srcOrd="2" destOrd="0" parTransId="{E1344005-4E37-473C-9404-E54A403E2C20}" sibTransId="{8C16C72B-8CC2-406A-B307-DE36EE10101B}"/>
    <dgm:cxn modelId="{ACFE32F7-6F96-42AD-8A58-14FC5351E7B0}" type="presOf" srcId="{FDDB6184-5615-469F-8EB3-96DDF3BF4EB2}" destId="{11E2D8B5-0EE2-44A4-8591-3BC522E003F4}" srcOrd="0" destOrd="0" presId="urn:microsoft.com/office/officeart/2005/8/layout/orgChart1"/>
    <dgm:cxn modelId="{906F0A2D-1912-4DF4-B6CD-E2C64A409E14}" type="presOf" srcId="{BD1CC16C-48E3-4570-8A25-CD46C4A030C5}" destId="{41AA9E07-8277-41D0-A809-9B2B23A27DCE}" srcOrd="1" destOrd="0" presId="urn:microsoft.com/office/officeart/2005/8/layout/orgChart1"/>
    <dgm:cxn modelId="{797AFA2A-09EF-4226-96E3-C463A19E7C86}" type="presParOf" srcId="{CEB70602-F979-433F-B0A3-830968FCD0A5}" destId="{FD27D61D-48B8-44A7-A714-DBD4775F8067}" srcOrd="0" destOrd="0" presId="urn:microsoft.com/office/officeart/2005/8/layout/orgChart1"/>
    <dgm:cxn modelId="{EAC95B2C-1C8C-4585-99F0-530EA14F3188}" type="presParOf" srcId="{FD27D61D-48B8-44A7-A714-DBD4775F8067}" destId="{A92904E6-10DB-458C-B1C5-C836704A8FF9}" srcOrd="0" destOrd="0" presId="urn:microsoft.com/office/officeart/2005/8/layout/orgChart1"/>
    <dgm:cxn modelId="{1E76AF9F-F324-4F33-ADE1-AAA55927F80D}" type="presParOf" srcId="{A92904E6-10DB-458C-B1C5-C836704A8FF9}" destId="{11E2D8B5-0EE2-44A4-8591-3BC522E003F4}" srcOrd="0" destOrd="0" presId="urn:microsoft.com/office/officeart/2005/8/layout/orgChart1"/>
    <dgm:cxn modelId="{633E1A0D-E728-4A18-B818-E125364DE2D6}" type="presParOf" srcId="{A92904E6-10DB-458C-B1C5-C836704A8FF9}" destId="{88FC70E0-62B4-4CCE-AEA2-A1B8A33CC611}" srcOrd="1" destOrd="0" presId="urn:microsoft.com/office/officeart/2005/8/layout/orgChart1"/>
    <dgm:cxn modelId="{B065D615-CE49-4FCD-96D6-02F6FD862819}" type="presParOf" srcId="{FD27D61D-48B8-44A7-A714-DBD4775F8067}" destId="{3D8C5404-631E-43B1-83A1-A686D71E6666}" srcOrd="1" destOrd="0" presId="urn:microsoft.com/office/officeart/2005/8/layout/orgChart1"/>
    <dgm:cxn modelId="{4BCB2AA0-2539-405E-9F85-8ABDF8F5E687}" type="presParOf" srcId="{3D8C5404-631E-43B1-83A1-A686D71E6666}" destId="{14BA911B-FC99-48D5-8254-2AA946088179}" srcOrd="0" destOrd="0" presId="urn:microsoft.com/office/officeart/2005/8/layout/orgChart1"/>
    <dgm:cxn modelId="{1044DD1C-9269-4771-B1DC-EEFE372C7B73}" type="presParOf" srcId="{3D8C5404-631E-43B1-83A1-A686D71E6666}" destId="{3E46787F-C1C1-47C5-94D9-8442C0156776}" srcOrd="1" destOrd="0" presId="urn:microsoft.com/office/officeart/2005/8/layout/orgChart1"/>
    <dgm:cxn modelId="{1095158D-A6B7-464A-8619-FB3D6A75BA0B}" type="presParOf" srcId="{3E46787F-C1C1-47C5-94D9-8442C0156776}" destId="{E8332732-4EE2-43CA-AA49-43406328BF2D}" srcOrd="0" destOrd="0" presId="urn:microsoft.com/office/officeart/2005/8/layout/orgChart1"/>
    <dgm:cxn modelId="{7F4FD1D7-DDA8-42C4-89D0-97EA29A57677}" type="presParOf" srcId="{E8332732-4EE2-43CA-AA49-43406328BF2D}" destId="{8AED8B53-59DD-49C5-8047-F6E166778C1C}" srcOrd="0" destOrd="0" presId="urn:microsoft.com/office/officeart/2005/8/layout/orgChart1"/>
    <dgm:cxn modelId="{2CC28791-1B11-4247-A9F0-499B5DC491A4}" type="presParOf" srcId="{E8332732-4EE2-43CA-AA49-43406328BF2D}" destId="{69E0ABB3-3FB0-467C-A3CB-4CD96F600FE6}" srcOrd="1" destOrd="0" presId="urn:microsoft.com/office/officeart/2005/8/layout/orgChart1"/>
    <dgm:cxn modelId="{593A57BC-5B95-4C0F-ACF4-87ECD2E0E8F0}" type="presParOf" srcId="{3E46787F-C1C1-47C5-94D9-8442C0156776}" destId="{092102D1-9E5E-4172-9C3E-AB0FCB238B38}" srcOrd="1" destOrd="0" presId="urn:microsoft.com/office/officeart/2005/8/layout/orgChart1"/>
    <dgm:cxn modelId="{218D957C-3E17-4A30-A9DE-C6F83AF56CF0}" type="presParOf" srcId="{092102D1-9E5E-4172-9C3E-AB0FCB238B38}" destId="{7DDA2379-B7AA-4199-8552-78860EC8DC48}" srcOrd="0" destOrd="0" presId="urn:microsoft.com/office/officeart/2005/8/layout/orgChart1"/>
    <dgm:cxn modelId="{136B43FA-19C1-4BEF-A653-624E315B4776}" type="presParOf" srcId="{092102D1-9E5E-4172-9C3E-AB0FCB238B38}" destId="{4B552427-DA4C-4B3D-9B35-78B7166914F8}" srcOrd="1" destOrd="0" presId="urn:microsoft.com/office/officeart/2005/8/layout/orgChart1"/>
    <dgm:cxn modelId="{37A6A287-5287-4BCC-8574-5712F8F7FD03}" type="presParOf" srcId="{4B552427-DA4C-4B3D-9B35-78B7166914F8}" destId="{7F57885C-C13B-4E37-B418-6DDB9007F188}" srcOrd="0" destOrd="0" presId="urn:microsoft.com/office/officeart/2005/8/layout/orgChart1"/>
    <dgm:cxn modelId="{E2922F2B-C3E4-4F73-9627-1CCB8311304D}" type="presParOf" srcId="{7F57885C-C13B-4E37-B418-6DDB9007F188}" destId="{A7127E86-6EBC-4034-9128-C0DF07C88066}" srcOrd="0" destOrd="0" presId="urn:microsoft.com/office/officeart/2005/8/layout/orgChart1"/>
    <dgm:cxn modelId="{249D1745-90C9-47BF-A5F3-B0AA4A15395E}" type="presParOf" srcId="{7F57885C-C13B-4E37-B418-6DDB9007F188}" destId="{FE87A6EB-0E0A-4F29-B580-4FEB88D5E27A}" srcOrd="1" destOrd="0" presId="urn:microsoft.com/office/officeart/2005/8/layout/orgChart1"/>
    <dgm:cxn modelId="{04BBBEBD-81AD-42B6-AB10-93CA35B7240D}" type="presParOf" srcId="{4B552427-DA4C-4B3D-9B35-78B7166914F8}" destId="{FC020533-DA84-447F-81BE-654895FBC6A1}" srcOrd="1" destOrd="0" presId="urn:microsoft.com/office/officeart/2005/8/layout/orgChart1"/>
    <dgm:cxn modelId="{D95C19BC-63FD-461A-B5FA-A0208D8774D9}" type="presParOf" srcId="{4B552427-DA4C-4B3D-9B35-78B7166914F8}" destId="{022E72EF-F757-4020-9123-931CE38C45A8}" srcOrd="2" destOrd="0" presId="urn:microsoft.com/office/officeart/2005/8/layout/orgChart1"/>
    <dgm:cxn modelId="{82DCE896-D227-4A7B-8773-7D24E086FFEC}" type="presParOf" srcId="{092102D1-9E5E-4172-9C3E-AB0FCB238B38}" destId="{80B3828A-BD66-42EC-8E8C-858AF216A14B}" srcOrd="2" destOrd="0" presId="urn:microsoft.com/office/officeart/2005/8/layout/orgChart1"/>
    <dgm:cxn modelId="{3F087A1B-E08E-4928-AC18-503233A958D3}" type="presParOf" srcId="{092102D1-9E5E-4172-9C3E-AB0FCB238B38}" destId="{A9A97B4E-51AC-4441-8C57-4AC5D90FFA93}" srcOrd="3" destOrd="0" presId="urn:microsoft.com/office/officeart/2005/8/layout/orgChart1"/>
    <dgm:cxn modelId="{03939890-A2C6-4F74-9F1E-5970AC0AADE5}" type="presParOf" srcId="{A9A97B4E-51AC-4441-8C57-4AC5D90FFA93}" destId="{ECEADA89-58C0-4099-B196-5AC27D9D16D9}" srcOrd="0" destOrd="0" presId="urn:microsoft.com/office/officeart/2005/8/layout/orgChart1"/>
    <dgm:cxn modelId="{CC1D0816-7726-4E69-AF8A-CD1AF0A7C3F8}" type="presParOf" srcId="{ECEADA89-58C0-4099-B196-5AC27D9D16D9}" destId="{8764CF82-736B-4D51-83AE-5DC582D85CED}" srcOrd="0" destOrd="0" presId="urn:microsoft.com/office/officeart/2005/8/layout/orgChart1"/>
    <dgm:cxn modelId="{1C8A9F9D-CB5F-4246-98B1-DD42AF261E22}" type="presParOf" srcId="{ECEADA89-58C0-4099-B196-5AC27D9D16D9}" destId="{41AA9E07-8277-41D0-A809-9B2B23A27DCE}" srcOrd="1" destOrd="0" presId="urn:microsoft.com/office/officeart/2005/8/layout/orgChart1"/>
    <dgm:cxn modelId="{8B98FAE8-FBEA-490E-A6EC-D2923023A994}" type="presParOf" srcId="{A9A97B4E-51AC-4441-8C57-4AC5D90FFA93}" destId="{F3091A17-F364-4182-A7DA-D740F28D0942}" srcOrd="1" destOrd="0" presId="urn:microsoft.com/office/officeart/2005/8/layout/orgChart1"/>
    <dgm:cxn modelId="{ABD2BD2C-408C-4203-889B-5BA14653DF98}" type="presParOf" srcId="{A9A97B4E-51AC-4441-8C57-4AC5D90FFA93}" destId="{AD6F9647-D79E-49ED-A5C4-12ED6218E5D7}" srcOrd="2" destOrd="0" presId="urn:microsoft.com/office/officeart/2005/8/layout/orgChart1"/>
    <dgm:cxn modelId="{8D69D095-39B3-4F74-8F8E-2DCAE47D4DD2}" type="presParOf" srcId="{092102D1-9E5E-4172-9C3E-AB0FCB238B38}" destId="{B71AB7B6-0CA3-4723-9E5F-5EF7495389C7}" srcOrd="4" destOrd="0" presId="urn:microsoft.com/office/officeart/2005/8/layout/orgChart1"/>
    <dgm:cxn modelId="{911B25A2-362B-4271-B520-1CA74A83819D}" type="presParOf" srcId="{092102D1-9E5E-4172-9C3E-AB0FCB238B38}" destId="{3DAA7D4E-1C0B-40C5-8C29-A63BBFC04E6F}" srcOrd="5" destOrd="0" presId="urn:microsoft.com/office/officeart/2005/8/layout/orgChart1"/>
    <dgm:cxn modelId="{9F330C76-472D-4805-898E-F065247D7910}" type="presParOf" srcId="{3DAA7D4E-1C0B-40C5-8C29-A63BBFC04E6F}" destId="{AB6CF08F-6DB8-4F30-811D-639CC8A92EA1}" srcOrd="0" destOrd="0" presId="urn:microsoft.com/office/officeart/2005/8/layout/orgChart1"/>
    <dgm:cxn modelId="{2E6B9C4C-BA78-4995-9540-924379764E8D}" type="presParOf" srcId="{AB6CF08F-6DB8-4F30-811D-639CC8A92EA1}" destId="{7570638F-16E4-48E7-86BD-9C9ABE3E090B}" srcOrd="0" destOrd="0" presId="urn:microsoft.com/office/officeart/2005/8/layout/orgChart1"/>
    <dgm:cxn modelId="{400B60D3-5090-4FF9-A5FD-918668F839A0}" type="presParOf" srcId="{AB6CF08F-6DB8-4F30-811D-639CC8A92EA1}" destId="{2550845D-24F3-4AEC-AA39-FB83215C7855}" srcOrd="1" destOrd="0" presId="urn:microsoft.com/office/officeart/2005/8/layout/orgChart1"/>
    <dgm:cxn modelId="{4C6D8656-0AAE-4D66-84A4-3851AC9AF7AE}" type="presParOf" srcId="{3DAA7D4E-1C0B-40C5-8C29-A63BBFC04E6F}" destId="{C885FE5D-99AE-4BBA-A682-7E5DD2763323}" srcOrd="1" destOrd="0" presId="urn:microsoft.com/office/officeart/2005/8/layout/orgChart1"/>
    <dgm:cxn modelId="{9140D09D-65A2-436D-A39C-6E4422F85E9C}" type="presParOf" srcId="{3DAA7D4E-1C0B-40C5-8C29-A63BBFC04E6F}" destId="{01EF89B2-6FFB-4E62-B932-51A9EF712F35}" srcOrd="2" destOrd="0" presId="urn:microsoft.com/office/officeart/2005/8/layout/orgChart1"/>
    <dgm:cxn modelId="{BCBA5EE3-9BD5-43BF-9B4D-786C98FA0F25}" type="presParOf" srcId="{092102D1-9E5E-4172-9C3E-AB0FCB238B38}" destId="{90CB9720-288D-4763-9204-8274E1899966}" srcOrd="6" destOrd="0" presId="urn:microsoft.com/office/officeart/2005/8/layout/orgChart1"/>
    <dgm:cxn modelId="{6DCF4723-E8C7-4853-8E5D-69B1F3CFB0C5}" type="presParOf" srcId="{092102D1-9E5E-4172-9C3E-AB0FCB238B38}" destId="{7588BB2B-E5A6-4CDC-B254-40394B7E3A1D}" srcOrd="7" destOrd="0" presId="urn:microsoft.com/office/officeart/2005/8/layout/orgChart1"/>
    <dgm:cxn modelId="{2FA1E69F-0807-4584-944F-48C2939C4C55}" type="presParOf" srcId="{7588BB2B-E5A6-4CDC-B254-40394B7E3A1D}" destId="{CB61635D-ADE3-4D9B-854E-FFF80497DC7D}" srcOrd="0" destOrd="0" presId="urn:microsoft.com/office/officeart/2005/8/layout/orgChart1"/>
    <dgm:cxn modelId="{367AE703-1250-40D7-B047-F7A70A119F86}" type="presParOf" srcId="{CB61635D-ADE3-4D9B-854E-FFF80497DC7D}" destId="{7493270B-626B-4F31-ACAD-E6C7CECF8516}" srcOrd="0" destOrd="0" presId="urn:microsoft.com/office/officeart/2005/8/layout/orgChart1"/>
    <dgm:cxn modelId="{B26AB21A-5395-46CB-A9D7-49D845DC2B21}" type="presParOf" srcId="{CB61635D-ADE3-4D9B-854E-FFF80497DC7D}" destId="{4E266BAF-3B19-46A3-8F7C-966F5235366E}" srcOrd="1" destOrd="0" presId="urn:microsoft.com/office/officeart/2005/8/layout/orgChart1"/>
    <dgm:cxn modelId="{020956EF-9B2B-4E25-9921-F4E93EACC6C0}" type="presParOf" srcId="{7588BB2B-E5A6-4CDC-B254-40394B7E3A1D}" destId="{A2C77D6D-C8D9-4B47-A120-F0CAD2FF0419}" srcOrd="1" destOrd="0" presId="urn:microsoft.com/office/officeart/2005/8/layout/orgChart1"/>
    <dgm:cxn modelId="{6CADCFF4-71AD-49A7-9632-AF085453ED28}" type="presParOf" srcId="{7588BB2B-E5A6-4CDC-B254-40394B7E3A1D}" destId="{1F20B191-E20D-4E41-879F-18D4840299BE}" srcOrd="2" destOrd="0" presId="urn:microsoft.com/office/officeart/2005/8/layout/orgChart1"/>
    <dgm:cxn modelId="{89095DCA-F643-4493-9B97-60C76AFFF5FD}" type="presParOf" srcId="{092102D1-9E5E-4172-9C3E-AB0FCB238B38}" destId="{01D3EA8A-CD26-4755-AFC9-3C32BCD3A320}" srcOrd="8" destOrd="0" presId="urn:microsoft.com/office/officeart/2005/8/layout/orgChart1"/>
    <dgm:cxn modelId="{0C7D8B1F-C294-4D33-86AC-E933EF0F2689}" type="presParOf" srcId="{092102D1-9E5E-4172-9C3E-AB0FCB238B38}" destId="{3D0C144A-E8D5-438E-A4A3-2876647B6B9C}" srcOrd="9" destOrd="0" presId="urn:microsoft.com/office/officeart/2005/8/layout/orgChart1"/>
    <dgm:cxn modelId="{627EE187-77C4-4A5C-A4A6-315E25B5CC56}" type="presParOf" srcId="{3D0C144A-E8D5-438E-A4A3-2876647B6B9C}" destId="{73C66FF7-F753-4EB8-9494-A547274EE302}" srcOrd="0" destOrd="0" presId="urn:microsoft.com/office/officeart/2005/8/layout/orgChart1"/>
    <dgm:cxn modelId="{004218B4-EC53-4F1A-B88B-D2A001310F64}" type="presParOf" srcId="{73C66FF7-F753-4EB8-9494-A547274EE302}" destId="{26587144-E825-4EBA-BB3A-84F126FDE78A}" srcOrd="0" destOrd="0" presId="urn:microsoft.com/office/officeart/2005/8/layout/orgChart1"/>
    <dgm:cxn modelId="{61EBB58C-0F18-44F3-BEAB-C37E3EE15C8C}" type="presParOf" srcId="{73C66FF7-F753-4EB8-9494-A547274EE302}" destId="{FD74103F-917C-408C-AB47-821A6119616A}" srcOrd="1" destOrd="0" presId="urn:microsoft.com/office/officeart/2005/8/layout/orgChart1"/>
    <dgm:cxn modelId="{80EEB96A-7F96-4AD3-9F6A-F711D615430A}" type="presParOf" srcId="{3D0C144A-E8D5-438E-A4A3-2876647B6B9C}" destId="{13476337-0EF7-4582-85AC-FF500D677456}" srcOrd="1" destOrd="0" presId="urn:microsoft.com/office/officeart/2005/8/layout/orgChart1"/>
    <dgm:cxn modelId="{28EBE4EF-01C4-4E1F-9EE8-552A628FCFF0}" type="presParOf" srcId="{3D0C144A-E8D5-438E-A4A3-2876647B6B9C}" destId="{9CFEBFE8-69B8-4C86-AA47-FD82C7B28991}" srcOrd="2" destOrd="0" presId="urn:microsoft.com/office/officeart/2005/8/layout/orgChart1"/>
    <dgm:cxn modelId="{F54EDF60-EFBB-4930-9580-8DC42F30CF5B}" type="presParOf" srcId="{9CFEBFE8-69B8-4C86-AA47-FD82C7B28991}" destId="{5E683E6C-A873-4814-9384-5822DEFC03A7}" srcOrd="0" destOrd="0" presId="urn:microsoft.com/office/officeart/2005/8/layout/orgChart1"/>
    <dgm:cxn modelId="{741460D7-C877-41BE-A41A-EACD811852DF}" type="presParOf" srcId="{9CFEBFE8-69B8-4C86-AA47-FD82C7B28991}" destId="{07EA9BA7-5F2C-447D-BA07-20DEB16F64F4}" srcOrd="1" destOrd="0" presId="urn:microsoft.com/office/officeart/2005/8/layout/orgChart1"/>
    <dgm:cxn modelId="{1B94AEB3-C6E8-49EA-A8B1-430A3E71417E}" type="presParOf" srcId="{07EA9BA7-5F2C-447D-BA07-20DEB16F64F4}" destId="{BA1B0F92-D148-4E6D-9E14-01AA27F7559B}" srcOrd="0" destOrd="0" presId="urn:microsoft.com/office/officeart/2005/8/layout/orgChart1"/>
    <dgm:cxn modelId="{D9141929-D444-491B-AF96-E1FC3648CCC5}" type="presParOf" srcId="{BA1B0F92-D148-4E6D-9E14-01AA27F7559B}" destId="{1E262C23-FA6B-4A30-9D6B-F6C61A11EC0F}" srcOrd="0" destOrd="0" presId="urn:microsoft.com/office/officeart/2005/8/layout/orgChart1"/>
    <dgm:cxn modelId="{8E9114F3-BBB8-4AB4-BEC8-5C8E180B87C7}" type="presParOf" srcId="{BA1B0F92-D148-4E6D-9E14-01AA27F7559B}" destId="{1C19BD87-8329-4626-B544-450F0E135821}" srcOrd="1" destOrd="0" presId="urn:microsoft.com/office/officeart/2005/8/layout/orgChart1"/>
    <dgm:cxn modelId="{6F6729B1-3AB8-4171-AAB8-E2CEE57C78E0}" type="presParOf" srcId="{07EA9BA7-5F2C-447D-BA07-20DEB16F64F4}" destId="{2D8E9CE8-8C96-45E9-82E4-79E830F4AC08}" srcOrd="1" destOrd="0" presId="urn:microsoft.com/office/officeart/2005/8/layout/orgChart1"/>
    <dgm:cxn modelId="{C1687939-97A0-457D-8B1C-762C929CE478}" type="presParOf" srcId="{07EA9BA7-5F2C-447D-BA07-20DEB16F64F4}" destId="{72C2D194-5F88-493A-9310-8450042F88C6}" srcOrd="2" destOrd="0" presId="urn:microsoft.com/office/officeart/2005/8/layout/orgChart1"/>
    <dgm:cxn modelId="{CEDFFF8E-FA2C-403F-A455-456CB4BCEA16}" type="presParOf" srcId="{3E46787F-C1C1-47C5-94D9-8442C0156776}" destId="{46268DFC-C335-45B6-9076-E8DDC5793A8A}" srcOrd="2" destOrd="0" presId="urn:microsoft.com/office/officeart/2005/8/layout/orgChart1"/>
    <dgm:cxn modelId="{DECFC43E-276B-4E4A-B2EC-7B6113731506}" type="presParOf" srcId="{FD27D61D-48B8-44A7-A714-DBD4775F8067}" destId="{949E6A2C-40C2-47AC-B08A-0553775B28D7}" srcOrd="2" destOrd="0" presId="urn:microsoft.com/office/officeart/2005/8/layout/orgChart1"/>
    <dgm:cxn modelId="{E77355FB-7458-4997-A34B-619BC0AF42EA}" type="presParOf" srcId="{949E6A2C-40C2-47AC-B08A-0553775B28D7}" destId="{480EDE78-9E25-4678-AF79-10CFE8D755BB}" srcOrd="0" destOrd="0" presId="urn:microsoft.com/office/officeart/2005/8/layout/orgChart1"/>
    <dgm:cxn modelId="{4DE7448C-CDD2-41D2-B234-402F8D539F20}" type="presParOf" srcId="{949E6A2C-40C2-47AC-B08A-0553775B28D7}" destId="{4A0DA38A-1A39-4351-8617-8223E94219B2}" srcOrd="1" destOrd="0" presId="urn:microsoft.com/office/officeart/2005/8/layout/orgChart1"/>
    <dgm:cxn modelId="{67AC8F90-6519-4420-9DD3-5D8A3988A34B}" type="presParOf" srcId="{4A0DA38A-1A39-4351-8617-8223E94219B2}" destId="{7FFCEA5B-2DE4-41A7-8247-A9B3A9C9FF74}" srcOrd="0" destOrd="0" presId="urn:microsoft.com/office/officeart/2005/8/layout/orgChart1"/>
    <dgm:cxn modelId="{CBFBC8EF-00A4-46E2-8473-E904323A13C0}" type="presParOf" srcId="{7FFCEA5B-2DE4-41A7-8247-A9B3A9C9FF74}" destId="{404BD6BA-1584-46A4-999B-F057F49C11A9}" srcOrd="0" destOrd="0" presId="urn:microsoft.com/office/officeart/2005/8/layout/orgChart1"/>
    <dgm:cxn modelId="{6A27D071-AD63-497A-8282-7500C4B627FB}" type="presParOf" srcId="{7FFCEA5B-2DE4-41A7-8247-A9B3A9C9FF74}" destId="{423BC36A-63E4-4FB7-91C1-F8D4F470504F}" srcOrd="1" destOrd="0" presId="urn:microsoft.com/office/officeart/2005/8/layout/orgChart1"/>
    <dgm:cxn modelId="{A015FBC8-6B20-4B78-953F-A03B684A2C2D}" type="presParOf" srcId="{4A0DA38A-1A39-4351-8617-8223E94219B2}" destId="{CC8BAA93-EB77-4059-A4C7-D23DFD6AA48A}" srcOrd="1" destOrd="0" presId="urn:microsoft.com/office/officeart/2005/8/layout/orgChart1"/>
    <dgm:cxn modelId="{B8510AF0-FC48-4A75-8E25-A4E182F58D49}" type="presParOf" srcId="{4A0DA38A-1A39-4351-8617-8223E94219B2}" destId="{495F3F4F-0DFD-4CAC-9437-1AA535CF84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B8F361-C314-45E9-B0F2-C4024F970E53}" type="doc">
      <dgm:prSet loTypeId="urn:microsoft.com/office/officeart/2005/8/layout/gear1" loCatId="process" qsTypeId="urn:microsoft.com/office/officeart/2005/8/quickstyle/simple1" qsCatId="simple" csTypeId="urn:microsoft.com/office/officeart/2005/8/colors/colorful3" csCatId="colorful" phldr="1"/>
      <dgm:spPr/>
    </dgm:pt>
    <dgm:pt modelId="{DFD306D5-A7FF-491F-89E9-0616AF15AAC9}">
      <dgm:prSet phldrT="[文字]" custT="1"/>
      <dgm:spPr/>
      <dgm:t>
        <a:bodyPr/>
        <a:lstStyle/>
        <a:p>
          <a:pPr>
            <a:lnSpc>
              <a:spcPts val="2200"/>
            </a:lnSpc>
            <a:spcAft>
              <a:spcPts val="0"/>
            </a:spcAft>
          </a:pPr>
          <a:r>
            <a:rPr lang="zh-TW" altLang="en-US"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創新</a:t>
          </a:r>
          <a:endParaRPr lang="en-US" altLang="zh-TW"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nSpc>
              <a:spcPts val="2200"/>
            </a:lnSpc>
            <a:spcAft>
              <a:spcPts val="0"/>
            </a:spcAft>
          </a:pPr>
          <a:r>
            <a:rPr lang="zh-TW" altLang="en-US"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創業</a:t>
          </a:r>
        </a:p>
      </dgm:t>
    </dgm:pt>
    <dgm:pt modelId="{BA7B650F-BF6E-468D-8323-1D588DE90D11}" type="parTrans" cxnId="{AB260311-4E8A-4FA3-A115-D9BB7DE27B8B}">
      <dgm:prSet/>
      <dgm:spPr/>
      <dgm:t>
        <a:bodyPr/>
        <a:lstStyle/>
        <a:p>
          <a:endParaRPr lang="zh-TW" altLang="en-US"/>
        </a:p>
      </dgm:t>
    </dgm:pt>
    <dgm:pt modelId="{BDB06C3D-3E4D-49D3-8BED-2F2F9E93FF01}" type="sibTrans" cxnId="{AB260311-4E8A-4FA3-A115-D9BB7DE27B8B}">
      <dgm:prSet/>
      <dgm:spPr/>
      <dgm:t>
        <a:bodyPr/>
        <a:lstStyle/>
        <a:p>
          <a:endParaRPr lang="zh-TW" altLang="en-US"/>
        </a:p>
      </dgm:t>
    </dgm:pt>
    <dgm:pt modelId="{13D59FC0-7D67-41BC-B32C-5B1A8189F8F4}">
      <dgm:prSet phldrT="[文字]" custT="1"/>
      <dgm:spPr/>
      <dgm:t>
        <a:bodyPr/>
        <a:lstStyle/>
        <a:p>
          <a:pPr>
            <a:lnSpc>
              <a:spcPts val="2200"/>
            </a:lnSpc>
            <a:spcAft>
              <a:spcPts val="0"/>
            </a:spcAft>
          </a:pPr>
          <a:r>
            <a:rPr lang="zh-TW" altLang="en-US"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未來</a:t>
          </a:r>
          <a:endParaRPr lang="en-US" altLang="zh-TW"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nSpc>
              <a:spcPts val="2200"/>
            </a:lnSpc>
            <a:spcAft>
              <a:spcPts val="0"/>
            </a:spcAft>
          </a:pPr>
          <a:r>
            <a:rPr lang="zh-TW" altLang="en-US"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產業</a:t>
          </a:r>
        </a:p>
      </dgm:t>
    </dgm:pt>
    <dgm:pt modelId="{CC709485-01DD-493D-BCCC-FDFC7E20AFEF}" type="parTrans" cxnId="{10EDAC69-77AF-4146-AD27-42D908D373E2}">
      <dgm:prSet/>
      <dgm:spPr/>
      <dgm:t>
        <a:bodyPr/>
        <a:lstStyle/>
        <a:p>
          <a:endParaRPr lang="zh-TW" altLang="en-US"/>
        </a:p>
      </dgm:t>
    </dgm:pt>
    <dgm:pt modelId="{795D814A-1C37-4186-9FFD-D9902BE3F750}" type="sibTrans" cxnId="{10EDAC69-77AF-4146-AD27-42D908D373E2}">
      <dgm:prSet/>
      <dgm:spPr/>
      <dgm:t>
        <a:bodyPr/>
        <a:lstStyle/>
        <a:p>
          <a:endParaRPr lang="zh-TW" altLang="en-US"/>
        </a:p>
      </dgm:t>
    </dgm:pt>
    <dgm:pt modelId="{6526AFEE-32F7-4764-9405-92770872DD6A}">
      <dgm:prSet phldrT="[文字]" custT="1"/>
      <dgm:spPr/>
      <dgm:t>
        <a:bodyPr/>
        <a:lstStyle/>
        <a:p>
          <a:pPr>
            <a:lnSpc>
              <a:spcPts val="2200"/>
            </a:lnSpc>
            <a:spcAft>
              <a:spcPts val="0"/>
            </a:spcAft>
          </a:pPr>
          <a:r>
            <a:rPr lang="zh-TW" altLang="en-US"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連結</a:t>
          </a:r>
          <a:endParaRPr lang="en-US" altLang="zh-TW"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nSpc>
              <a:spcPts val="2200"/>
            </a:lnSpc>
            <a:spcAft>
              <a:spcPts val="0"/>
            </a:spcAft>
          </a:pPr>
          <a:r>
            <a:rPr lang="zh-TW" altLang="en-US"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矽谷</a:t>
          </a:r>
        </a:p>
      </dgm:t>
    </dgm:pt>
    <dgm:pt modelId="{1BBBDD4B-464D-481A-B695-D5E8334971A2}" type="parTrans" cxnId="{E464605E-2C28-4038-880E-6A2CCD738302}">
      <dgm:prSet/>
      <dgm:spPr/>
      <dgm:t>
        <a:bodyPr/>
        <a:lstStyle/>
        <a:p>
          <a:endParaRPr lang="zh-TW" altLang="en-US"/>
        </a:p>
      </dgm:t>
    </dgm:pt>
    <dgm:pt modelId="{A19FFA70-0460-4FDE-9C29-CFC865021E28}" type="sibTrans" cxnId="{E464605E-2C28-4038-880E-6A2CCD738302}">
      <dgm:prSet/>
      <dgm:spPr/>
      <dgm:t>
        <a:bodyPr/>
        <a:lstStyle/>
        <a:p>
          <a:endParaRPr lang="zh-TW" altLang="en-US"/>
        </a:p>
      </dgm:t>
    </dgm:pt>
    <dgm:pt modelId="{6C41B0A2-06BB-4238-BE2B-73EF1F375254}" type="pres">
      <dgm:prSet presAssocID="{DFB8F361-C314-45E9-B0F2-C4024F970E53}" presName="composite" presStyleCnt="0">
        <dgm:presLayoutVars>
          <dgm:chMax val="3"/>
          <dgm:animLvl val="lvl"/>
          <dgm:resizeHandles val="exact"/>
        </dgm:presLayoutVars>
      </dgm:prSet>
      <dgm:spPr/>
    </dgm:pt>
    <dgm:pt modelId="{064FECF2-1925-4821-88A8-B728CC8E8673}" type="pres">
      <dgm:prSet presAssocID="{DFD306D5-A7FF-491F-89E9-0616AF15AAC9}" presName="gear1" presStyleLbl="node1" presStyleIdx="0" presStyleCnt="3">
        <dgm:presLayoutVars>
          <dgm:chMax val="1"/>
          <dgm:bulletEnabled val="1"/>
        </dgm:presLayoutVars>
      </dgm:prSet>
      <dgm:spPr/>
    </dgm:pt>
    <dgm:pt modelId="{B8F57313-EE72-4487-84F5-19FC0D3709BF}" type="pres">
      <dgm:prSet presAssocID="{DFD306D5-A7FF-491F-89E9-0616AF15AAC9}" presName="gear1srcNode" presStyleLbl="node1" presStyleIdx="0" presStyleCnt="3"/>
      <dgm:spPr/>
    </dgm:pt>
    <dgm:pt modelId="{4B19B289-5343-4113-AAF1-53F4A642123A}" type="pres">
      <dgm:prSet presAssocID="{DFD306D5-A7FF-491F-89E9-0616AF15AAC9}" presName="gear1dstNode" presStyleLbl="node1" presStyleIdx="0" presStyleCnt="3"/>
      <dgm:spPr/>
    </dgm:pt>
    <dgm:pt modelId="{79E43791-FB21-4961-9C2F-23E889EA85C0}" type="pres">
      <dgm:prSet presAssocID="{13D59FC0-7D67-41BC-B32C-5B1A8189F8F4}" presName="gear2" presStyleLbl="node1" presStyleIdx="1" presStyleCnt="3">
        <dgm:presLayoutVars>
          <dgm:chMax val="1"/>
          <dgm:bulletEnabled val="1"/>
        </dgm:presLayoutVars>
      </dgm:prSet>
      <dgm:spPr/>
    </dgm:pt>
    <dgm:pt modelId="{15BE4F35-9CFA-409E-9800-9EB9E3A37BD2}" type="pres">
      <dgm:prSet presAssocID="{13D59FC0-7D67-41BC-B32C-5B1A8189F8F4}" presName="gear2srcNode" presStyleLbl="node1" presStyleIdx="1" presStyleCnt="3"/>
      <dgm:spPr/>
    </dgm:pt>
    <dgm:pt modelId="{DC69ECE9-074F-42BC-BBE1-EC3F0B18D11E}" type="pres">
      <dgm:prSet presAssocID="{13D59FC0-7D67-41BC-B32C-5B1A8189F8F4}" presName="gear2dstNode" presStyleLbl="node1" presStyleIdx="1" presStyleCnt="3"/>
      <dgm:spPr/>
    </dgm:pt>
    <dgm:pt modelId="{EF19A58F-28F0-4FFC-A182-C798895F8BF6}" type="pres">
      <dgm:prSet presAssocID="{6526AFEE-32F7-4764-9405-92770872DD6A}" presName="gear3" presStyleLbl="node1" presStyleIdx="2" presStyleCnt="3"/>
      <dgm:spPr/>
    </dgm:pt>
    <dgm:pt modelId="{876ED257-A99B-43BB-8E84-BFC8B688FCD4}" type="pres">
      <dgm:prSet presAssocID="{6526AFEE-32F7-4764-9405-92770872DD6A}" presName="gear3tx" presStyleLbl="node1" presStyleIdx="2" presStyleCnt="3">
        <dgm:presLayoutVars>
          <dgm:chMax val="1"/>
          <dgm:bulletEnabled val="1"/>
        </dgm:presLayoutVars>
      </dgm:prSet>
      <dgm:spPr/>
    </dgm:pt>
    <dgm:pt modelId="{2467AC9E-FFD8-4408-AC8B-0B4BB7609DDD}" type="pres">
      <dgm:prSet presAssocID="{6526AFEE-32F7-4764-9405-92770872DD6A}" presName="gear3srcNode" presStyleLbl="node1" presStyleIdx="2" presStyleCnt="3"/>
      <dgm:spPr/>
    </dgm:pt>
    <dgm:pt modelId="{0018730F-CC2F-4203-A876-1DF526F52FD4}" type="pres">
      <dgm:prSet presAssocID="{6526AFEE-32F7-4764-9405-92770872DD6A}" presName="gear3dstNode" presStyleLbl="node1" presStyleIdx="2" presStyleCnt="3"/>
      <dgm:spPr/>
    </dgm:pt>
    <dgm:pt modelId="{6BD87853-2E94-4087-8A3B-108321765952}" type="pres">
      <dgm:prSet presAssocID="{BDB06C3D-3E4D-49D3-8BED-2F2F9E93FF01}" presName="connector1" presStyleLbl="sibTrans2D1" presStyleIdx="0" presStyleCnt="3"/>
      <dgm:spPr/>
    </dgm:pt>
    <dgm:pt modelId="{80B1F08E-05AC-4F0F-A35C-E91B67EC6759}" type="pres">
      <dgm:prSet presAssocID="{795D814A-1C37-4186-9FFD-D9902BE3F750}" presName="connector2" presStyleLbl="sibTrans2D1" presStyleIdx="1" presStyleCnt="3"/>
      <dgm:spPr/>
    </dgm:pt>
    <dgm:pt modelId="{254F1C51-9956-42DB-94B8-9F735A5C30C3}" type="pres">
      <dgm:prSet presAssocID="{A19FFA70-0460-4FDE-9C29-CFC865021E28}" presName="connector3" presStyleLbl="sibTrans2D1" presStyleIdx="2" presStyleCnt="3"/>
      <dgm:spPr/>
    </dgm:pt>
  </dgm:ptLst>
  <dgm:cxnLst>
    <dgm:cxn modelId="{8DBF5C4C-D1D8-41CB-886D-60C73521A295}" type="presOf" srcId="{DFD306D5-A7FF-491F-89E9-0616AF15AAC9}" destId="{064FECF2-1925-4821-88A8-B728CC8E8673}" srcOrd="0" destOrd="0" presId="urn:microsoft.com/office/officeart/2005/8/layout/gear1"/>
    <dgm:cxn modelId="{438BFC0E-2FEC-4A71-A058-A855293903B8}" type="presOf" srcId="{6526AFEE-32F7-4764-9405-92770872DD6A}" destId="{EF19A58F-28F0-4FFC-A182-C798895F8BF6}" srcOrd="0" destOrd="0" presId="urn:microsoft.com/office/officeart/2005/8/layout/gear1"/>
    <dgm:cxn modelId="{AB821CB1-EC57-42B1-AEC9-9EEF0671AEC3}" type="presOf" srcId="{DFD306D5-A7FF-491F-89E9-0616AF15AAC9}" destId="{4B19B289-5343-4113-AAF1-53F4A642123A}" srcOrd="2" destOrd="0" presId="urn:microsoft.com/office/officeart/2005/8/layout/gear1"/>
    <dgm:cxn modelId="{A3991910-9890-4E50-9344-56140D36A94D}" type="presOf" srcId="{BDB06C3D-3E4D-49D3-8BED-2F2F9E93FF01}" destId="{6BD87853-2E94-4087-8A3B-108321765952}" srcOrd="0" destOrd="0" presId="urn:microsoft.com/office/officeart/2005/8/layout/gear1"/>
    <dgm:cxn modelId="{FE1D0A37-6798-472D-8D32-13703B61CF2C}" type="presOf" srcId="{DFD306D5-A7FF-491F-89E9-0616AF15AAC9}" destId="{B8F57313-EE72-4487-84F5-19FC0D3709BF}" srcOrd="1" destOrd="0" presId="urn:microsoft.com/office/officeart/2005/8/layout/gear1"/>
    <dgm:cxn modelId="{BBA99612-5027-4DB6-8A3E-625025B3E637}" type="presOf" srcId="{6526AFEE-32F7-4764-9405-92770872DD6A}" destId="{0018730F-CC2F-4203-A876-1DF526F52FD4}" srcOrd="3" destOrd="0" presId="urn:microsoft.com/office/officeart/2005/8/layout/gear1"/>
    <dgm:cxn modelId="{10EDAC69-77AF-4146-AD27-42D908D373E2}" srcId="{DFB8F361-C314-45E9-B0F2-C4024F970E53}" destId="{13D59FC0-7D67-41BC-B32C-5B1A8189F8F4}" srcOrd="1" destOrd="0" parTransId="{CC709485-01DD-493D-BCCC-FDFC7E20AFEF}" sibTransId="{795D814A-1C37-4186-9FFD-D9902BE3F750}"/>
    <dgm:cxn modelId="{6A85E699-070D-42BB-BD1D-901A1EE925EA}" type="presOf" srcId="{795D814A-1C37-4186-9FFD-D9902BE3F750}" destId="{80B1F08E-05AC-4F0F-A35C-E91B67EC6759}" srcOrd="0" destOrd="0" presId="urn:microsoft.com/office/officeart/2005/8/layout/gear1"/>
    <dgm:cxn modelId="{9C04DA39-313A-4B0D-B0D4-6E28EEC42836}" type="presOf" srcId="{DFB8F361-C314-45E9-B0F2-C4024F970E53}" destId="{6C41B0A2-06BB-4238-BE2B-73EF1F375254}" srcOrd="0" destOrd="0" presId="urn:microsoft.com/office/officeart/2005/8/layout/gear1"/>
    <dgm:cxn modelId="{E464605E-2C28-4038-880E-6A2CCD738302}" srcId="{DFB8F361-C314-45E9-B0F2-C4024F970E53}" destId="{6526AFEE-32F7-4764-9405-92770872DD6A}" srcOrd="2" destOrd="0" parTransId="{1BBBDD4B-464D-481A-B695-D5E8334971A2}" sibTransId="{A19FFA70-0460-4FDE-9C29-CFC865021E28}"/>
    <dgm:cxn modelId="{EDB6852A-E674-4E9A-A4F0-E0D808F27337}" type="presOf" srcId="{13D59FC0-7D67-41BC-B32C-5B1A8189F8F4}" destId="{79E43791-FB21-4961-9C2F-23E889EA85C0}" srcOrd="0" destOrd="0" presId="urn:microsoft.com/office/officeart/2005/8/layout/gear1"/>
    <dgm:cxn modelId="{4369A585-BF33-43B9-BAEA-0330CC4B437D}" type="presOf" srcId="{6526AFEE-32F7-4764-9405-92770872DD6A}" destId="{2467AC9E-FFD8-4408-AC8B-0B4BB7609DDD}" srcOrd="2" destOrd="0" presId="urn:microsoft.com/office/officeart/2005/8/layout/gear1"/>
    <dgm:cxn modelId="{1182875C-422D-40A9-A95D-2C0BF6603CE0}" type="presOf" srcId="{A19FFA70-0460-4FDE-9C29-CFC865021E28}" destId="{254F1C51-9956-42DB-94B8-9F735A5C30C3}" srcOrd="0" destOrd="0" presId="urn:microsoft.com/office/officeart/2005/8/layout/gear1"/>
    <dgm:cxn modelId="{6A751B28-2528-484A-B077-70784D3597DE}" type="presOf" srcId="{13D59FC0-7D67-41BC-B32C-5B1A8189F8F4}" destId="{DC69ECE9-074F-42BC-BBE1-EC3F0B18D11E}" srcOrd="2" destOrd="0" presId="urn:microsoft.com/office/officeart/2005/8/layout/gear1"/>
    <dgm:cxn modelId="{1FE46F44-6FF6-4799-942D-2096531CB8C1}" type="presOf" srcId="{6526AFEE-32F7-4764-9405-92770872DD6A}" destId="{876ED257-A99B-43BB-8E84-BFC8B688FCD4}" srcOrd="1" destOrd="0" presId="urn:microsoft.com/office/officeart/2005/8/layout/gear1"/>
    <dgm:cxn modelId="{84013D35-BA0D-48E8-B558-6EBD0CF2AB17}" type="presOf" srcId="{13D59FC0-7D67-41BC-B32C-5B1A8189F8F4}" destId="{15BE4F35-9CFA-409E-9800-9EB9E3A37BD2}" srcOrd="1" destOrd="0" presId="urn:microsoft.com/office/officeart/2005/8/layout/gear1"/>
    <dgm:cxn modelId="{AB260311-4E8A-4FA3-A115-D9BB7DE27B8B}" srcId="{DFB8F361-C314-45E9-B0F2-C4024F970E53}" destId="{DFD306D5-A7FF-491F-89E9-0616AF15AAC9}" srcOrd="0" destOrd="0" parTransId="{BA7B650F-BF6E-468D-8323-1D588DE90D11}" sibTransId="{BDB06C3D-3E4D-49D3-8BED-2F2F9E93FF01}"/>
    <dgm:cxn modelId="{409F4C09-6107-4D16-AE87-549C082795BD}" type="presParOf" srcId="{6C41B0A2-06BB-4238-BE2B-73EF1F375254}" destId="{064FECF2-1925-4821-88A8-B728CC8E8673}" srcOrd="0" destOrd="0" presId="urn:microsoft.com/office/officeart/2005/8/layout/gear1"/>
    <dgm:cxn modelId="{ACF796A2-6099-4ADB-B97B-C19C025D68CF}" type="presParOf" srcId="{6C41B0A2-06BB-4238-BE2B-73EF1F375254}" destId="{B8F57313-EE72-4487-84F5-19FC0D3709BF}" srcOrd="1" destOrd="0" presId="urn:microsoft.com/office/officeart/2005/8/layout/gear1"/>
    <dgm:cxn modelId="{679FC8DC-A209-4091-B64C-6A2CE52F9035}" type="presParOf" srcId="{6C41B0A2-06BB-4238-BE2B-73EF1F375254}" destId="{4B19B289-5343-4113-AAF1-53F4A642123A}" srcOrd="2" destOrd="0" presId="urn:microsoft.com/office/officeart/2005/8/layout/gear1"/>
    <dgm:cxn modelId="{E2F9E5BC-1C94-4547-A963-46B795D015C8}" type="presParOf" srcId="{6C41B0A2-06BB-4238-BE2B-73EF1F375254}" destId="{79E43791-FB21-4961-9C2F-23E889EA85C0}" srcOrd="3" destOrd="0" presId="urn:microsoft.com/office/officeart/2005/8/layout/gear1"/>
    <dgm:cxn modelId="{38FCD2B8-0FDE-40C3-8B85-EA422C04F9FE}" type="presParOf" srcId="{6C41B0A2-06BB-4238-BE2B-73EF1F375254}" destId="{15BE4F35-9CFA-409E-9800-9EB9E3A37BD2}" srcOrd="4" destOrd="0" presId="urn:microsoft.com/office/officeart/2005/8/layout/gear1"/>
    <dgm:cxn modelId="{EC02D259-29F4-4E78-9DA7-2A69395489AF}" type="presParOf" srcId="{6C41B0A2-06BB-4238-BE2B-73EF1F375254}" destId="{DC69ECE9-074F-42BC-BBE1-EC3F0B18D11E}" srcOrd="5" destOrd="0" presId="urn:microsoft.com/office/officeart/2005/8/layout/gear1"/>
    <dgm:cxn modelId="{C63490FC-FEE4-47AA-9BDD-8C43E13FA680}" type="presParOf" srcId="{6C41B0A2-06BB-4238-BE2B-73EF1F375254}" destId="{EF19A58F-28F0-4FFC-A182-C798895F8BF6}" srcOrd="6" destOrd="0" presId="urn:microsoft.com/office/officeart/2005/8/layout/gear1"/>
    <dgm:cxn modelId="{DF111F1D-2A82-40A3-8F25-57AE7876A832}" type="presParOf" srcId="{6C41B0A2-06BB-4238-BE2B-73EF1F375254}" destId="{876ED257-A99B-43BB-8E84-BFC8B688FCD4}" srcOrd="7" destOrd="0" presId="urn:microsoft.com/office/officeart/2005/8/layout/gear1"/>
    <dgm:cxn modelId="{C0F1BF77-D5CD-4CA9-903A-A6FFB67F4EE7}" type="presParOf" srcId="{6C41B0A2-06BB-4238-BE2B-73EF1F375254}" destId="{2467AC9E-FFD8-4408-AC8B-0B4BB7609DDD}" srcOrd="8" destOrd="0" presId="urn:microsoft.com/office/officeart/2005/8/layout/gear1"/>
    <dgm:cxn modelId="{4E97906E-909A-45C9-BA02-09A5233927F7}" type="presParOf" srcId="{6C41B0A2-06BB-4238-BE2B-73EF1F375254}" destId="{0018730F-CC2F-4203-A876-1DF526F52FD4}" srcOrd="9" destOrd="0" presId="urn:microsoft.com/office/officeart/2005/8/layout/gear1"/>
    <dgm:cxn modelId="{0F168B8E-1C04-4FF9-905E-7248F8F8FA43}" type="presParOf" srcId="{6C41B0A2-06BB-4238-BE2B-73EF1F375254}" destId="{6BD87853-2E94-4087-8A3B-108321765952}" srcOrd="10" destOrd="0" presId="urn:microsoft.com/office/officeart/2005/8/layout/gear1"/>
    <dgm:cxn modelId="{1683F7D3-CEC6-4C88-8D18-D254ADD5ED6A}" type="presParOf" srcId="{6C41B0A2-06BB-4238-BE2B-73EF1F375254}" destId="{80B1F08E-05AC-4F0F-A35C-E91B67EC6759}" srcOrd="11" destOrd="0" presId="urn:microsoft.com/office/officeart/2005/8/layout/gear1"/>
    <dgm:cxn modelId="{CB4A671E-1BB1-4DB0-B02D-F0849F967B28}" type="presParOf" srcId="{6C41B0A2-06BB-4238-BE2B-73EF1F375254}" destId="{254F1C51-9956-42DB-94B8-9F735A5C30C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62E9B6-73AA-4A4D-B488-6D644EFEAAA2}"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zh-TW" altLang="en-US"/>
        </a:p>
      </dgm:t>
    </dgm:pt>
    <dgm:pt modelId="{E5A4ADA5-0E4D-4D05-B511-7BD0F23F35CA}">
      <dgm:prSet phldrT="[文字]" custT="1"/>
      <dgm:spPr/>
      <dgm:t>
        <a:bodyPr/>
        <a:lstStyle/>
        <a:p>
          <a:pPr>
            <a:lnSpc>
              <a:spcPts val="1400"/>
            </a:lnSpc>
            <a:spcAft>
              <a:spcPts val="0"/>
            </a:spcAft>
          </a:pPr>
          <a:endParaRPr lang="en-US" altLang="zh-TW" sz="1200" dirty="0">
            <a:latin typeface="微軟正黑體" panose="020B0604030504040204" pitchFamily="34" charset="-120"/>
            <a:ea typeface="微軟正黑體" panose="020B0604030504040204" pitchFamily="34" charset="-120"/>
          </a:endParaRPr>
        </a:p>
        <a:p>
          <a:pPr>
            <a:lnSpc>
              <a:spcPts val="1400"/>
            </a:lnSpc>
            <a:spcAft>
              <a:spcPts val="0"/>
            </a:spcAft>
          </a:pPr>
          <a:r>
            <a:rPr lang="zh-TW" altLang="en-US" sz="1200" dirty="0">
              <a:latin typeface="微軟正黑體" panose="020B0604030504040204" pitchFamily="34" charset="-120"/>
              <a:ea typeface="微軟正黑體" panose="020B0604030504040204" pitchFamily="34" charset="-120"/>
            </a:rPr>
            <a:t>佔全球經濟規模</a:t>
          </a:r>
          <a:endParaRPr lang="en-US" altLang="zh-TW" sz="1200" dirty="0">
            <a:latin typeface="微軟正黑體" panose="020B0604030504040204" pitchFamily="34" charset="-120"/>
            <a:ea typeface="微軟正黑體" panose="020B0604030504040204" pitchFamily="34" charset="-120"/>
          </a:endParaRPr>
        </a:p>
        <a:p>
          <a:pPr>
            <a:lnSpc>
              <a:spcPts val="6000"/>
            </a:lnSpc>
            <a:spcAft>
              <a:spcPts val="0"/>
            </a:spcAft>
          </a:pPr>
          <a:r>
            <a:rPr lang="en-US" altLang="zh-TW" sz="5400" dirty="0"/>
            <a:t>5%</a:t>
          </a:r>
          <a:endParaRPr lang="zh-TW" altLang="en-US" sz="5400" dirty="0"/>
        </a:p>
      </dgm:t>
    </dgm:pt>
    <dgm:pt modelId="{3BE7DCD9-C5BC-4E60-910E-C157F0D7A468}" type="parTrans" cxnId="{365A9F1F-9178-491C-BA0F-C878D566654A}">
      <dgm:prSet/>
      <dgm:spPr/>
      <dgm:t>
        <a:bodyPr/>
        <a:lstStyle/>
        <a:p>
          <a:endParaRPr lang="zh-TW" altLang="en-US"/>
        </a:p>
      </dgm:t>
    </dgm:pt>
    <dgm:pt modelId="{D950A0C9-62F5-47FB-AC1F-1C72615F19AB}" type="sibTrans" cxnId="{365A9F1F-9178-491C-BA0F-C878D566654A}">
      <dgm:prSet/>
      <dgm:spPr/>
      <dgm:t>
        <a:bodyPr/>
        <a:lstStyle/>
        <a:p>
          <a:endParaRPr lang="zh-TW" altLang="en-US"/>
        </a:p>
      </dgm:t>
    </dgm:pt>
    <dgm:pt modelId="{B7A6853A-01EF-42E9-9F95-6EB708CC369B}">
      <dgm:prSet phldrT="[文字]" custT="1"/>
      <dgm:spPr/>
      <dgm:t>
        <a:bodyPr anchor="ctr"/>
        <a:lstStyle/>
        <a:p>
          <a:pPr>
            <a:lnSpc>
              <a:spcPts val="1400"/>
            </a:lnSpc>
            <a:spcAft>
              <a:spcPts val="0"/>
            </a:spcAft>
          </a:pPr>
          <a:r>
            <a:rPr lang="zh-TW" altLang="en-US" sz="1200" dirty="0">
              <a:latin typeface="微軟正黑體" panose="020B0604030504040204" pitchFamily="34" charset="-120"/>
              <a:ea typeface="微軟正黑體" panose="020B0604030504040204" pitchFamily="34" charset="-120"/>
            </a:rPr>
            <a:t>新創事業成功</a:t>
          </a:r>
          <a:endParaRPr lang="en-US" altLang="zh-TW" sz="1200" dirty="0">
            <a:latin typeface="微軟正黑體" panose="020B0604030504040204" pitchFamily="34" charset="-120"/>
            <a:ea typeface="微軟正黑體" panose="020B0604030504040204" pitchFamily="34" charset="-120"/>
          </a:endParaRPr>
        </a:p>
        <a:p>
          <a:pPr>
            <a:lnSpc>
              <a:spcPts val="1400"/>
            </a:lnSpc>
            <a:spcAft>
              <a:spcPts val="0"/>
            </a:spcAft>
          </a:pPr>
          <a:r>
            <a:rPr lang="zh-TW" altLang="en-US" sz="1200" dirty="0">
              <a:latin typeface="微軟正黑體" panose="020B0604030504040204" pitchFamily="34" charset="-120"/>
              <a:ea typeface="微軟正黑體" panose="020B0604030504040204" pitchFamily="34" charset="-120"/>
            </a:rPr>
            <a:t>或研發中心數</a:t>
          </a:r>
          <a:endParaRPr lang="en-US" altLang="zh-TW" sz="1200" dirty="0">
            <a:latin typeface="微軟正黑體" panose="020B0604030504040204" pitchFamily="34" charset="-120"/>
            <a:ea typeface="微軟正黑體" panose="020B0604030504040204" pitchFamily="34" charset="-120"/>
          </a:endParaRPr>
        </a:p>
        <a:p>
          <a:pPr>
            <a:lnSpc>
              <a:spcPts val="6000"/>
            </a:lnSpc>
            <a:spcAft>
              <a:spcPts val="0"/>
            </a:spcAft>
          </a:pPr>
          <a:r>
            <a:rPr lang="en-US" altLang="zh-TW" sz="5400" dirty="0"/>
            <a:t>100</a:t>
          </a:r>
          <a:endParaRPr lang="zh-TW" altLang="en-US" sz="5400" dirty="0"/>
        </a:p>
      </dgm:t>
    </dgm:pt>
    <dgm:pt modelId="{C99A134E-406F-4596-AF92-71259FC26426}" type="parTrans" cxnId="{38B64038-2DDC-4627-9CAD-86D21562B545}">
      <dgm:prSet/>
      <dgm:spPr/>
      <dgm:t>
        <a:bodyPr/>
        <a:lstStyle/>
        <a:p>
          <a:endParaRPr lang="zh-TW" altLang="en-US"/>
        </a:p>
      </dgm:t>
    </dgm:pt>
    <dgm:pt modelId="{7A2A87EA-C3D0-4C29-9A1A-A10FDF2FADBB}" type="sibTrans" cxnId="{38B64038-2DDC-4627-9CAD-86D21562B545}">
      <dgm:prSet/>
      <dgm:spPr/>
      <dgm:t>
        <a:bodyPr/>
        <a:lstStyle/>
        <a:p>
          <a:endParaRPr lang="zh-TW" altLang="en-US"/>
        </a:p>
      </dgm:t>
    </dgm:pt>
    <dgm:pt modelId="{09CFE1EF-9E7A-498A-A778-61B723A214D5}">
      <dgm:prSet phldrT="[文字]" custT="1"/>
      <dgm:spPr/>
      <dgm:t>
        <a:bodyPr/>
        <a:lstStyle/>
        <a:p>
          <a:pPr>
            <a:lnSpc>
              <a:spcPts val="1400"/>
            </a:lnSpc>
            <a:spcAft>
              <a:spcPts val="0"/>
            </a:spcAft>
          </a:pPr>
          <a:r>
            <a:rPr lang="zh-TW" altLang="en-US" sz="1200" dirty="0">
              <a:latin typeface="微軟正黑體" panose="020B0604030504040204" pitchFamily="34" charset="-120"/>
              <a:ea typeface="微軟正黑體" panose="020B0604030504040204" pitchFamily="34" charset="-120"/>
            </a:rPr>
            <a:t>成立國際級系統整合公司數</a:t>
          </a:r>
          <a:endParaRPr lang="en-US" altLang="zh-TW" sz="1200" dirty="0">
            <a:latin typeface="微軟正黑體" panose="020B0604030504040204" pitchFamily="34" charset="-120"/>
            <a:ea typeface="微軟正黑體" panose="020B0604030504040204" pitchFamily="34" charset="-120"/>
          </a:endParaRPr>
        </a:p>
        <a:p>
          <a:pPr>
            <a:lnSpc>
              <a:spcPts val="6000"/>
            </a:lnSpc>
            <a:spcAft>
              <a:spcPts val="0"/>
            </a:spcAft>
          </a:pPr>
          <a:r>
            <a:rPr lang="en-US" altLang="zh-TW" sz="5400" dirty="0"/>
            <a:t>3</a:t>
          </a:r>
          <a:endParaRPr lang="zh-TW" altLang="en-US" sz="5400" dirty="0"/>
        </a:p>
      </dgm:t>
    </dgm:pt>
    <dgm:pt modelId="{E9F0EB46-076E-4488-84E9-D11D677BD22C}" type="parTrans" cxnId="{E8D82409-D420-46AF-BA80-BD8550FA46CB}">
      <dgm:prSet/>
      <dgm:spPr/>
      <dgm:t>
        <a:bodyPr/>
        <a:lstStyle/>
        <a:p>
          <a:endParaRPr lang="zh-TW" altLang="en-US"/>
        </a:p>
      </dgm:t>
    </dgm:pt>
    <dgm:pt modelId="{81726856-0501-4EB6-95A6-484447480535}" type="sibTrans" cxnId="{E8D82409-D420-46AF-BA80-BD8550FA46CB}">
      <dgm:prSet/>
      <dgm:spPr/>
      <dgm:t>
        <a:bodyPr/>
        <a:lstStyle/>
        <a:p>
          <a:endParaRPr lang="zh-TW" altLang="en-US"/>
        </a:p>
      </dgm:t>
    </dgm:pt>
    <dgm:pt modelId="{8FEB3C2E-327E-426A-AB16-CD8BCE74C0B6}">
      <dgm:prSet phldrT="[文字]" custT="1"/>
      <dgm:spPr/>
      <dgm:t>
        <a:bodyPr/>
        <a:lstStyle/>
        <a:p>
          <a:pPr>
            <a:lnSpc>
              <a:spcPts val="1400"/>
            </a:lnSpc>
            <a:spcAft>
              <a:spcPts val="0"/>
            </a:spcAft>
          </a:pPr>
          <a:endParaRPr lang="en-US" altLang="zh-TW" sz="1200" dirty="0">
            <a:latin typeface="微軟正黑體" panose="020B0604030504040204" pitchFamily="34" charset="-120"/>
            <a:ea typeface="微軟正黑體" panose="020B0604030504040204" pitchFamily="34" charset="-120"/>
          </a:endParaRPr>
        </a:p>
        <a:p>
          <a:pPr>
            <a:lnSpc>
              <a:spcPts val="1400"/>
            </a:lnSpc>
            <a:spcAft>
              <a:spcPts val="0"/>
            </a:spcAft>
          </a:pPr>
          <a:r>
            <a:rPr lang="zh-TW" altLang="en-US" sz="1200" dirty="0">
              <a:latin typeface="微軟正黑體" panose="020B0604030504040204" pitchFamily="34" charset="-120"/>
              <a:ea typeface="微軟正黑體" panose="020B0604030504040204" pitchFamily="34" charset="-120"/>
            </a:rPr>
            <a:t>在臺灣投資數</a:t>
          </a:r>
          <a:endParaRPr lang="en-US" altLang="zh-TW" sz="1200" dirty="0">
            <a:latin typeface="微軟正黑體" panose="020B0604030504040204" pitchFamily="34" charset="-120"/>
            <a:ea typeface="微軟正黑體" panose="020B0604030504040204" pitchFamily="34" charset="-120"/>
          </a:endParaRPr>
        </a:p>
        <a:p>
          <a:pPr>
            <a:lnSpc>
              <a:spcPts val="6000"/>
            </a:lnSpc>
            <a:spcAft>
              <a:spcPts val="0"/>
            </a:spcAft>
          </a:pPr>
          <a:r>
            <a:rPr lang="en-US" altLang="zh-TW" sz="5400" dirty="0"/>
            <a:t>2</a:t>
          </a:r>
          <a:endParaRPr lang="zh-TW" altLang="en-US" sz="5400" dirty="0"/>
        </a:p>
      </dgm:t>
    </dgm:pt>
    <dgm:pt modelId="{09FF23E7-02CD-4997-912A-6A875A6DD14A}" type="parTrans" cxnId="{F24FEDCE-B47B-40BA-91D9-29D1488EED7C}">
      <dgm:prSet/>
      <dgm:spPr/>
      <dgm:t>
        <a:bodyPr/>
        <a:lstStyle/>
        <a:p>
          <a:endParaRPr lang="zh-TW" altLang="en-US"/>
        </a:p>
      </dgm:t>
    </dgm:pt>
    <dgm:pt modelId="{7B87E5A8-B73D-41D1-8B2E-0DE938709BE8}" type="sibTrans" cxnId="{F24FEDCE-B47B-40BA-91D9-29D1488EED7C}">
      <dgm:prSet/>
      <dgm:spPr/>
      <dgm:t>
        <a:bodyPr/>
        <a:lstStyle/>
        <a:p>
          <a:endParaRPr lang="zh-TW" altLang="en-US"/>
        </a:p>
      </dgm:t>
    </dgm:pt>
    <dgm:pt modelId="{00D3773E-5BAC-473A-B456-264829B6F653}">
      <dgm:prSet phldrT="[文字]" custT="1"/>
      <dgm:spPr/>
      <dgm:t>
        <a:bodyPr/>
        <a:lstStyle/>
        <a:p>
          <a:pPr>
            <a:lnSpc>
              <a:spcPts val="1400"/>
            </a:lnSpc>
            <a:spcAft>
              <a:spcPts val="0"/>
            </a:spcAft>
          </a:pPr>
          <a:endParaRPr lang="en-US" altLang="zh-TW" sz="1200" dirty="0">
            <a:latin typeface="微軟正黑體" panose="020B0604030504040204" pitchFamily="34" charset="-120"/>
            <a:ea typeface="微軟正黑體" panose="020B0604030504040204" pitchFamily="34" charset="-120"/>
          </a:endParaRPr>
        </a:p>
        <a:p>
          <a:pPr>
            <a:lnSpc>
              <a:spcPts val="1400"/>
            </a:lnSpc>
            <a:spcAft>
              <a:spcPts val="0"/>
            </a:spcAft>
          </a:pPr>
          <a:r>
            <a:rPr lang="zh-TW" altLang="en-US" sz="1200" dirty="0">
              <a:latin typeface="微軟正黑體" panose="020B0604030504040204" pitchFamily="34" charset="-120"/>
              <a:ea typeface="微軟正黑體" panose="020B0604030504040204" pitchFamily="34" charset="-120"/>
            </a:rPr>
            <a:t>建立虛擬教學</a:t>
          </a:r>
          <a:endParaRPr lang="en-US" altLang="zh-TW" sz="1200" dirty="0">
            <a:latin typeface="微軟正黑體" panose="020B0604030504040204" pitchFamily="34" charset="-120"/>
            <a:ea typeface="微軟正黑體" panose="020B0604030504040204" pitchFamily="34" charset="-120"/>
          </a:endParaRPr>
        </a:p>
        <a:p>
          <a:pPr>
            <a:lnSpc>
              <a:spcPts val="1400"/>
            </a:lnSpc>
            <a:spcAft>
              <a:spcPts val="0"/>
            </a:spcAft>
          </a:pPr>
          <a:r>
            <a:rPr lang="zh-TW" altLang="en-US" sz="1200" dirty="0">
              <a:latin typeface="微軟正黑體" panose="020B0604030504040204" pitchFamily="34" charset="-120"/>
              <a:ea typeface="微軟正黑體" panose="020B0604030504040204" pitchFamily="34" charset="-120"/>
            </a:rPr>
            <a:t>學院數</a:t>
          </a:r>
          <a:endParaRPr lang="en-US" altLang="zh-TW" sz="1200" dirty="0">
            <a:latin typeface="微軟正黑體" panose="020B0604030504040204" pitchFamily="34" charset="-120"/>
            <a:ea typeface="微軟正黑體" panose="020B0604030504040204" pitchFamily="34" charset="-120"/>
          </a:endParaRPr>
        </a:p>
        <a:p>
          <a:pPr>
            <a:lnSpc>
              <a:spcPts val="6000"/>
            </a:lnSpc>
            <a:spcAft>
              <a:spcPts val="0"/>
            </a:spcAft>
          </a:pPr>
          <a:r>
            <a:rPr lang="en-US" altLang="zh-TW" sz="5400" dirty="0"/>
            <a:t>1</a:t>
          </a:r>
          <a:endParaRPr lang="zh-TW" altLang="en-US" sz="5400" dirty="0"/>
        </a:p>
      </dgm:t>
    </dgm:pt>
    <dgm:pt modelId="{AB6A15F9-53B6-41A5-B651-488A69810268}" type="parTrans" cxnId="{2EC94B6A-2365-4B51-A551-7DCDA261535A}">
      <dgm:prSet/>
      <dgm:spPr/>
      <dgm:t>
        <a:bodyPr/>
        <a:lstStyle/>
        <a:p>
          <a:endParaRPr lang="zh-TW" altLang="en-US"/>
        </a:p>
      </dgm:t>
    </dgm:pt>
    <dgm:pt modelId="{171672B9-D158-4478-ACF2-F94CB07FB367}" type="sibTrans" cxnId="{2EC94B6A-2365-4B51-A551-7DCDA261535A}">
      <dgm:prSet/>
      <dgm:spPr/>
      <dgm:t>
        <a:bodyPr/>
        <a:lstStyle/>
        <a:p>
          <a:endParaRPr lang="zh-TW" altLang="en-US"/>
        </a:p>
      </dgm:t>
    </dgm:pt>
    <dgm:pt modelId="{34002752-EA87-42B6-9B79-BED8B4240F05}" type="pres">
      <dgm:prSet presAssocID="{3D62E9B6-73AA-4A4D-B488-6D644EFEAAA2}" presName="Name0" presStyleCnt="0">
        <dgm:presLayoutVars>
          <dgm:dir/>
          <dgm:resizeHandles val="exact"/>
        </dgm:presLayoutVars>
      </dgm:prSet>
      <dgm:spPr/>
    </dgm:pt>
    <dgm:pt modelId="{81420BFA-4B74-4EC6-B3D0-2550D7B395E6}" type="pres">
      <dgm:prSet presAssocID="{E5A4ADA5-0E4D-4D05-B511-7BD0F23F35CA}" presName="Name5" presStyleLbl="vennNode1" presStyleIdx="0" presStyleCnt="5" custLinFactNeighborY="-13263">
        <dgm:presLayoutVars>
          <dgm:bulletEnabled val="1"/>
        </dgm:presLayoutVars>
      </dgm:prSet>
      <dgm:spPr/>
    </dgm:pt>
    <dgm:pt modelId="{ADF56679-66DF-46CD-87E2-F1479FF7F301}" type="pres">
      <dgm:prSet presAssocID="{D950A0C9-62F5-47FB-AC1F-1C72615F19AB}" presName="space" presStyleCnt="0"/>
      <dgm:spPr/>
    </dgm:pt>
    <dgm:pt modelId="{53BAEFFE-DBFF-4145-B271-4FCACF76AF23}" type="pres">
      <dgm:prSet presAssocID="{B7A6853A-01EF-42E9-9F95-6EB708CC369B}" presName="Name5" presStyleLbl="vennNode1" presStyleIdx="1" presStyleCnt="5" custLinFactNeighborY="-13048">
        <dgm:presLayoutVars>
          <dgm:bulletEnabled val="1"/>
        </dgm:presLayoutVars>
      </dgm:prSet>
      <dgm:spPr/>
    </dgm:pt>
    <dgm:pt modelId="{C3882EE0-98A9-4B94-BC7F-8E5CF6D4A990}" type="pres">
      <dgm:prSet presAssocID="{7A2A87EA-C3D0-4C29-9A1A-A10FDF2FADBB}" presName="space" presStyleCnt="0"/>
      <dgm:spPr/>
    </dgm:pt>
    <dgm:pt modelId="{97808A4B-7EC1-48A3-9C1C-8BC54279FC7A}" type="pres">
      <dgm:prSet presAssocID="{09CFE1EF-9E7A-498A-A778-61B723A214D5}" presName="Name5" presStyleLbl="vennNode1" presStyleIdx="2" presStyleCnt="5" custLinFactNeighborY="-14934">
        <dgm:presLayoutVars>
          <dgm:bulletEnabled val="1"/>
        </dgm:presLayoutVars>
      </dgm:prSet>
      <dgm:spPr/>
    </dgm:pt>
    <dgm:pt modelId="{138AB309-C219-4058-AC7B-1FC9D04B4DC1}" type="pres">
      <dgm:prSet presAssocID="{81726856-0501-4EB6-95A6-484447480535}" presName="space" presStyleCnt="0"/>
      <dgm:spPr/>
    </dgm:pt>
    <dgm:pt modelId="{40503D0E-5CA2-4C32-BBCE-72F0D4DA39D3}" type="pres">
      <dgm:prSet presAssocID="{8FEB3C2E-327E-426A-AB16-CD8BCE74C0B6}" presName="Name5" presStyleLbl="vennNode1" presStyleIdx="3" presStyleCnt="5" custLinFactNeighborY="-19720">
        <dgm:presLayoutVars>
          <dgm:bulletEnabled val="1"/>
        </dgm:presLayoutVars>
      </dgm:prSet>
      <dgm:spPr/>
    </dgm:pt>
    <dgm:pt modelId="{FE64FF67-D815-41DC-A9B1-638F479B8A6F}" type="pres">
      <dgm:prSet presAssocID="{7B87E5A8-B73D-41D1-8B2E-0DE938709BE8}" presName="space" presStyleCnt="0"/>
      <dgm:spPr/>
    </dgm:pt>
    <dgm:pt modelId="{422C6590-73C6-48BA-A50F-FDE9183792BB}" type="pres">
      <dgm:prSet presAssocID="{00D3773E-5BAC-473A-B456-264829B6F653}" presName="Name5" presStyleLbl="vennNode1" presStyleIdx="4" presStyleCnt="5" custLinFactNeighborX="256" custLinFactNeighborY="-19140">
        <dgm:presLayoutVars>
          <dgm:bulletEnabled val="1"/>
        </dgm:presLayoutVars>
      </dgm:prSet>
      <dgm:spPr/>
    </dgm:pt>
  </dgm:ptLst>
  <dgm:cxnLst>
    <dgm:cxn modelId="{F24FEDCE-B47B-40BA-91D9-29D1488EED7C}" srcId="{3D62E9B6-73AA-4A4D-B488-6D644EFEAAA2}" destId="{8FEB3C2E-327E-426A-AB16-CD8BCE74C0B6}" srcOrd="3" destOrd="0" parTransId="{09FF23E7-02CD-4997-912A-6A875A6DD14A}" sibTransId="{7B87E5A8-B73D-41D1-8B2E-0DE938709BE8}"/>
    <dgm:cxn modelId="{2EC94B6A-2365-4B51-A551-7DCDA261535A}" srcId="{3D62E9B6-73AA-4A4D-B488-6D644EFEAAA2}" destId="{00D3773E-5BAC-473A-B456-264829B6F653}" srcOrd="4" destOrd="0" parTransId="{AB6A15F9-53B6-41A5-B651-488A69810268}" sibTransId="{171672B9-D158-4478-ACF2-F94CB07FB367}"/>
    <dgm:cxn modelId="{7C0FD099-C030-421E-BC39-4D451D4211E9}" type="presOf" srcId="{09CFE1EF-9E7A-498A-A778-61B723A214D5}" destId="{97808A4B-7EC1-48A3-9C1C-8BC54279FC7A}" srcOrd="0" destOrd="0" presId="urn:microsoft.com/office/officeart/2005/8/layout/venn3"/>
    <dgm:cxn modelId="{6ADAFD9D-37EB-424F-99AE-B147C92EC7D9}" type="presOf" srcId="{E5A4ADA5-0E4D-4D05-B511-7BD0F23F35CA}" destId="{81420BFA-4B74-4EC6-B3D0-2550D7B395E6}" srcOrd="0" destOrd="0" presId="urn:microsoft.com/office/officeart/2005/8/layout/venn3"/>
    <dgm:cxn modelId="{E8D82409-D420-46AF-BA80-BD8550FA46CB}" srcId="{3D62E9B6-73AA-4A4D-B488-6D644EFEAAA2}" destId="{09CFE1EF-9E7A-498A-A778-61B723A214D5}" srcOrd="2" destOrd="0" parTransId="{E9F0EB46-076E-4488-84E9-D11D677BD22C}" sibTransId="{81726856-0501-4EB6-95A6-484447480535}"/>
    <dgm:cxn modelId="{365A9F1F-9178-491C-BA0F-C878D566654A}" srcId="{3D62E9B6-73AA-4A4D-B488-6D644EFEAAA2}" destId="{E5A4ADA5-0E4D-4D05-B511-7BD0F23F35CA}" srcOrd="0" destOrd="0" parTransId="{3BE7DCD9-C5BC-4E60-910E-C157F0D7A468}" sibTransId="{D950A0C9-62F5-47FB-AC1F-1C72615F19AB}"/>
    <dgm:cxn modelId="{02A1B974-2E33-486C-A951-436416103607}" type="presOf" srcId="{3D62E9B6-73AA-4A4D-B488-6D644EFEAAA2}" destId="{34002752-EA87-42B6-9B79-BED8B4240F05}" srcOrd="0" destOrd="0" presId="urn:microsoft.com/office/officeart/2005/8/layout/venn3"/>
    <dgm:cxn modelId="{2D1ECBFA-F23B-400E-9DAC-D22AD9B449A0}" type="presOf" srcId="{B7A6853A-01EF-42E9-9F95-6EB708CC369B}" destId="{53BAEFFE-DBFF-4145-B271-4FCACF76AF23}" srcOrd="0" destOrd="0" presId="urn:microsoft.com/office/officeart/2005/8/layout/venn3"/>
    <dgm:cxn modelId="{38B64038-2DDC-4627-9CAD-86D21562B545}" srcId="{3D62E9B6-73AA-4A4D-B488-6D644EFEAAA2}" destId="{B7A6853A-01EF-42E9-9F95-6EB708CC369B}" srcOrd="1" destOrd="0" parTransId="{C99A134E-406F-4596-AF92-71259FC26426}" sibTransId="{7A2A87EA-C3D0-4C29-9A1A-A10FDF2FADBB}"/>
    <dgm:cxn modelId="{7C64BF16-494A-4A24-A4A2-858FC9EED8C6}" type="presOf" srcId="{8FEB3C2E-327E-426A-AB16-CD8BCE74C0B6}" destId="{40503D0E-5CA2-4C32-BBCE-72F0D4DA39D3}" srcOrd="0" destOrd="0" presId="urn:microsoft.com/office/officeart/2005/8/layout/venn3"/>
    <dgm:cxn modelId="{F510C78F-3994-42B3-A67D-0E6E8559593E}" type="presOf" srcId="{00D3773E-5BAC-473A-B456-264829B6F653}" destId="{422C6590-73C6-48BA-A50F-FDE9183792BB}" srcOrd="0" destOrd="0" presId="urn:microsoft.com/office/officeart/2005/8/layout/venn3"/>
    <dgm:cxn modelId="{A11FD383-153D-43C6-ACB6-C1F11BA9304F}" type="presParOf" srcId="{34002752-EA87-42B6-9B79-BED8B4240F05}" destId="{81420BFA-4B74-4EC6-B3D0-2550D7B395E6}" srcOrd="0" destOrd="0" presId="urn:microsoft.com/office/officeart/2005/8/layout/venn3"/>
    <dgm:cxn modelId="{88B2C1AD-D7E3-4437-B691-8B9BA1438B30}" type="presParOf" srcId="{34002752-EA87-42B6-9B79-BED8B4240F05}" destId="{ADF56679-66DF-46CD-87E2-F1479FF7F301}" srcOrd="1" destOrd="0" presId="urn:microsoft.com/office/officeart/2005/8/layout/venn3"/>
    <dgm:cxn modelId="{56836469-9A30-4896-9EBC-D686D7C13D57}" type="presParOf" srcId="{34002752-EA87-42B6-9B79-BED8B4240F05}" destId="{53BAEFFE-DBFF-4145-B271-4FCACF76AF23}" srcOrd="2" destOrd="0" presId="urn:microsoft.com/office/officeart/2005/8/layout/venn3"/>
    <dgm:cxn modelId="{B2A152C3-8A0B-4237-9BF5-E8DEF7A7FB27}" type="presParOf" srcId="{34002752-EA87-42B6-9B79-BED8B4240F05}" destId="{C3882EE0-98A9-4B94-BC7F-8E5CF6D4A990}" srcOrd="3" destOrd="0" presId="urn:microsoft.com/office/officeart/2005/8/layout/venn3"/>
    <dgm:cxn modelId="{35944232-647B-4005-B6C6-A03225FBF5DC}" type="presParOf" srcId="{34002752-EA87-42B6-9B79-BED8B4240F05}" destId="{97808A4B-7EC1-48A3-9C1C-8BC54279FC7A}" srcOrd="4" destOrd="0" presId="urn:microsoft.com/office/officeart/2005/8/layout/venn3"/>
    <dgm:cxn modelId="{9023FD87-03D3-4753-A842-D963E5EE0BD7}" type="presParOf" srcId="{34002752-EA87-42B6-9B79-BED8B4240F05}" destId="{138AB309-C219-4058-AC7B-1FC9D04B4DC1}" srcOrd="5" destOrd="0" presId="urn:microsoft.com/office/officeart/2005/8/layout/venn3"/>
    <dgm:cxn modelId="{5852CAED-D8E6-4384-B9AD-38D1F35AB2E1}" type="presParOf" srcId="{34002752-EA87-42B6-9B79-BED8B4240F05}" destId="{40503D0E-5CA2-4C32-BBCE-72F0D4DA39D3}" srcOrd="6" destOrd="0" presId="urn:microsoft.com/office/officeart/2005/8/layout/venn3"/>
    <dgm:cxn modelId="{E8764660-22A5-4FC0-87F6-45F17F88B6C6}" type="presParOf" srcId="{34002752-EA87-42B6-9B79-BED8B4240F05}" destId="{FE64FF67-D815-41DC-A9B1-638F479B8A6F}" srcOrd="7" destOrd="0" presId="urn:microsoft.com/office/officeart/2005/8/layout/venn3"/>
    <dgm:cxn modelId="{E44FDCA1-9641-4DD3-B638-4747B9D20B67}" type="presParOf" srcId="{34002752-EA87-42B6-9B79-BED8B4240F05}" destId="{422C6590-73C6-48BA-A50F-FDE9183792BB}"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E30850-F6AB-4C7D-AA28-F5844DB03B0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zh-TW" altLang="en-US"/>
        </a:p>
      </dgm:t>
    </dgm:pt>
    <dgm:pt modelId="{F32C0036-7D5F-45FD-BEC1-C9909AC3ACD5}">
      <dgm:prSet phldrT="[文字]" custT="1"/>
      <dgm:spPr/>
      <dgm:t>
        <a:bodyPr anchor="ctr"/>
        <a:lstStyle/>
        <a:p>
          <a:pPr algn="ctr">
            <a:lnSpc>
              <a:spcPts val="1600"/>
            </a:lnSpc>
            <a:spcAft>
              <a:spcPts val="0"/>
            </a:spcAft>
          </a:pPr>
          <a:r>
            <a:rPr lang="zh-TW" altLang="en-US" sz="1400" b="1" dirty="0">
              <a:solidFill>
                <a:schemeClr val="bg1"/>
              </a:solidFill>
              <a:latin typeface="微軟正黑體" panose="020B0604030504040204" pitchFamily="34" charset="-120"/>
              <a:ea typeface="微軟正黑體" panose="020B0604030504040204" pitchFamily="34" charset="-120"/>
            </a:rPr>
            <a:t>支持資訊自由流通</a:t>
          </a:r>
        </a:p>
      </dgm:t>
    </dgm:pt>
    <dgm:pt modelId="{5727E368-809A-4D98-9627-C76554F87701}" type="parTrans" cxnId="{5D70304E-0CC2-4458-B248-A876454F896B}">
      <dgm:prSet/>
      <dgm:spPr/>
      <dgm:t>
        <a:bodyPr/>
        <a:lstStyle/>
        <a:p>
          <a:endParaRPr lang="zh-TW" altLang="en-US"/>
        </a:p>
      </dgm:t>
    </dgm:pt>
    <dgm:pt modelId="{10C94C9C-CB5D-4DED-83E2-ABA08767257C}" type="sibTrans" cxnId="{5D70304E-0CC2-4458-B248-A876454F896B}">
      <dgm:prSet/>
      <dgm:spPr/>
      <dgm:t>
        <a:bodyPr/>
        <a:lstStyle/>
        <a:p>
          <a:endParaRPr lang="zh-TW" altLang="en-US"/>
        </a:p>
      </dgm:t>
    </dgm:pt>
    <dgm:pt modelId="{6DA8C879-1A71-4DC9-9B5B-E11C45B7BE6D}">
      <dgm:prSet phldrT="[文字]" custT="1"/>
      <dgm:spPr/>
      <dgm:t>
        <a:bodyPr anchor="ctr"/>
        <a:lstStyle/>
        <a:p>
          <a:pPr algn="ctr">
            <a:lnSpc>
              <a:spcPts val="1600"/>
            </a:lnSpc>
            <a:spcAft>
              <a:spcPts val="0"/>
            </a:spcAft>
          </a:pPr>
          <a:r>
            <a:rPr lang="zh-TW" altLang="en-US" sz="1400" b="1" dirty="0">
              <a:solidFill>
                <a:schemeClr val="bg1"/>
              </a:solidFill>
              <a:latin typeface="微軟正黑體" panose="020B0604030504040204" pitchFamily="34" charset="-120"/>
              <a:ea typeface="微軟正黑體" panose="020B0604030504040204" pitchFamily="34" charset="-120"/>
            </a:rPr>
            <a:t>持續推動數位創新及創造以帶動成長</a:t>
          </a:r>
        </a:p>
      </dgm:t>
    </dgm:pt>
    <dgm:pt modelId="{B824D317-6328-4DA2-9CA4-B3E1C5E7F761}" type="parTrans" cxnId="{0810A463-1B2A-4B34-A2DF-65576483D4C4}">
      <dgm:prSet/>
      <dgm:spPr/>
      <dgm:t>
        <a:bodyPr/>
        <a:lstStyle/>
        <a:p>
          <a:endParaRPr lang="zh-TW" altLang="en-US"/>
        </a:p>
      </dgm:t>
    </dgm:pt>
    <dgm:pt modelId="{FF94E7F8-6F48-42E9-B95D-8E9641683B81}" type="sibTrans" cxnId="{0810A463-1B2A-4B34-A2DF-65576483D4C4}">
      <dgm:prSet/>
      <dgm:spPr/>
      <dgm:t>
        <a:bodyPr/>
        <a:lstStyle/>
        <a:p>
          <a:endParaRPr lang="zh-TW" altLang="en-US"/>
        </a:p>
      </dgm:t>
    </dgm:pt>
    <dgm:pt modelId="{F8C165D3-0702-4338-A994-33E0886936A9}">
      <dgm:prSet phldrT="[文字]" custT="1"/>
      <dgm:spPr/>
      <dgm:t>
        <a:bodyPr anchor="ctr"/>
        <a:lstStyle/>
        <a:p>
          <a:pPr algn="ctr">
            <a:lnSpc>
              <a:spcPts val="1600"/>
            </a:lnSpc>
            <a:spcAft>
              <a:spcPts val="0"/>
            </a:spcAft>
          </a:pPr>
          <a:r>
            <a:rPr lang="zh-TW" altLang="en-US" sz="1400" b="1" dirty="0">
              <a:solidFill>
                <a:schemeClr val="bg1"/>
              </a:solidFill>
              <a:latin typeface="微軟正黑體" panose="020B0604030504040204" pitchFamily="34" charset="-120"/>
              <a:ea typeface="微軟正黑體" panose="020B0604030504040204" pitchFamily="34" charset="-120"/>
            </a:rPr>
            <a:t>提升寬頻連結與基礎建設</a:t>
          </a:r>
        </a:p>
      </dgm:t>
    </dgm:pt>
    <dgm:pt modelId="{F4F58A30-1C80-4F3E-8276-C2A34B3EE6B5}" type="parTrans" cxnId="{02E67030-910B-45BA-9DE1-65AFDDBF2578}">
      <dgm:prSet/>
      <dgm:spPr/>
      <dgm:t>
        <a:bodyPr/>
        <a:lstStyle/>
        <a:p>
          <a:endParaRPr lang="zh-TW" altLang="en-US"/>
        </a:p>
      </dgm:t>
    </dgm:pt>
    <dgm:pt modelId="{07755DB8-2DE2-46FA-9101-E8F547460890}" type="sibTrans" cxnId="{02E67030-910B-45BA-9DE1-65AFDDBF2578}">
      <dgm:prSet/>
      <dgm:spPr/>
      <dgm:t>
        <a:bodyPr/>
        <a:lstStyle/>
        <a:p>
          <a:endParaRPr lang="zh-TW" altLang="en-US"/>
        </a:p>
      </dgm:t>
    </dgm:pt>
    <dgm:pt modelId="{B070C436-CB32-45EE-8FED-A9FDDFA8057A}">
      <dgm:prSet phldrT="[文字]" custT="1"/>
      <dgm:spPr>
        <a:ln>
          <a:solidFill>
            <a:schemeClr val="lt1">
              <a:hueOff val="0"/>
              <a:satOff val="0"/>
              <a:lumOff val="0"/>
            </a:schemeClr>
          </a:solidFill>
        </a:ln>
      </dgm:spPr>
      <dgm:t>
        <a:bodyPr anchor="ctr"/>
        <a:lstStyle/>
        <a:p>
          <a:pPr algn="just">
            <a:lnSpc>
              <a:spcPts val="1600"/>
            </a:lnSpc>
            <a:spcAft>
              <a:spcPts val="0"/>
            </a:spcAft>
          </a:pPr>
          <a:r>
            <a:rPr lang="zh-TW" altLang="en-US" sz="1400" dirty="0">
              <a:latin typeface="微軟正黑體" panose="020B0604030504040204" pitchFamily="34" charset="-120"/>
              <a:ea typeface="微軟正黑體" panose="020B0604030504040204" pitchFamily="34" charset="-120"/>
            </a:rPr>
            <a:t>強化網路開放、貿易與電子商務、數位安全</a:t>
          </a:r>
        </a:p>
      </dgm:t>
    </dgm:pt>
    <dgm:pt modelId="{E389C401-C494-4E82-8B26-175D56B807CB}" type="parTrans" cxnId="{3C71222F-4F42-4263-A156-BB9BE1CD7DB5}">
      <dgm:prSet/>
      <dgm:spPr/>
      <dgm:t>
        <a:bodyPr/>
        <a:lstStyle/>
        <a:p>
          <a:endParaRPr lang="zh-TW" altLang="en-US"/>
        </a:p>
      </dgm:t>
    </dgm:pt>
    <dgm:pt modelId="{7275910F-891E-4A9B-98FB-F2C7A6B8EF25}" type="sibTrans" cxnId="{3C71222F-4F42-4263-A156-BB9BE1CD7DB5}">
      <dgm:prSet/>
      <dgm:spPr/>
      <dgm:t>
        <a:bodyPr/>
        <a:lstStyle/>
        <a:p>
          <a:endParaRPr lang="zh-TW" altLang="en-US"/>
        </a:p>
      </dgm:t>
    </dgm:pt>
    <dgm:pt modelId="{44D3151A-60C4-4D24-B630-F4E560D95059}">
      <dgm:prSet phldrT="[文字]" custT="1"/>
      <dgm:spPr/>
      <dgm:t>
        <a:bodyPr anchor="ctr"/>
        <a:lstStyle/>
        <a:p>
          <a:pPr algn="just">
            <a:lnSpc>
              <a:spcPts val="1600"/>
            </a:lnSpc>
            <a:spcAft>
              <a:spcPts val="0"/>
            </a:spcAft>
          </a:pPr>
          <a:r>
            <a:rPr lang="zh-TW" altLang="en-US" sz="1400" dirty="0">
              <a:latin typeface="微軟正黑體" panose="020B0604030504040204" pitchFamily="34" charset="-120"/>
              <a:ea typeface="微軟正黑體" panose="020B0604030504040204" pitchFamily="34" charset="-120"/>
            </a:rPr>
            <a:t>提升數位科技投資、開放公部門資料、強化企業家精神與中小企業發展</a:t>
          </a:r>
        </a:p>
      </dgm:t>
    </dgm:pt>
    <dgm:pt modelId="{11081F34-9A97-4F98-806A-D962DC349D87}" type="parTrans" cxnId="{92A2ED35-726E-4C93-81B7-DED5367820BE}">
      <dgm:prSet/>
      <dgm:spPr/>
      <dgm:t>
        <a:bodyPr/>
        <a:lstStyle/>
        <a:p>
          <a:endParaRPr lang="zh-TW" altLang="en-US"/>
        </a:p>
      </dgm:t>
    </dgm:pt>
    <dgm:pt modelId="{40B9D48F-4251-4722-A718-473BAF1E2E2F}" type="sibTrans" cxnId="{92A2ED35-726E-4C93-81B7-DED5367820BE}">
      <dgm:prSet/>
      <dgm:spPr/>
      <dgm:t>
        <a:bodyPr/>
        <a:lstStyle/>
        <a:p>
          <a:endParaRPr lang="zh-TW" altLang="en-US"/>
        </a:p>
      </dgm:t>
    </dgm:pt>
    <dgm:pt modelId="{BC05FE0D-B4BD-46E2-82AE-639D4D0A6448}">
      <dgm:prSet phldrT="[文字]" custT="1"/>
      <dgm:spPr/>
      <dgm:t>
        <a:bodyPr anchor="ctr"/>
        <a:lstStyle/>
        <a:p>
          <a:pPr algn="just">
            <a:lnSpc>
              <a:spcPts val="1600"/>
            </a:lnSpc>
            <a:spcAft>
              <a:spcPts val="0"/>
            </a:spcAft>
          </a:pPr>
          <a:r>
            <a:rPr lang="zh-TW" altLang="en-US" sz="1400" dirty="0">
              <a:latin typeface="微軟正黑體" panose="020B0604030504040204" pitchFamily="34" charset="-120"/>
              <a:ea typeface="微軟正黑體" panose="020B0604030504040204" pitchFamily="34" charset="-120"/>
            </a:rPr>
            <a:t>彌補數位鴻溝、藉由技術中立以強化創新、保護消費者</a:t>
          </a:r>
        </a:p>
      </dgm:t>
    </dgm:pt>
    <dgm:pt modelId="{5978FCD6-EA3C-4400-8147-55530B69DB70}" type="parTrans" cxnId="{683868B7-8497-460E-97BD-A317D11E5BEC}">
      <dgm:prSet/>
      <dgm:spPr/>
      <dgm:t>
        <a:bodyPr/>
        <a:lstStyle/>
        <a:p>
          <a:endParaRPr lang="zh-TW" altLang="en-US"/>
        </a:p>
      </dgm:t>
    </dgm:pt>
    <dgm:pt modelId="{D8D7BC05-EDC1-4D22-AA7B-ECA4BB3FFF21}" type="sibTrans" cxnId="{683868B7-8497-460E-97BD-A317D11E5BEC}">
      <dgm:prSet/>
      <dgm:spPr/>
      <dgm:t>
        <a:bodyPr/>
        <a:lstStyle/>
        <a:p>
          <a:endParaRPr lang="zh-TW" altLang="en-US"/>
        </a:p>
      </dgm:t>
    </dgm:pt>
    <dgm:pt modelId="{BC3FA16D-0454-47A5-8D55-1FA464D8BA64}" type="pres">
      <dgm:prSet presAssocID="{99E30850-F6AB-4C7D-AA28-F5844DB03B01}" presName="linear" presStyleCnt="0">
        <dgm:presLayoutVars>
          <dgm:animLvl val="lvl"/>
          <dgm:resizeHandles val="exact"/>
        </dgm:presLayoutVars>
      </dgm:prSet>
      <dgm:spPr/>
    </dgm:pt>
    <dgm:pt modelId="{891B5A94-38A8-40F6-9034-56198021CF85}" type="pres">
      <dgm:prSet presAssocID="{F32C0036-7D5F-45FD-BEC1-C9909AC3ACD5}" presName="parentText" presStyleLbl="node1" presStyleIdx="0" presStyleCnt="3">
        <dgm:presLayoutVars>
          <dgm:chMax val="0"/>
          <dgm:bulletEnabled val="1"/>
        </dgm:presLayoutVars>
      </dgm:prSet>
      <dgm:spPr/>
    </dgm:pt>
    <dgm:pt modelId="{CB7138CE-AED4-4FB0-A9E8-6C91C2B622BF}" type="pres">
      <dgm:prSet presAssocID="{F32C0036-7D5F-45FD-BEC1-C9909AC3ACD5}" presName="childText" presStyleLbl="revTx" presStyleIdx="0" presStyleCnt="3">
        <dgm:presLayoutVars>
          <dgm:bulletEnabled val="1"/>
        </dgm:presLayoutVars>
      </dgm:prSet>
      <dgm:spPr/>
    </dgm:pt>
    <dgm:pt modelId="{6F374349-E7D3-48CD-B22E-ACE059362DEE}" type="pres">
      <dgm:prSet presAssocID="{6DA8C879-1A71-4DC9-9B5B-E11C45B7BE6D}" presName="parentText" presStyleLbl="node1" presStyleIdx="1" presStyleCnt="3">
        <dgm:presLayoutVars>
          <dgm:chMax val="0"/>
          <dgm:bulletEnabled val="1"/>
        </dgm:presLayoutVars>
      </dgm:prSet>
      <dgm:spPr/>
    </dgm:pt>
    <dgm:pt modelId="{1D61813E-1A97-4203-A9E4-6CA750020D16}" type="pres">
      <dgm:prSet presAssocID="{6DA8C879-1A71-4DC9-9B5B-E11C45B7BE6D}" presName="childText" presStyleLbl="revTx" presStyleIdx="1" presStyleCnt="3">
        <dgm:presLayoutVars>
          <dgm:bulletEnabled val="1"/>
        </dgm:presLayoutVars>
      </dgm:prSet>
      <dgm:spPr/>
    </dgm:pt>
    <dgm:pt modelId="{908758ED-EE76-49FE-A209-49C9CF12F6CA}" type="pres">
      <dgm:prSet presAssocID="{F8C165D3-0702-4338-A994-33E0886936A9}" presName="parentText" presStyleLbl="node1" presStyleIdx="2" presStyleCnt="3">
        <dgm:presLayoutVars>
          <dgm:chMax val="0"/>
          <dgm:bulletEnabled val="1"/>
        </dgm:presLayoutVars>
      </dgm:prSet>
      <dgm:spPr/>
    </dgm:pt>
    <dgm:pt modelId="{BAE43079-8492-4F6E-BF18-07656B11E49F}" type="pres">
      <dgm:prSet presAssocID="{F8C165D3-0702-4338-A994-33E0886936A9}" presName="childText" presStyleLbl="revTx" presStyleIdx="2" presStyleCnt="3">
        <dgm:presLayoutVars>
          <dgm:bulletEnabled val="1"/>
        </dgm:presLayoutVars>
      </dgm:prSet>
      <dgm:spPr/>
    </dgm:pt>
  </dgm:ptLst>
  <dgm:cxnLst>
    <dgm:cxn modelId="{D75437D0-9DDD-4244-892C-46719E5CA3E3}" type="presOf" srcId="{44D3151A-60C4-4D24-B630-F4E560D95059}" destId="{1D61813E-1A97-4203-A9E4-6CA750020D16}" srcOrd="0" destOrd="0" presId="urn:microsoft.com/office/officeart/2005/8/layout/vList2"/>
    <dgm:cxn modelId="{92A2ED35-726E-4C93-81B7-DED5367820BE}" srcId="{6DA8C879-1A71-4DC9-9B5B-E11C45B7BE6D}" destId="{44D3151A-60C4-4D24-B630-F4E560D95059}" srcOrd="0" destOrd="0" parTransId="{11081F34-9A97-4F98-806A-D962DC349D87}" sibTransId="{40B9D48F-4251-4722-A718-473BAF1E2E2F}"/>
    <dgm:cxn modelId="{683868B7-8497-460E-97BD-A317D11E5BEC}" srcId="{F8C165D3-0702-4338-A994-33E0886936A9}" destId="{BC05FE0D-B4BD-46E2-82AE-639D4D0A6448}" srcOrd="0" destOrd="0" parTransId="{5978FCD6-EA3C-4400-8147-55530B69DB70}" sibTransId="{D8D7BC05-EDC1-4D22-AA7B-ECA4BB3FFF21}"/>
    <dgm:cxn modelId="{87D0BB53-A836-41C6-B238-928C7FFB7697}" type="presOf" srcId="{6DA8C879-1A71-4DC9-9B5B-E11C45B7BE6D}" destId="{6F374349-E7D3-48CD-B22E-ACE059362DEE}" srcOrd="0" destOrd="0" presId="urn:microsoft.com/office/officeart/2005/8/layout/vList2"/>
    <dgm:cxn modelId="{C7150A8A-E1AA-4F3D-ADDA-79313CB39E66}" type="presOf" srcId="{BC05FE0D-B4BD-46E2-82AE-639D4D0A6448}" destId="{BAE43079-8492-4F6E-BF18-07656B11E49F}" srcOrd="0" destOrd="0" presId="urn:microsoft.com/office/officeart/2005/8/layout/vList2"/>
    <dgm:cxn modelId="{0810A463-1B2A-4B34-A2DF-65576483D4C4}" srcId="{99E30850-F6AB-4C7D-AA28-F5844DB03B01}" destId="{6DA8C879-1A71-4DC9-9B5B-E11C45B7BE6D}" srcOrd="1" destOrd="0" parTransId="{B824D317-6328-4DA2-9CA4-B3E1C5E7F761}" sibTransId="{FF94E7F8-6F48-42E9-B95D-8E9641683B81}"/>
    <dgm:cxn modelId="{5D70304E-0CC2-4458-B248-A876454F896B}" srcId="{99E30850-F6AB-4C7D-AA28-F5844DB03B01}" destId="{F32C0036-7D5F-45FD-BEC1-C9909AC3ACD5}" srcOrd="0" destOrd="0" parTransId="{5727E368-809A-4D98-9627-C76554F87701}" sibTransId="{10C94C9C-CB5D-4DED-83E2-ABA08767257C}"/>
    <dgm:cxn modelId="{C7ECA20D-1A24-4CD2-A110-4A4C95BDE874}" type="presOf" srcId="{F8C165D3-0702-4338-A994-33E0886936A9}" destId="{908758ED-EE76-49FE-A209-49C9CF12F6CA}" srcOrd="0" destOrd="0" presId="urn:microsoft.com/office/officeart/2005/8/layout/vList2"/>
    <dgm:cxn modelId="{3B8512E1-675F-44FB-94BC-6BB423FD0408}" type="presOf" srcId="{F32C0036-7D5F-45FD-BEC1-C9909AC3ACD5}" destId="{891B5A94-38A8-40F6-9034-56198021CF85}" srcOrd="0" destOrd="0" presId="urn:microsoft.com/office/officeart/2005/8/layout/vList2"/>
    <dgm:cxn modelId="{3C71222F-4F42-4263-A156-BB9BE1CD7DB5}" srcId="{F32C0036-7D5F-45FD-BEC1-C9909AC3ACD5}" destId="{B070C436-CB32-45EE-8FED-A9FDDFA8057A}" srcOrd="0" destOrd="0" parTransId="{E389C401-C494-4E82-8B26-175D56B807CB}" sibTransId="{7275910F-891E-4A9B-98FB-F2C7A6B8EF25}"/>
    <dgm:cxn modelId="{3CCAC6C0-77BF-4BCD-B561-0285A98EEC73}" type="presOf" srcId="{B070C436-CB32-45EE-8FED-A9FDDFA8057A}" destId="{CB7138CE-AED4-4FB0-A9E8-6C91C2B622BF}" srcOrd="0" destOrd="0" presId="urn:microsoft.com/office/officeart/2005/8/layout/vList2"/>
    <dgm:cxn modelId="{02E67030-910B-45BA-9DE1-65AFDDBF2578}" srcId="{99E30850-F6AB-4C7D-AA28-F5844DB03B01}" destId="{F8C165D3-0702-4338-A994-33E0886936A9}" srcOrd="2" destOrd="0" parTransId="{F4F58A30-1C80-4F3E-8276-C2A34B3EE6B5}" sibTransId="{07755DB8-2DE2-46FA-9101-E8F547460890}"/>
    <dgm:cxn modelId="{E7A231DD-9779-45B3-BFB0-0DF51150E983}" type="presOf" srcId="{99E30850-F6AB-4C7D-AA28-F5844DB03B01}" destId="{BC3FA16D-0454-47A5-8D55-1FA464D8BA64}" srcOrd="0" destOrd="0" presId="urn:microsoft.com/office/officeart/2005/8/layout/vList2"/>
    <dgm:cxn modelId="{3A1D3125-1A44-404C-9457-C93F1CF68333}" type="presParOf" srcId="{BC3FA16D-0454-47A5-8D55-1FA464D8BA64}" destId="{891B5A94-38A8-40F6-9034-56198021CF85}" srcOrd="0" destOrd="0" presId="urn:microsoft.com/office/officeart/2005/8/layout/vList2"/>
    <dgm:cxn modelId="{AC091A80-C2FF-4157-B81D-C80EE751F490}" type="presParOf" srcId="{BC3FA16D-0454-47A5-8D55-1FA464D8BA64}" destId="{CB7138CE-AED4-4FB0-A9E8-6C91C2B622BF}" srcOrd="1" destOrd="0" presId="urn:microsoft.com/office/officeart/2005/8/layout/vList2"/>
    <dgm:cxn modelId="{A0CA3E39-58F2-476B-968C-41EEB1549E97}" type="presParOf" srcId="{BC3FA16D-0454-47A5-8D55-1FA464D8BA64}" destId="{6F374349-E7D3-48CD-B22E-ACE059362DEE}" srcOrd="2" destOrd="0" presId="urn:microsoft.com/office/officeart/2005/8/layout/vList2"/>
    <dgm:cxn modelId="{A6FA10A8-E9FB-4D2D-8C49-2DF288EE3401}" type="presParOf" srcId="{BC3FA16D-0454-47A5-8D55-1FA464D8BA64}" destId="{1D61813E-1A97-4203-A9E4-6CA750020D16}" srcOrd="3" destOrd="0" presId="urn:microsoft.com/office/officeart/2005/8/layout/vList2"/>
    <dgm:cxn modelId="{E6CACBB8-1CFC-4CB0-B51A-34C20D5E2875}" type="presParOf" srcId="{BC3FA16D-0454-47A5-8D55-1FA464D8BA64}" destId="{908758ED-EE76-49FE-A209-49C9CF12F6CA}" srcOrd="4" destOrd="0" presId="urn:microsoft.com/office/officeart/2005/8/layout/vList2"/>
    <dgm:cxn modelId="{7153C6E3-DB7F-4336-A744-198B8719F380}" type="presParOf" srcId="{BC3FA16D-0454-47A5-8D55-1FA464D8BA64}" destId="{BAE43079-8492-4F6E-BF18-07656B11E49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18AED-5244-47A4-8CA9-50DE20033521}">
      <dsp:nvSpPr>
        <dsp:cNvPr id="0" name=""/>
        <dsp:cNvSpPr/>
      </dsp:nvSpPr>
      <dsp:spPr>
        <a:xfrm>
          <a:off x="2342602" y="0"/>
          <a:ext cx="4193989" cy="1359793"/>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0" rIns="0" bIns="0" numCol="1" spcCol="1270" anchor="ctr" anchorCtr="0">
          <a:noAutofit/>
        </a:bodyPr>
        <a:lstStyle/>
        <a:p>
          <a:pPr marL="180000" lvl="1" indent="-180000" algn="just" defTabSz="533400">
            <a:lnSpc>
              <a:spcPts val="1400"/>
            </a:lnSpc>
            <a:spcBef>
              <a:spcPct val="0"/>
            </a:spcBef>
            <a:spcAft>
              <a:spcPts val="600"/>
            </a:spcAft>
            <a:buChar char="•"/>
          </a:pPr>
          <a:r>
            <a:rPr lang="zh-TW" altLang="en-US" sz="1200" kern="1200" dirty="0">
              <a:latin typeface="微軟正黑體" panose="020B0604030504040204" pitchFamily="34" charset="-120"/>
              <a:ea typeface="微軟正黑體" panose="020B0604030504040204" pitchFamily="34" charset="-120"/>
            </a:rPr>
            <a:t>業者仍以 </a:t>
          </a:r>
          <a:r>
            <a:rPr lang="en-US" altLang="zh-TW" sz="1200" kern="1200" dirty="0">
              <a:latin typeface="微軟正黑體" panose="020B0604030504040204" pitchFamily="34" charset="-120"/>
              <a:ea typeface="微軟正黑體" panose="020B0604030504040204" pitchFamily="34" charset="-120"/>
            </a:rPr>
            <a:t>ODM </a:t>
          </a:r>
          <a:r>
            <a:rPr lang="zh-TW" altLang="en-US" sz="1200" kern="1200" dirty="0">
              <a:latin typeface="微軟正黑體" panose="020B0604030504040204" pitchFamily="34" charset="-120"/>
              <a:ea typeface="微軟正黑體" panose="020B0604030504040204" pitchFamily="34" charset="-120"/>
            </a:rPr>
            <a:t>代工模式為主，多配合客戶需求，以少量多樣訂單模式，專注在各自專業領域發展</a:t>
          </a:r>
        </a:p>
        <a:p>
          <a:pPr marL="180000" lvl="1" indent="-180000" algn="just" defTabSz="533400">
            <a:lnSpc>
              <a:spcPts val="1400"/>
            </a:lnSpc>
            <a:spcBef>
              <a:spcPct val="0"/>
            </a:spcBef>
            <a:spcAft>
              <a:spcPts val="600"/>
            </a:spcAft>
            <a:buChar char="•"/>
          </a:pPr>
          <a:r>
            <a:rPr lang="zh-TW" altLang="en-US" sz="1200" kern="1200" dirty="0">
              <a:latin typeface="微軟正黑體" panose="020B0604030504040204" pitchFamily="34" charset="-120"/>
              <a:ea typeface="微軟正黑體" panose="020B0604030504040204" pitchFamily="34" charset="-120"/>
            </a:rPr>
            <a:t>業者多專注在硬體及韌體技術，對於品牌形象、軟體及應用之行銷、研發、人力、解決方案投入較少</a:t>
          </a:r>
        </a:p>
      </dsp:txBody>
      <dsp:txXfrm>
        <a:off x="2342602" y="169974"/>
        <a:ext cx="3684067" cy="1019845"/>
      </dsp:txXfrm>
    </dsp:sp>
    <dsp:sp modelId="{A12C5ED2-271E-4EAB-B2F7-903BBC798366}">
      <dsp:nvSpPr>
        <dsp:cNvPr id="0" name=""/>
        <dsp:cNvSpPr/>
      </dsp:nvSpPr>
      <dsp:spPr>
        <a:xfrm>
          <a:off x="269015" y="0"/>
          <a:ext cx="2073602" cy="135979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ts val="2800"/>
            </a:lnSpc>
            <a:spcBef>
              <a:spcPct val="0"/>
            </a:spcBef>
            <a:spcAft>
              <a:spcPts val="0"/>
            </a:spcAft>
            <a:buNone/>
          </a:pPr>
          <a:r>
            <a:rPr lang="zh-TW" altLang="en-US" sz="2000" kern="1200" dirty="0">
              <a:latin typeface="微軟正黑體" panose="020B0604030504040204" pitchFamily="34" charset="-120"/>
              <a:ea typeface="微軟正黑體" panose="020B0604030504040204" pitchFamily="34" charset="-120"/>
            </a:rPr>
            <a:t>缺乏整體方案</a:t>
          </a:r>
          <a:endParaRPr lang="en-US" altLang="zh-TW" sz="2000" kern="1200" dirty="0">
            <a:latin typeface="微軟正黑體" panose="020B0604030504040204" pitchFamily="34" charset="-120"/>
            <a:ea typeface="微軟正黑體" panose="020B0604030504040204" pitchFamily="34" charset="-120"/>
          </a:endParaRPr>
        </a:p>
        <a:p>
          <a:pPr marL="0" lvl="0" indent="0" algn="ctr" defTabSz="889000">
            <a:lnSpc>
              <a:spcPts val="2800"/>
            </a:lnSpc>
            <a:spcBef>
              <a:spcPct val="0"/>
            </a:spcBef>
            <a:spcAft>
              <a:spcPts val="0"/>
            </a:spcAft>
            <a:buNone/>
          </a:pPr>
          <a:r>
            <a:rPr lang="zh-TW" altLang="en-US" sz="2000" kern="1200" dirty="0">
              <a:latin typeface="微軟正黑體" panose="020B0604030504040204" pitchFamily="34" charset="-120"/>
              <a:ea typeface="微軟正黑體" panose="020B0604030504040204" pitchFamily="34" charset="-120"/>
            </a:rPr>
            <a:t>發展領域侷限</a:t>
          </a:r>
        </a:p>
      </dsp:txBody>
      <dsp:txXfrm>
        <a:off x="335395" y="66380"/>
        <a:ext cx="1940842" cy="1227033"/>
      </dsp:txXfrm>
    </dsp:sp>
    <dsp:sp modelId="{776B0AF3-64F0-4FCB-BFF4-5140DDEEFC76}">
      <dsp:nvSpPr>
        <dsp:cNvPr id="0" name=""/>
        <dsp:cNvSpPr/>
      </dsp:nvSpPr>
      <dsp:spPr>
        <a:xfrm>
          <a:off x="2342602" y="1495772"/>
          <a:ext cx="4193989" cy="1359793"/>
        </a:xfrm>
        <a:prstGeom prst="rightArrow">
          <a:avLst>
            <a:gd name="adj1" fmla="val 75000"/>
            <a:gd name="adj2" fmla="val 50000"/>
          </a:avLst>
        </a:prstGeom>
        <a:solidFill>
          <a:schemeClr val="accent4">
            <a:tint val="40000"/>
            <a:alpha val="90000"/>
            <a:hueOff val="-1972855"/>
            <a:satOff val="11079"/>
            <a:lumOff val="704"/>
            <a:alphaOff val="0"/>
          </a:schemeClr>
        </a:solidFill>
        <a:ln w="12700" cap="flat" cmpd="sng" algn="ctr">
          <a:solidFill>
            <a:schemeClr val="accent4">
              <a:tint val="40000"/>
              <a:alpha val="90000"/>
              <a:hueOff val="-1972855"/>
              <a:satOff val="11079"/>
              <a:lumOff val="7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0" rIns="0" bIns="0" numCol="1" spcCol="1270" anchor="ctr" anchorCtr="0">
          <a:noAutofit/>
        </a:bodyPr>
        <a:lstStyle/>
        <a:p>
          <a:pPr marL="180000" lvl="1" indent="-180000" algn="just" defTabSz="533400">
            <a:lnSpc>
              <a:spcPts val="1400"/>
            </a:lnSpc>
            <a:spcBef>
              <a:spcPct val="0"/>
            </a:spcBef>
            <a:spcAft>
              <a:spcPts val="600"/>
            </a:spcAft>
            <a:buChar char="•"/>
          </a:pPr>
          <a:r>
            <a:rPr lang="zh-TW" altLang="en-US" sz="1200" kern="1200" dirty="0">
              <a:latin typeface="微軟正黑體" panose="020B0604030504040204" pitchFamily="34" charset="-120"/>
              <a:ea typeface="微軟正黑體" panose="020B0604030504040204" pitchFamily="34" charset="-120"/>
            </a:rPr>
            <a:t>多數 </a:t>
          </a:r>
          <a:r>
            <a:rPr lang="en-US" altLang="zh-TW" sz="1200" kern="1200" dirty="0">
              <a:latin typeface="微軟正黑體" panose="020B0604030504040204" pitchFamily="34" charset="-120"/>
              <a:ea typeface="微軟正黑體" panose="020B0604030504040204" pitchFamily="34" charset="-120"/>
            </a:rPr>
            <a:t>IPC </a:t>
          </a:r>
          <a:r>
            <a:rPr lang="zh-TW" altLang="en-US" sz="1200" kern="1200" dirty="0">
              <a:latin typeface="微軟正黑體" panose="020B0604030504040204" pitchFamily="34" charset="-120"/>
              <a:ea typeface="微軟正黑體" panose="020B0604030504040204" pitchFamily="34" charset="-120"/>
            </a:rPr>
            <a:t>公司規模仍不大，與國際組織、標準之鏈結度低，無法掌握市場先機</a:t>
          </a:r>
        </a:p>
        <a:p>
          <a:pPr marL="180000" lvl="1" indent="-180000" algn="just" defTabSz="533400">
            <a:lnSpc>
              <a:spcPts val="1400"/>
            </a:lnSpc>
            <a:spcBef>
              <a:spcPct val="0"/>
            </a:spcBef>
            <a:spcAft>
              <a:spcPts val="600"/>
            </a:spcAft>
            <a:buChar char="•"/>
          </a:pPr>
          <a:r>
            <a:rPr lang="zh-TW" altLang="en-US" sz="1200" kern="1200" dirty="0">
              <a:latin typeface="微軟正黑體" panose="020B0604030504040204" pitchFamily="34" charset="-120"/>
              <a:ea typeface="微軟正黑體" panose="020B0604030504040204" pitchFamily="34" charset="-120"/>
            </a:rPr>
            <a:t>研發投入多以客戶需求為主，雖希望能自主掌握產品暨技術趨勢，但缺少政策推動工具支持</a:t>
          </a:r>
        </a:p>
      </dsp:txBody>
      <dsp:txXfrm>
        <a:off x="2342602" y="1665746"/>
        <a:ext cx="3684067" cy="1019845"/>
      </dsp:txXfrm>
    </dsp:sp>
    <dsp:sp modelId="{166B4C67-E5EA-4E6F-BB2F-154CED3769A5}">
      <dsp:nvSpPr>
        <dsp:cNvPr id="0" name=""/>
        <dsp:cNvSpPr/>
      </dsp:nvSpPr>
      <dsp:spPr>
        <a:xfrm>
          <a:off x="269015" y="1495772"/>
          <a:ext cx="2073602" cy="1359793"/>
        </a:xfrm>
        <a:prstGeom prst="roundRect">
          <a:avLst/>
        </a:prstGeom>
        <a:solidFill>
          <a:srgbClr val="5767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ts val="2800"/>
            </a:lnSpc>
            <a:spcBef>
              <a:spcPct val="0"/>
            </a:spcBef>
            <a:spcAft>
              <a:spcPts val="0"/>
            </a:spcAft>
            <a:buNone/>
          </a:pPr>
          <a:r>
            <a:rPr lang="zh-TW" altLang="en-US" sz="2000" kern="1200" dirty="0">
              <a:latin typeface="微軟正黑體" panose="020B0604030504040204" pitchFamily="34" charset="-120"/>
              <a:ea typeface="微軟正黑體" panose="020B0604030504040204" pitchFamily="34" charset="-120"/>
            </a:rPr>
            <a:t>與國際標準及技</a:t>
          </a:r>
          <a:endParaRPr lang="en-US" altLang="zh-TW" sz="2000" kern="1200" dirty="0">
            <a:latin typeface="微軟正黑體" panose="020B0604030504040204" pitchFamily="34" charset="-120"/>
            <a:ea typeface="微軟正黑體" panose="020B0604030504040204" pitchFamily="34" charset="-120"/>
          </a:endParaRPr>
        </a:p>
        <a:p>
          <a:pPr marL="0" lvl="0" indent="0" algn="ctr" defTabSz="889000">
            <a:lnSpc>
              <a:spcPts val="2800"/>
            </a:lnSpc>
            <a:spcBef>
              <a:spcPct val="0"/>
            </a:spcBef>
            <a:spcAft>
              <a:spcPts val="0"/>
            </a:spcAft>
            <a:buNone/>
          </a:pPr>
          <a:r>
            <a:rPr lang="zh-TW" altLang="en-US" sz="2000" kern="1200" dirty="0">
              <a:latin typeface="微軟正黑體" panose="020B0604030504040204" pitchFamily="34" charset="-120"/>
              <a:ea typeface="微軟正黑體" panose="020B0604030504040204" pitchFamily="34" charset="-120"/>
            </a:rPr>
            <a:t>術趨勢連接有限</a:t>
          </a:r>
        </a:p>
      </dsp:txBody>
      <dsp:txXfrm>
        <a:off x="335395" y="1562152"/>
        <a:ext cx="1940842" cy="1227033"/>
      </dsp:txXfrm>
    </dsp:sp>
    <dsp:sp modelId="{3FDB0EE1-5E51-4797-B071-941FE156DD02}">
      <dsp:nvSpPr>
        <dsp:cNvPr id="0" name=""/>
        <dsp:cNvSpPr/>
      </dsp:nvSpPr>
      <dsp:spPr>
        <a:xfrm>
          <a:off x="2342602" y="2991544"/>
          <a:ext cx="4193989" cy="1359793"/>
        </a:xfrm>
        <a:prstGeom prst="rightArrow">
          <a:avLst>
            <a:gd name="adj1" fmla="val 75000"/>
            <a:gd name="adj2" fmla="val 50000"/>
          </a:avLst>
        </a:prstGeom>
        <a:solidFill>
          <a:schemeClr val="accent4">
            <a:tint val="40000"/>
            <a:alpha val="90000"/>
            <a:hueOff val="-3945710"/>
            <a:satOff val="22157"/>
            <a:lumOff val="1408"/>
            <a:alphaOff val="0"/>
          </a:schemeClr>
        </a:solidFill>
        <a:ln w="12700" cap="flat" cmpd="sng" algn="ctr">
          <a:solidFill>
            <a:schemeClr val="accent4">
              <a:tint val="40000"/>
              <a:alpha val="90000"/>
              <a:hueOff val="-3945710"/>
              <a:satOff val="22157"/>
              <a:lumOff val="14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000" tIns="0" rIns="0" bIns="0" numCol="1" spcCol="1270" anchor="ctr" anchorCtr="0">
          <a:noAutofit/>
        </a:bodyPr>
        <a:lstStyle/>
        <a:p>
          <a:pPr marL="180000" marR="0" lvl="1" indent="-180000" algn="just" defTabSz="914400" eaLnBrk="1" fontAlgn="auto" latinLnBrk="0" hangingPunct="1">
            <a:lnSpc>
              <a:spcPts val="1400"/>
            </a:lnSpc>
            <a:spcBef>
              <a:spcPct val="0"/>
            </a:spcBef>
            <a:spcAft>
              <a:spcPts val="600"/>
            </a:spcAft>
            <a:buClrTx/>
            <a:buSzTx/>
            <a:buFontTx/>
            <a:buNone/>
            <a:tabLst/>
            <a:defRPr/>
          </a:pPr>
          <a:r>
            <a:rPr lang="zh-TW" altLang="en-US" sz="1200" kern="1200" dirty="0">
              <a:latin typeface="微軟正黑體" panose="020B0604030504040204" pitchFamily="34" charset="-120"/>
              <a:ea typeface="微軟正黑體" panose="020B0604030504040204" pitchFamily="34" charset="-120"/>
            </a:rPr>
            <a:t>產品多為跨領域應用解決方案需求，從應用服務帶動產品及產業發展，業者對市場需求掌握度不足，不易主導規格發展</a:t>
          </a:r>
        </a:p>
        <a:p>
          <a:pPr marL="180000" marR="0" lvl="1" indent="-180000" algn="just" defTabSz="914400" eaLnBrk="1" fontAlgn="auto" latinLnBrk="0" hangingPunct="1">
            <a:lnSpc>
              <a:spcPts val="1400"/>
            </a:lnSpc>
            <a:spcBef>
              <a:spcPct val="0"/>
            </a:spcBef>
            <a:spcAft>
              <a:spcPts val="600"/>
            </a:spcAft>
            <a:buClrTx/>
            <a:buSzTx/>
            <a:buFontTx/>
            <a:buNone/>
            <a:tabLst/>
            <a:defRPr/>
          </a:pPr>
          <a:r>
            <a:rPr lang="zh-TW" altLang="en-US" sz="1200" kern="1200" dirty="0">
              <a:latin typeface="微軟正黑體" panose="020B0604030504040204" pitchFamily="34" charset="-120"/>
              <a:ea typeface="微軟正黑體" panose="020B0604030504040204" pitchFamily="34" charset="-120"/>
            </a:rPr>
            <a:t>業者單打獨鬥情況明顯，互斥多於互補，難以發揮整體產業能量</a:t>
          </a:r>
        </a:p>
      </dsp:txBody>
      <dsp:txXfrm>
        <a:off x="2342602" y="3161518"/>
        <a:ext cx="3684067" cy="1019845"/>
      </dsp:txXfrm>
    </dsp:sp>
    <dsp:sp modelId="{7FE94CBB-5999-4A09-8981-C12176182E2A}">
      <dsp:nvSpPr>
        <dsp:cNvPr id="0" name=""/>
        <dsp:cNvSpPr/>
      </dsp:nvSpPr>
      <dsp:spPr>
        <a:xfrm>
          <a:off x="269015" y="2991544"/>
          <a:ext cx="2073602" cy="1359793"/>
        </a:xfrm>
        <a:prstGeom prst="roundRect">
          <a:avLst/>
        </a:prstGeom>
        <a:solidFill>
          <a:srgbClr val="4BAC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ts val="2800"/>
            </a:lnSpc>
            <a:spcBef>
              <a:spcPct val="0"/>
            </a:spcBef>
            <a:spcAft>
              <a:spcPts val="0"/>
            </a:spcAft>
            <a:buNone/>
          </a:pPr>
          <a:r>
            <a:rPr lang="zh-TW" altLang="en-US" sz="2000" kern="1200" dirty="0">
              <a:latin typeface="微軟正黑體" panose="020B0604030504040204" pitchFamily="34" charset="-120"/>
              <a:ea typeface="微軟正黑體" panose="020B0604030504040204" pitchFamily="34" charset="-120"/>
            </a:rPr>
            <a:t>流於單打獨鬥</a:t>
          </a:r>
          <a:endParaRPr lang="en-US" altLang="zh-TW" sz="2000" kern="1200" dirty="0">
            <a:latin typeface="微軟正黑體" panose="020B0604030504040204" pitchFamily="34" charset="-120"/>
            <a:ea typeface="微軟正黑體" panose="020B0604030504040204" pitchFamily="34" charset="-120"/>
          </a:endParaRPr>
        </a:p>
        <a:p>
          <a:pPr marL="0" lvl="0" indent="0" algn="ctr" defTabSz="889000">
            <a:lnSpc>
              <a:spcPts val="2800"/>
            </a:lnSpc>
            <a:spcBef>
              <a:spcPct val="0"/>
            </a:spcBef>
            <a:spcAft>
              <a:spcPts val="0"/>
            </a:spcAft>
            <a:buNone/>
          </a:pPr>
          <a:r>
            <a:rPr lang="zh-TW" altLang="en-US" sz="2000" kern="1200" dirty="0">
              <a:latin typeface="微軟正黑體" panose="020B0604030504040204" pitchFamily="34" charset="-120"/>
              <a:ea typeface="微軟正黑體" panose="020B0604030504040204" pitchFamily="34" charset="-120"/>
            </a:rPr>
            <a:t>整合不足</a:t>
          </a:r>
        </a:p>
      </dsp:txBody>
      <dsp:txXfrm>
        <a:off x="335395" y="3057924"/>
        <a:ext cx="1940842" cy="12270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B5A94-38A8-40F6-9034-56198021CF85}">
      <dsp:nvSpPr>
        <dsp:cNvPr id="0" name=""/>
        <dsp:cNvSpPr/>
      </dsp:nvSpPr>
      <dsp:spPr>
        <a:xfrm>
          <a:off x="0" y="9288"/>
          <a:ext cx="2448000" cy="7862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ts val="1600"/>
            </a:lnSpc>
            <a:spcBef>
              <a:spcPct val="0"/>
            </a:spcBef>
            <a:spcAft>
              <a:spcPts val="0"/>
            </a:spcAft>
            <a:buNone/>
          </a:pPr>
          <a:r>
            <a:rPr lang="zh-TW" altLang="en-US" sz="1400" b="1" kern="1200" dirty="0">
              <a:solidFill>
                <a:schemeClr val="bg1"/>
              </a:solidFill>
              <a:latin typeface="微軟正黑體" panose="020B0604030504040204" pitchFamily="34" charset="-120"/>
              <a:ea typeface="微軟正黑體" panose="020B0604030504040204" pitchFamily="34" charset="-120"/>
            </a:rPr>
            <a:t>擁抱新興技術與應用所帶來的機會</a:t>
          </a:r>
        </a:p>
      </dsp:txBody>
      <dsp:txXfrm>
        <a:off x="38381" y="47669"/>
        <a:ext cx="2371238" cy="709478"/>
      </dsp:txXfrm>
    </dsp:sp>
    <dsp:sp modelId="{CB7138CE-AED4-4FB0-A9E8-6C91C2B622BF}">
      <dsp:nvSpPr>
        <dsp:cNvPr id="0" name=""/>
        <dsp:cNvSpPr/>
      </dsp:nvSpPr>
      <dsp:spPr>
        <a:xfrm>
          <a:off x="0" y="795528"/>
          <a:ext cx="24480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24" tIns="17780" rIns="99568" bIns="17780" numCol="1" spcCol="1270" anchor="ctr" anchorCtr="0">
          <a:noAutofit/>
        </a:bodyPr>
        <a:lstStyle/>
        <a:p>
          <a:pPr marL="114300" lvl="1" indent="-114300" algn="just" defTabSz="622300">
            <a:lnSpc>
              <a:spcPts val="1600"/>
            </a:lnSpc>
            <a:spcBef>
              <a:spcPct val="0"/>
            </a:spcBef>
            <a:spcAft>
              <a:spcPts val="0"/>
            </a:spcAft>
            <a:buChar char="•"/>
          </a:pPr>
          <a:r>
            <a:rPr lang="zh-TW" altLang="en-US" sz="1400" kern="1200" dirty="0">
              <a:solidFill>
                <a:schemeClr val="tx1"/>
              </a:solidFill>
              <a:latin typeface="微軟正黑體" panose="020B0604030504040204" pitchFamily="34" charset="-120"/>
              <a:ea typeface="微軟正黑體" panose="020B0604030504040204" pitchFamily="34" charset="-120"/>
            </a:rPr>
            <a:t>如物聯網、雲端運算、製造與資訊分析之數位轉型</a:t>
          </a:r>
          <a:endParaRPr lang="zh-TW" altLang="en-US" sz="1400" kern="1200" dirty="0">
            <a:latin typeface="微軟正黑體" panose="020B0604030504040204" pitchFamily="34" charset="-120"/>
            <a:ea typeface="微軟正黑體" panose="020B0604030504040204" pitchFamily="34" charset="-120"/>
          </a:endParaRPr>
        </a:p>
      </dsp:txBody>
      <dsp:txXfrm>
        <a:off x="0" y="795528"/>
        <a:ext cx="2448000" cy="695520"/>
      </dsp:txXfrm>
    </dsp:sp>
    <dsp:sp modelId="{6F374349-E7D3-48CD-B22E-ACE059362DEE}">
      <dsp:nvSpPr>
        <dsp:cNvPr id="0" name=""/>
        <dsp:cNvSpPr/>
      </dsp:nvSpPr>
      <dsp:spPr>
        <a:xfrm>
          <a:off x="0" y="1491048"/>
          <a:ext cx="2448000" cy="7862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ts val="1600"/>
            </a:lnSpc>
            <a:spcBef>
              <a:spcPct val="0"/>
            </a:spcBef>
            <a:spcAft>
              <a:spcPts val="0"/>
            </a:spcAft>
            <a:buNone/>
          </a:pPr>
          <a:r>
            <a:rPr lang="zh-TW" altLang="en-US" sz="1400" b="1" kern="1200" dirty="0">
              <a:solidFill>
                <a:schemeClr val="bg1"/>
              </a:solidFill>
              <a:latin typeface="微軟正黑體" panose="020B0604030504040204" pitchFamily="34" charset="-120"/>
              <a:ea typeface="微軟正黑體" panose="020B0604030504040204" pitchFamily="34" charset="-120"/>
            </a:rPr>
            <a:t>政府最高層級領導下發展數位安全風險管理與隱私保護</a:t>
          </a:r>
        </a:p>
      </dsp:txBody>
      <dsp:txXfrm>
        <a:off x="38381" y="1529429"/>
        <a:ext cx="2371238" cy="709478"/>
      </dsp:txXfrm>
    </dsp:sp>
    <dsp:sp modelId="{1D61813E-1A97-4203-A9E4-6CA750020D16}">
      <dsp:nvSpPr>
        <dsp:cNvPr id="0" name=""/>
        <dsp:cNvSpPr/>
      </dsp:nvSpPr>
      <dsp:spPr>
        <a:xfrm>
          <a:off x="0" y="2277288"/>
          <a:ext cx="24480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24" tIns="17780" rIns="99568" bIns="17780" numCol="1" spcCol="1270" anchor="ctr" anchorCtr="0">
          <a:noAutofit/>
        </a:bodyPr>
        <a:lstStyle/>
        <a:p>
          <a:pPr marL="114300" lvl="1" indent="-114300" algn="just" defTabSz="622300">
            <a:lnSpc>
              <a:spcPts val="1600"/>
            </a:lnSpc>
            <a:spcBef>
              <a:spcPct val="0"/>
            </a:spcBef>
            <a:spcAft>
              <a:spcPts val="0"/>
            </a:spcAft>
            <a:buChar char="•"/>
          </a:pPr>
          <a:r>
            <a:rPr lang="zh-TW" altLang="en-US" sz="1400" kern="1200" dirty="0">
              <a:solidFill>
                <a:schemeClr val="tx1"/>
              </a:solidFill>
              <a:latin typeface="微軟正黑體" panose="020B0604030504040204" pitchFamily="34" charset="-120"/>
              <a:ea typeface="微軟正黑體" panose="020B0604030504040204" pitchFamily="34" charset="-120"/>
            </a:rPr>
            <a:t>強化信賴，支持數位安全與隱私風險管理的實踐</a:t>
          </a:r>
          <a:endParaRPr lang="zh-TW" altLang="en-US" sz="1400" kern="1200" dirty="0">
            <a:latin typeface="微軟正黑體" panose="020B0604030504040204" pitchFamily="34" charset="-120"/>
            <a:ea typeface="微軟正黑體" panose="020B0604030504040204" pitchFamily="34" charset="-120"/>
          </a:endParaRPr>
        </a:p>
      </dsp:txBody>
      <dsp:txXfrm>
        <a:off x="0" y="2277288"/>
        <a:ext cx="2448000" cy="695520"/>
      </dsp:txXfrm>
    </dsp:sp>
    <dsp:sp modelId="{908758ED-EE76-49FE-A209-49C9CF12F6CA}">
      <dsp:nvSpPr>
        <dsp:cNvPr id="0" name=""/>
        <dsp:cNvSpPr/>
      </dsp:nvSpPr>
      <dsp:spPr>
        <a:xfrm>
          <a:off x="0" y="2972808"/>
          <a:ext cx="2448000" cy="7862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ts val="1600"/>
            </a:lnSpc>
            <a:spcBef>
              <a:spcPct val="0"/>
            </a:spcBef>
            <a:spcAft>
              <a:spcPts val="0"/>
            </a:spcAft>
            <a:buNone/>
          </a:pPr>
          <a:r>
            <a:rPr lang="zh-TW" altLang="en-US" sz="1400" b="1" kern="1200" dirty="0">
              <a:solidFill>
                <a:schemeClr val="bg1"/>
              </a:solidFill>
              <a:latin typeface="微軟正黑體" panose="020B0604030504040204" pitchFamily="34" charset="-120"/>
              <a:ea typeface="微軟正黑體" panose="020B0604030504040204" pitchFamily="34" charset="-120"/>
            </a:rPr>
            <a:t>促進電子商務發展，降低境內、跨境電子商務障礙</a:t>
          </a:r>
        </a:p>
      </dsp:txBody>
      <dsp:txXfrm>
        <a:off x="38381" y="3011189"/>
        <a:ext cx="2371238" cy="709478"/>
      </dsp:txXfrm>
    </dsp:sp>
    <dsp:sp modelId="{BAE43079-8492-4F6E-BF18-07656B11E49F}">
      <dsp:nvSpPr>
        <dsp:cNvPr id="0" name=""/>
        <dsp:cNvSpPr/>
      </dsp:nvSpPr>
      <dsp:spPr>
        <a:xfrm>
          <a:off x="0" y="3759048"/>
          <a:ext cx="24480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24" tIns="17780" rIns="99568" bIns="17780" numCol="1" spcCol="1270" anchor="ctr" anchorCtr="0">
          <a:noAutofit/>
        </a:bodyPr>
        <a:lstStyle/>
        <a:p>
          <a:pPr marL="114300" lvl="1" indent="-114300" algn="just" defTabSz="622300">
            <a:lnSpc>
              <a:spcPts val="1600"/>
            </a:lnSpc>
            <a:spcBef>
              <a:spcPct val="0"/>
            </a:spcBef>
            <a:spcAft>
              <a:spcPts val="0"/>
            </a:spcAft>
            <a:buChar char="•"/>
          </a:pPr>
          <a:r>
            <a:rPr lang="zh-TW" altLang="en-US" sz="1400" kern="1200" dirty="0">
              <a:solidFill>
                <a:schemeClr val="tx1"/>
              </a:solidFill>
              <a:latin typeface="微軟正黑體" panose="020B0604030504040204" pitchFamily="34" charset="-120"/>
              <a:ea typeface="微軟正黑體" panose="020B0604030504040204" pitchFamily="34" charset="-120"/>
            </a:rPr>
            <a:t>強化消費者信賴與產品安全，提升消費者保護</a:t>
          </a:r>
          <a:endParaRPr lang="zh-TW" altLang="en-US" sz="1400" kern="1200" dirty="0">
            <a:latin typeface="微軟正黑體" panose="020B0604030504040204" pitchFamily="34" charset="-120"/>
            <a:ea typeface="微軟正黑體" panose="020B0604030504040204" pitchFamily="34" charset="-120"/>
          </a:endParaRPr>
        </a:p>
      </dsp:txBody>
      <dsp:txXfrm>
        <a:off x="0" y="3759048"/>
        <a:ext cx="2448000" cy="6955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B5A94-38A8-40F6-9034-56198021CF85}">
      <dsp:nvSpPr>
        <dsp:cNvPr id="0" name=""/>
        <dsp:cNvSpPr/>
      </dsp:nvSpPr>
      <dsp:spPr>
        <a:xfrm>
          <a:off x="0" y="9288"/>
          <a:ext cx="2448000" cy="786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ts val="1600"/>
            </a:lnSpc>
            <a:spcBef>
              <a:spcPct val="0"/>
            </a:spcBef>
            <a:spcAft>
              <a:spcPts val="0"/>
            </a:spcAft>
            <a:buNone/>
          </a:pPr>
          <a:r>
            <a:rPr lang="zh-TW" altLang="en-US" sz="1400" b="1" kern="1200" dirty="0">
              <a:solidFill>
                <a:schemeClr val="bg1"/>
              </a:solidFill>
              <a:latin typeface="微軟正黑體" panose="020B0604030504040204" pitchFamily="34" charset="-120"/>
              <a:ea typeface="微軟正黑體" panose="020B0604030504040204" pitchFamily="34" charset="-120"/>
            </a:rPr>
            <a:t>利用線上平臺帶來的機會促進創新商品、服務交易</a:t>
          </a:r>
        </a:p>
      </dsp:txBody>
      <dsp:txXfrm>
        <a:off x="38381" y="47669"/>
        <a:ext cx="2371238" cy="709478"/>
      </dsp:txXfrm>
    </dsp:sp>
    <dsp:sp modelId="{CB7138CE-AED4-4FB0-A9E8-6C91C2B622BF}">
      <dsp:nvSpPr>
        <dsp:cNvPr id="0" name=""/>
        <dsp:cNvSpPr/>
      </dsp:nvSpPr>
      <dsp:spPr>
        <a:xfrm>
          <a:off x="0" y="795528"/>
          <a:ext cx="24480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24" tIns="17780" rIns="99568" bIns="17780" numCol="1" spcCol="1270" anchor="ctr" anchorCtr="0">
          <a:noAutofit/>
        </a:bodyPr>
        <a:lstStyle/>
        <a:p>
          <a:pPr marL="114300" lvl="1" indent="-114300" algn="just" defTabSz="622300">
            <a:lnSpc>
              <a:spcPts val="1600"/>
            </a:lnSpc>
            <a:spcBef>
              <a:spcPct val="0"/>
            </a:spcBef>
            <a:spcAft>
              <a:spcPts val="0"/>
            </a:spcAft>
            <a:buChar char="•"/>
          </a:pPr>
          <a:r>
            <a:rPr lang="zh-TW" altLang="en-US" sz="1400" kern="1200" dirty="0">
              <a:solidFill>
                <a:schemeClr val="tx1"/>
              </a:solidFill>
              <a:latin typeface="微軟正黑體" panose="020B0604030504040204" pitchFamily="34" charset="-120"/>
              <a:ea typeface="微軟正黑體" panose="020B0604030504040204" pitchFamily="34" charset="-120"/>
            </a:rPr>
            <a:t>評估社會、經濟利益與挑戰，及政策與監管之適當性</a:t>
          </a:r>
          <a:endParaRPr lang="zh-TW" altLang="en-US" sz="1400" kern="1200" dirty="0">
            <a:latin typeface="微軟正黑體" panose="020B0604030504040204" pitchFamily="34" charset="-120"/>
            <a:ea typeface="微軟正黑體" panose="020B0604030504040204" pitchFamily="34" charset="-120"/>
          </a:endParaRPr>
        </a:p>
      </dsp:txBody>
      <dsp:txXfrm>
        <a:off x="0" y="795528"/>
        <a:ext cx="2448000" cy="695520"/>
      </dsp:txXfrm>
    </dsp:sp>
    <dsp:sp modelId="{6F374349-E7D3-48CD-B22E-ACE059362DEE}">
      <dsp:nvSpPr>
        <dsp:cNvPr id="0" name=""/>
        <dsp:cNvSpPr/>
      </dsp:nvSpPr>
      <dsp:spPr>
        <a:xfrm>
          <a:off x="0" y="1491048"/>
          <a:ext cx="2448000" cy="786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ts val="1600"/>
            </a:lnSpc>
            <a:spcBef>
              <a:spcPct val="0"/>
            </a:spcBef>
            <a:spcAft>
              <a:spcPts val="0"/>
            </a:spcAft>
            <a:buNone/>
          </a:pPr>
          <a:r>
            <a:rPr lang="zh-TW" altLang="en-US" sz="1400" b="1" kern="1200" dirty="0">
              <a:solidFill>
                <a:schemeClr val="bg1"/>
              </a:solidFill>
              <a:latin typeface="微軟正黑體" panose="020B0604030504040204" pitchFamily="34" charset="-120"/>
              <a:ea typeface="微軟正黑體" panose="020B0604030504040204" pitchFamily="34" charset="-120"/>
            </a:rPr>
            <a:t>創造數位經濟就業機會</a:t>
          </a:r>
        </a:p>
      </dsp:txBody>
      <dsp:txXfrm>
        <a:off x="38381" y="1529429"/>
        <a:ext cx="2371238" cy="709478"/>
      </dsp:txXfrm>
    </dsp:sp>
    <dsp:sp modelId="{1D61813E-1A97-4203-A9E4-6CA750020D16}">
      <dsp:nvSpPr>
        <dsp:cNvPr id="0" name=""/>
        <dsp:cNvSpPr/>
      </dsp:nvSpPr>
      <dsp:spPr>
        <a:xfrm>
          <a:off x="0" y="2277288"/>
          <a:ext cx="24480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24" tIns="17780" rIns="99568" bIns="17780" numCol="1" spcCol="1270" anchor="ctr" anchorCtr="0">
          <a:noAutofit/>
        </a:bodyPr>
        <a:lstStyle/>
        <a:p>
          <a:pPr marL="114300" lvl="1" indent="-114300" algn="just" defTabSz="622300">
            <a:lnSpc>
              <a:spcPts val="1600"/>
            </a:lnSpc>
            <a:spcBef>
              <a:spcPct val="0"/>
            </a:spcBef>
            <a:spcAft>
              <a:spcPts val="0"/>
            </a:spcAft>
            <a:buChar char="•"/>
          </a:pPr>
          <a:r>
            <a:rPr lang="zh-TW" altLang="en-US" sz="1400" kern="1200" dirty="0">
              <a:solidFill>
                <a:schemeClr val="tx1"/>
              </a:solidFill>
              <a:latin typeface="微軟正黑體" panose="020B0604030504040204" pitchFamily="34" charset="-120"/>
              <a:ea typeface="微軟正黑體" panose="020B0604030504040204" pitchFamily="34" charset="-120"/>
            </a:rPr>
            <a:t>因應數位科技之新型工作管理採行新勞動政策，並處理弱勢團體工作被取代問題</a:t>
          </a:r>
          <a:endParaRPr lang="zh-TW" altLang="en-US" sz="1400" kern="1200" dirty="0">
            <a:latin typeface="微軟正黑體" panose="020B0604030504040204" pitchFamily="34" charset="-120"/>
            <a:ea typeface="微軟正黑體" panose="020B0604030504040204" pitchFamily="34" charset="-120"/>
          </a:endParaRPr>
        </a:p>
      </dsp:txBody>
      <dsp:txXfrm>
        <a:off x="0" y="2277288"/>
        <a:ext cx="2448000" cy="695520"/>
      </dsp:txXfrm>
    </dsp:sp>
    <dsp:sp modelId="{908758ED-EE76-49FE-A209-49C9CF12F6CA}">
      <dsp:nvSpPr>
        <dsp:cNvPr id="0" name=""/>
        <dsp:cNvSpPr/>
      </dsp:nvSpPr>
      <dsp:spPr>
        <a:xfrm>
          <a:off x="0" y="2972808"/>
          <a:ext cx="2448000" cy="7862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ts val="1600"/>
            </a:lnSpc>
            <a:spcBef>
              <a:spcPct val="0"/>
            </a:spcBef>
            <a:spcAft>
              <a:spcPts val="0"/>
            </a:spcAft>
            <a:buNone/>
          </a:pPr>
          <a:r>
            <a:rPr lang="zh-TW" altLang="en-US" sz="1400" b="1" kern="1200" dirty="0">
              <a:solidFill>
                <a:schemeClr val="bg1"/>
              </a:solidFill>
              <a:latin typeface="微軟正黑體" panose="020B0604030504040204" pitchFamily="34" charset="-120"/>
              <a:ea typeface="微軟正黑體" panose="020B0604030504040204" pitchFamily="34" charset="-120"/>
            </a:rPr>
            <a:t>使所有人皆具有參與數位經濟與社會之必備技能</a:t>
          </a:r>
        </a:p>
      </dsp:txBody>
      <dsp:txXfrm>
        <a:off x="38381" y="3011189"/>
        <a:ext cx="2371238" cy="709478"/>
      </dsp:txXfrm>
    </dsp:sp>
    <dsp:sp modelId="{BAE43079-8492-4F6E-BF18-07656B11E49F}">
      <dsp:nvSpPr>
        <dsp:cNvPr id="0" name=""/>
        <dsp:cNvSpPr/>
      </dsp:nvSpPr>
      <dsp:spPr>
        <a:xfrm>
          <a:off x="0" y="3759048"/>
          <a:ext cx="24480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24" tIns="17780" rIns="99568" bIns="17780" numCol="1" spcCol="1270" anchor="ctr" anchorCtr="0">
          <a:noAutofit/>
        </a:bodyPr>
        <a:lstStyle/>
        <a:p>
          <a:pPr marL="114300" lvl="1" indent="-114300" algn="just" defTabSz="622300">
            <a:lnSpc>
              <a:spcPts val="1600"/>
            </a:lnSpc>
            <a:spcBef>
              <a:spcPct val="0"/>
            </a:spcBef>
            <a:spcAft>
              <a:spcPts val="0"/>
            </a:spcAft>
            <a:buChar char="•"/>
          </a:pPr>
          <a:r>
            <a:rPr lang="zh-TW" altLang="en-US" sz="1400" kern="1200" dirty="0">
              <a:solidFill>
                <a:schemeClr val="tx1"/>
              </a:solidFill>
              <a:latin typeface="微軟正黑體" panose="020B0604030504040204" pitchFamily="34" charset="-120"/>
              <a:ea typeface="微軟正黑體" panose="020B0604030504040204" pitchFamily="34" charset="-120"/>
            </a:rPr>
            <a:t>藉由學校教育、在職訓練、終身學習提升數位技能</a:t>
          </a:r>
          <a:endParaRPr lang="zh-TW" altLang="en-US" sz="1400" kern="1200" dirty="0">
            <a:latin typeface="微軟正黑體" panose="020B0604030504040204" pitchFamily="34" charset="-120"/>
            <a:ea typeface="微軟正黑體" panose="020B0604030504040204" pitchFamily="34" charset="-120"/>
          </a:endParaRPr>
        </a:p>
      </dsp:txBody>
      <dsp:txXfrm>
        <a:off x="0" y="3759048"/>
        <a:ext cx="2448000" cy="69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DA368-1D08-4A00-87E3-0F15467B6503}">
      <dsp:nvSpPr>
        <dsp:cNvPr id="0" name=""/>
        <dsp:cNvSpPr/>
      </dsp:nvSpPr>
      <dsp:spPr>
        <a:xfrm>
          <a:off x="4177" y="739272"/>
          <a:ext cx="2872792" cy="287279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0" numCol="1" spcCol="1270" anchor="ctr" anchorCtr="0">
          <a:noAutofit/>
        </a:bodyPr>
        <a:lstStyle/>
        <a:p>
          <a:pPr marL="0" lvl="0" indent="0" algn="ctr" defTabSz="1066800">
            <a:lnSpc>
              <a:spcPts val="3000"/>
            </a:lnSpc>
            <a:spcBef>
              <a:spcPct val="0"/>
            </a:spcBef>
            <a:spcAft>
              <a:spcPts val="0"/>
            </a:spcAft>
            <a:buNone/>
          </a:pPr>
          <a:r>
            <a:rPr lang="zh-TW" altLang="en-US" sz="2400" b="1" kern="1200" dirty="0">
              <a:latin typeface="微軟正黑體" panose="020B0604030504040204" pitchFamily="34" charset="-120"/>
              <a:ea typeface="微軟正黑體" panose="020B0604030504040204" pitchFamily="34" charset="-120"/>
            </a:rPr>
            <a:t>推動物聯網產業創新研發</a:t>
          </a:r>
        </a:p>
      </dsp:txBody>
      <dsp:txXfrm>
        <a:off x="424888" y="1159983"/>
        <a:ext cx="2031370" cy="2031370"/>
      </dsp:txXfrm>
    </dsp:sp>
    <dsp:sp modelId="{06E7C576-BD4F-4DE0-9FFA-4A975FF40BB9}">
      <dsp:nvSpPr>
        <dsp:cNvPr id="0" name=""/>
        <dsp:cNvSpPr/>
      </dsp:nvSpPr>
      <dsp:spPr>
        <a:xfrm>
          <a:off x="3110240" y="1342559"/>
          <a:ext cx="1666219" cy="1666219"/>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kern="1200"/>
        </a:p>
      </dsp:txBody>
      <dsp:txXfrm>
        <a:off x="3331097" y="1979721"/>
        <a:ext cx="1224505" cy="391895"/>
      </dsp:txXfrm>
    </dsp:sp>
    <dsp:sp modelId="{765BD677-33A1-4D08-881E-88D5BF21D87C}">
      <dsp:nvSpPr>
        <dsp:cNvPr id="0" name=""/>
        <dsp:cNvSpPr/>
      </dsp:nvSpPr>
      <dsp:spPr>
        <a:xfrm>
          <a:off x="5009730" y="739272"/>
          <a:ext cx="2872792" cy="2872792"/>
        </a:xfrm>
        <a:prstGeom prst="ellipse">
          <a:avLst/>
        </a:prstGeom>
        <a:solidFill>
          <a:schemeClr val="accent5">
            <a:hueOff val="-9933876"/>
            <a:satOff val="39811"/>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0" numCol="1" spcCol="1270" anchor="ctr" anchorCtr="0">
          <a:noAutofit/>
        </a:bodyPr>
        <a:lstStyle/>
        <a:p>
          <a:pPr marL="0" lvl="0" indent="0" algn="ctr" defTabSz="1066800">
            <a:lnSpc>
              <a:spcPts val="3000"/>
            </a:lnSpc>
            <a:spcBef>
              <a:spcPct val="0"/>
            </a:spcBef>
            <a:spcAft>
              <a:spcPts val="0"/>
            </a:spcAft>
            <a:buNone/>
          </a:pPr>
          <a:r>
            <a:rPr lang="zh-TW" altLang="en-US" sz="2400" b="1" kern="1200" dirty="0">
              <a:latin typeface="微軟正黑體" panose="020B0604030504040204" pitchFamily="34" charset="-120"/>
              <a:ea typeface="微軟正黑體" panose="020B0604030504040204" pitchFamily="34" charset="-120"/>
            </a:rPr>
            <a:t>強化創新創業生態系</a:t>
          </a:r>
        </a:p>
      </dsp:txBody>
      <dsp:txXfrm>
        <a:off x="5430441" y="1159983"/>
        <a:ext cx="2031370" cy="2031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7147E-B13E-4438-8E08-11F8F3DE644E}">
      <dsp:nvSpPr>
        <dsp:cNvPr id="0" name=""/>
        <dsp:cNvSpPr/>
      </dsp:nvSpPr>
      <dsp:spPr>
        <a:xfrm>
          <a:off x="2152200" y="536386"/>
          <a:ext cx="3582298" cy="3582298"/>
        </a:xfrm>
        <a:prstGeom prst="blockArc">
          <a:avLst>
            <a:gd name="adj1" fmla="val 9000000"/>
            <a:gd name="adj2" fmla="val 16200000"/>
            <a:gd name="adj3" fmla="val 4638"/>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042DD1-9A71-4D20-95B1-EDCBDC6C9D73}">
      <dsp:nvSpPr>
        <dsp:cNvPr id="0" name=""/>
        <dsp:cNvSpPr/>
      </dsp:nvSpPr>
      <dsp:spPr>
        <a:xfrm>
          <a:off x="2152200" y="536386"/>
          <a:ext cx="3582298" cy="3582298"/>
        </a:xfrm>
        <a:prstGeom prst="blockArc">
          <a:avLst>
            <a:gd name="adj1" fmla="val 1800000"/>
            <a:gd name="adj2" fmla="val 9000000"/>
            <a:gd name="adj3" fmla="val 4638"/>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221EEE-83DF-427E-8414-3E905497EDD9}">
      <dsp:nvSpPr>
        <dsp:cNvPr id="0" name=""/>
        <dsp:cNvSpPr/>
      </dsp:nvSpPr>
      <dsp:spPr>
        <a:xfrm>
          <a:off x="2152200" y="536386"/>
          <a:ext cx="3582298" cy="3582298"/>
        </a:xfrm>
        <a:prstGeom prst="blockArc">
          <a:avLst>
            <a:gd name="adj1" fmla="val 16200000"/>
            <a:gd name="adj2" fmla="val 1800000"/>
            <a:gd name="adj3" fmla="val 463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BA8216-600E-4924-8FE0-EFFBD333D2A3}">
      <dsp:nvSpPr>
        <dsp:cNvPr id="0" name=""/>
        <dsp:cNvSpPr/>
      </dsp:nvSpPr>
      <dsp:spPr>
        <a:xfrm>
          <a:off x="3119251" y="1503437"/>
          <a:ext cx="1648197" cy="1648197"/>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154800" rIns="45720" bIns="45720" numCol="1" spcCol="1270" anchor="ctr" anchorCtr="0">
          <a:noAutofit/>
        </a:bodyPr>
        <a:lstStyle/>
        <a:p>
          <a:pPr marL="0" lvl="0" indent="0" algn="ctr" defTabSz="1600200">
            <a:lnSpc>
              <a:spcPts val="4200"/>
            </a:lnSpc>
            <a:spcBef>
              <a:spcPct val="0"/>
            </a:spcBef>
            <a:spcAft>
              <a:spcPts val="0"/>
            </a:spcAft>
            <a:buNone/>
          </a:pPr>
          <a:r>
            <a:rPr lang="zh-TW" altLang="en-US" sz="36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亞洲</a:t>
          </a:r>
          <a:endParaRPr lang="en-US" altLang="zh-TW" sz="36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0" indent="0" algn="ctr" defTabSz="1600200">
            <a:lnSpc>
              <a:spcPts val="4200"/>
            </a:lnSpc>
            <a:spcBef>
              <a:spcPct val="0"/>
            </a:spcBef>
            <a:spcAft>
              <a:spcPts val="0"/>
            </a:spcAft>
            <a:buNone/>
          </a:pPr>
          <a:r>
            <a:rPr lang="zh-TW" altLang="en-US" sz="36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矽谷</a:t>
          </a:r>
        </a:p>
      </dsp:txBody>
      <dsp:txXfrm>
        <a:off x="3360624" y="1744810"/>
        <a:ext cx="1165451" cy="1165451"/>
      </dsp:txXfrm>
    </dsp:sp>
    <dsp:sp modelId="{3ECFFD67-8690-47BC-9304-87295010FE5B}">
      <dsp:nvSpPr>
        <dsp:cNvPr id="0" name=""/>
        <dsp:cNvSpPr/>
      </dsp:nvSpPr>
      <dsp:spPr>
        <a:xfrm>
          <a:off x="3366481" y="1052"/>
          <a:ext cx="1153737" cy="115373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ts val="1600"/>
            </a:lnSpc>
            <a:spcBef>
              <a:spcPct val="0"/>
            </a:spcBef>
            <a:spcAft>
              <a:spcPts val="0"/>
            </a:spcAft>
            <a:buNone/>
          </a:pPr>
          <a:r>
            <a:rPr lang="zh-TW" altLang="en-US" sz="1400" b="1" kern="1200" dirty="0">
              <a:solidFill>
                <a:schemeClr val="bg1"/>
              </a:solidFill>
              <a:latin typeface="微軟正黑體" panose="020B0604030504040204" pitchFamily="34" charset="-120"/>
              <a:ea typeface="微軟正黑體" panose="020B0604030504040204" pitchFamily="34" charset="-120"/>
            </a:rPr>
            <a:t>連結未來</a:t>
          </a:r>
          <a:endParaRPr lang="en-US" altLang="zh-TW" sz="1400" b="1" kern="1200" dirty="0">
            <a:solidFill>
              <a:schemeClr val="bg1"/>
            </a:solidFill>
            <a:latin typeface="微軟正黑體" panose="020B0604030504040204" pitchFamily="34" charset="-120"/>
            <a:ea typeface="微軟正黑體" panose="020B0604030504040204" pitchFamily="34" charset="-120"/>
          </a:endParaRPr>
        </a:p>
        <a:p>
          <a:pPr marL="0" lvl="0" indent="0" algn="ctr" defTabSz="622300">
            <a:lnSpc>
              <a:spcPts val="1600"/>
            </a:lnSpc>
            <a:spcBef>
              <a:spcPct val="0"/>
            </a:spcBef>
            <a:spcAft>
              <a:spcPts val="0"/>
            </a:spcAft>
            <a:buNone/>
          </a:pPr>
          <a:r>
            <a:rPr lang="zh-TW" altLang="en-US" sz="1400" b="1" kern="1200" dirty="0">
              <a:solidFill>
                <a:schemeClr val="bg1"/>
              </a:solidFill>
              <a:latin typeface="微軟正黑體" panose="020B0604030504040204" pitchFamily="34" charset="-120"/>
              <a:ea typeface="微軟正黑體" panose="020B0604030504040204" pitchFamily="34" charset="-120"/>
            </a:rPr>
            <a:t>軟硬進化</a:t>
          </a:r>
          <a:endParaRPr lang="zh-TW" altLang="en-US" sz="2400" b="1" kern="1200" dirty="0">
            <a:latin typeface="微軟正黑體" panose="020B0604030504040204" pitchFamily="34" charset="-120"/>
            <a:ea typeface="微軟正黑體" panose="020B0604030504040204" pitchFamily="34" charset="-120"/>
          </a:endParaRPr>
        </a:p>
      </dsp:txBody>
      <dsp:txXfrm>
        <a:off x="3535442" y="170013"/>
        <a:ext cx="815815" cy="815815"/>
      </dsp:txXfrm>
    </dsp:sp>
    <dsp:sp modelId="{4B471365-5EE2-4987-B45C-C7A516FB897A}">
      <dsp:nvSpPr>
        <dsp:cNvPr id="0" name=""/>
        <dsp:cNvSpPr/>
      </dsp:nvSpPr>
      <dsp:spPr>
        <a:xfrm>
          <a:off x="4881691" y="2625474"/>
          <a:ext cx="1153737" cy="1153737"/>
        </a:xfrm>
        <a:prstGeom prst="ellipse">
          <a:avLst/>
        </a:prstGeom>
        <a:solidFill>
          <a:schemeClr val="accent2">
            <a:hueOff val="2340759"/>
            <a:satOff val="-2919"/>
            <a:lumOff val="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ts val="1600"/>
            </a:lnSpc>
            <a:spcBef>
              <a:spcPct val="0"/>
            </a:spcBef>
            <a:spcAft>
              <a:spcPts val="0"/>
            </a:spcAft>
            <a:buNone/>
          </a:pPr>
          <a:r>
            <a:rPr lang="zh-TW" altLang="en-US" sz="1400" b="1" kern="1200" dirty="0">
              <a:solidFill>
                <a:schemeClr val="bg1"/>
              </a:solidFill>
              <a:latin typeface="微軟正黑體" panose="020B0604030504040204" pitchFamily="34" charset="-120"/>
              <a:ea typeface="微軟正黑體" panose="020B0604030504040204" pitchFamily="34" charset="-120"/>
            </a:rPr>
            <a:t>連結國際</a:t>
          </a:r>
          <a:endParaRPr lang="en-US" altLang="zh-TW" sz="1400" b="1" kern="1200" dirty="0">
            <a:solidFill>
              <a:schemeClr val="bg1"/>
            </a:solidFill>
            <a:latin typeface="微軟正黑體" panose="020B0604030504040204" pitchFamily="34" charset="-120"/>
            <a:ea typeface="微軟正黑體" panose="020B0604030504040204" pitchFamily="34" charset="-120"/>
          </a:endParaRPr>
        </a:p>
        <a:p>
          <a:pPr marL="0" lvl="0" indent="0" algn="ctr" defTabSz="622300">
            <a:lnSpc>
              <a:spcPts val="1600"/>
            </a:lnSpc>
            <a:spcBef>
              <a:spcPct val="0"/>
            </a:spcBef>
            <a:spcAft>
              <a:spcPts val="0"/>
            </a:spcAft>
            <a:buNone/>
          </a:pPr>
          <a:r>
            <a:rPr lang="zh-TW" altLang="en-US" sz="1400" b="1" kern="1200" dirty="0">
              <a:solidFill>
                <a:schemeClr val="bg1"/>
              </a:solidFill>
              <a:latin typeface="微軟正黑體" panose="020B0604030504040204" pitchFamily="34" charset="-120"/>
              <a:ea typeface="微軟正黑體" panose="020B0604030504040204" pitchFamily="34" charset="-120"/>
            </a:rPr>
            <a:t>掌握先機</a:t>
          </a:r>
        </a:p>
      </dsp:txBody>
      <dsp:txXfrm>
        <a:off x="5050652" y="2794435"/>
        <a:ext cx="815815" cy="815815"/>
      </dsp:txXfrm>
    </dsp:sp>
    <dsp:sp modelId="{82A431D9-846F-45F3-954C-3601F69B4AF1}">
      <dsp:nvSpPr>
        <dsp:cNvPr id="0" name=""/>
        <dsp:cNvSpPr/>
      </dsp:nvSpPr>
      <dsp:spPr>
        <a:xfrm>
          <a:off x="1851270" y="2625474"/>
          <a:ext cx="1153737" cy="1153737"/>
        </a:xfrm>
        <a:prstGeom prst="ellipse">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ts val="1600"/>
            </a:lnSpc>
            <a:spcBef>
              <a:spcPct val="0"/>
            </a:spcBef>
            <a:spcAft>
              <a:spcPts val="0"/>
            </a:spcAft>
            <a:buNone/>
          </a:pPr>
          <a:r>
            <a:rPr lang="zh-TW" altLang="en-US" sz="1400" b="1" kern="1200" dirty="0">
              <a:solidFill>
                <a:schemeClr val="bg1"/>
              </a:solidFill>
              <a:latin typeface="微軟正黑體" panose="020B0604030504040204" pitchFamily="34" charset="-120"/>
              <a:ea typeface="微軟正黑體" panose="020B0604030504040204" pitchFamily="34" charset="-120"/>
            </a:rPr>
            <a:t>連結在地</a:t>
          </a:r>
          <a:endParaRPr lang="en-US" altLang="zh-TW" sz="1400" b="1" kern="1200" dirty="0">
            <a:solidFill>
              <a:schemeClr val="bg1"/>
            </a:solidFill>
            <a:latin typeface="微軟正黑體" panose="020B0604030504040204" pitchFamily="34" charset="-120"/>
            <a:ea typeface="微軟正黑體" panose="020B0604030504040204" pitchFamily="34" charset="-120"/>
          </a:endParaRPr>
        </a:p>
        <a:p>
          <a:pPr marL="0" lvl="0" indent="0" algn="ctr" defTabSz="622300">
            <a:lnSpc>
              <a:spcPts val="1600"/>
            </a:lnSpc>
            <a:spcBef>
              <a:spcPct val="0"/>
            </a:spcBef>
            <a:spcAft>
              <a:spcPts val="0"/>
            </a:spcAft>
            <a:buNone/>
          </a:pPr>
          <a:r>
            <a:rPr lang="zh-TW" altLang="en-US" sz="1400" b="1" kern="1200" dirty="0">
              <a:solidFill>
                <a:schemeClr val="bg1"/>
              </a:solidFill>
              <a:latin typeface="微軟正黑體" panose="020B0604030504040204" pitchFamily="34" charset="-120"/>
              <a:ea typeface="微軟正黑體" panose="020B0604030504040204" pitchFamily="34" charset="-120"/>
            </a:rPr>
            <a:t>網實群聚</a:t>
          </a:r>
        </a:p>
      </dsp:txBody>
      <dsp:txXfrm>
        <a:off x="2020231" y="2794435"/>
        <a:ext cx="815815" cy="815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169BD-4EE4-482D-A2A7-8658D4A8C087}">
      <dsp:nvSpPr>
        <dsp:cNvPr id="0" name=""/>
        <dsp:cNvSpPr/>
      </dsp:nvSpPr>
      <dsp:spPr>
        <a:xfrm>
          <a:off x="1865302" y="-98634"/>
          <a:ext cx="4161160" cy="4161160"/>
        </a:xfrm>
        <a:prstGeom prst="circularArrow">
          <a:avLst>
            <a:gd name="adj1" fmla="val 4668"/>
            <a:gd name="adj2" fmla="val 272909"/>
            <a:gd name="adj3" fmla="val 12899876"/>
            <a:gd name="adj4" fmla="val 17984307"/>
            <a:gd name="adj5" fmla="val 484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6D0716-B11A-46C8-9394-0CA624732E97}">
      <dsp:nvSpPr>
        <dsp:cNvPr id="0" name=""/>
        <dsp:cNvSpPr/>
      </dsp:nvSpPr>
      <dsp:spPr>
        <a:xfrm>
          <a:off x="2584579" y="884"/>
          <a:ext cx="2722605" cy="136130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800"/>
            </a:lnSpc>
            <a:spcBef>
              <a:spcPct val="0"/>
            </a:spcBef>
            <a:spcAft>
              <a:spcPts val="0"/>
            </a:spcAft>
            <a:buNone/>
          </a:pPr>
          <a:r>
            <a:rPr lang="zh-TW" altLang="en-US" sz="2000" kern="1200" dirty="0">
              <a:latin typeface="微軟正黑體" panose="020B0604030504040204" pitchFamily="34" charset="-120"/>
              <a:ea typeface="微軟正黑體" panose="020B0604030504040204" pitchFamily="34" charset="-120"/>
            </a:rPr>
            <a:t>一、體現矽谷精神，強化鏈結亞洲，健全創新創業生態系 </a:t>
          </a:r>
        </a:p>
      </dsp:txBody>
      <dsp:txXfrm>
        <a:off x="2651032" y="67337"/>
        <a:ext cx="2589699" cy="1228396"/>
      </dsp:txXfrm>
    </dsp:sp>
    <dsp:sp modelId="{8FBCA19B-A7A1-443D-9896-C3B18B02A868}">
      <dsp:nvSpPr>
        <dsp:cNvPr id="0" name=""/>
        <dsp:cNvSpPr/>
      </dsp:nvSpPr>
      <dsp:spPr>
        <a:xfrm>
          <a:off x="4083775" y="1495017"/>
          <a:ext cx="2712477" cy="1361302"/>
        </a:xfrm>
        <a:prstGeom prst="roundRect">
          <a:avLst/>
        </a:prstGeom>
        <a:solidFill>
          <a:schemeClr val="accent3">
            <a:hueOff val="3750088"/>
            <a:satOff val="-5627"/>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800"/>
            </a:lnSpc>
            <a:spcBef>
              <a:spcPct val="0"/>
            </a:spcBef>
            <a:spcAft>
              <a:spcPts val="0"/>
            </a:spcAft>
            <a:buNone/>
          </a:pPr>
          <a:r>
            <a:rPr lang="zh-TW" altLang="en-US" sz="2000" kern="1200" dirty="0">
              <a:latin typeface="微軟正黑體" panose="020B0604030504040204" pitchFamily="34" charset="-120"/>
              <a:ea typeface="微軟正黑體" panose="020B0604030504040204" pitchFamily="34" charset="-120"/>
            </a:rPr>
            <a:t>二、連結矽谷等國際研發能量建立創新研發基地</a:t>
          </a:r>
        </a:p>
      </dsp:txBody>
      <dsp:txXfrm>
        <a:off x="4150228" y="1561470"/>
        <a:ext cx="2579571" cy="1228396"/>
      </dsp:txXfrm>
    </dsp:sp>
    <dsp:sp modelId="{66DBCC6E-A4D5-4276-AC82-641256E30CA1}">
      <dsp:nvSpPr>
        <dsp:cNvPr id="0" name=""/>
        <dsp:cNvSpPr/>
      </dsp:nvSpPr>
      <dsp:spPr>
        <a:xfrm>
          <a:off x="2584579" y="2989150"/>
          <a:ext cx="2722605" cy="1361302"/>
        </a:xfrm>
        <a:prstGeom prst="roundRect">
          <a:avLst/>
        </a:prstGeom>
        <a:solidFill>
          <a:schemeClr val="accent3">
            <a:hueOff val="7500176"/>
            <a:satOff val="-11253"/>
            <a:lumOff val="-18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800"/>
            </a:lnSpc>
            <a:spcBef>
              <a:spcPct val="0"/>
            </a:spcBef>
            <a:spcAft>
              <a:spcPts val="0"/>
            </a:spcAft>
            <a:buNone/>
          </a:pPr>
          <a:r>
            <a:rPr lang="zh-TW" altLang="en-US" sz="2000" kern="1200" dirty="0">
              <a:latin typeface="微軟正黑體" panose="020B0604030504040204" pitchFamily="34" charset="-120"/>
              <a:ea typeface="微軟正黑體" panose="020B0604030504040204" pitchFamily="34" charset="-120"/>
            </a:rPr>
            <a:t>三、軟硬互補</a:t>
          </a:r>
          <a:endParaRPr lang="en-US" altLang="zh-TW" sz="2000" kern="1200" dirty="0">
            <a:latin typeface="微軟正黑體" panose="020B0604030504040204" pitchFamily="34" charset="-120"/>
            <a:ea typeface="微軟正黑體" panose="020B0604030504040204" pitchFamily="34" charset="-120"/>
          </a:endParaRPr>
        </a:p>
        <a:p>
          <a:pPr marL="0" lvl="0" indent="0" algn="ctr" defTabSz="889000">
            <a:lnSpc>
              <a:spcPts val="2800"/>
            </a:lnSpc>
            <a:spcBef>
              <a:spcPct val="0"/>
            </a:spcBef>
            <a:spcAft>
              <a:spcPts val="0"/>
            </a:spcAft>
            <a:buNone/>
          </a:pPr>
          <a:r>
            <a:rPr lang="zh-TW" altLang="en-US" sz="2000" kern="1200" dirty="0">
              <a:latin typeface="微軟正黑體" panose="020B0604030504040204" pitchFamily="34" charset="-120"/>
              <a:ea typeface="微軟正黑體" panose="020B0604030504040204" pitchFamily="34" charset="-120"/>
            </a:rPr>
            <a:t>提升軟實力建構物聯網完整供應鏈</a:t>
          </a:r>
        </a:p>
      </dsp:txBody>
      <dsp:txXfrm>
        <a:off x="2651032" y="3055603"/>
        <a:ext cx="2589699" cy="1228396"/>
      </dsp:txXfrm>
    </dsp:sp>
    <dsp:sp modelId="{416CB0AD-C193-43AA-83DC-70A19CFF74EC}">
      <dsp:nvSpPr>
        <dsp:cNvPr id="0" name=""/>
        <dsp:cNvSpPr/>
      </dsp:nvSpPr>
      <dsp:spPr>
        <a:xfrm>
          <a:off x="1090446" y="1495017"/>
          <a:ext cx="2722605" cy="1361302"/>
        </a:xfrm>
        <a:prstGeom prst="roundRect">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800"/>
            </a:lnSpc>
            <a:spcBef>
              <a:spcPct val="0"/>
            </a:spcBef>
            <a:spcAft>
              <a:spcPts val="0"/>
            </a:spcAft>
            <a:buNone/>
          </a:pPr>
          <a:r>
            <a:rPr lang="zh-TW" altLang="en-US" sz="2000" kern="1200" dirty="0">
              <a:latin typeface="微軟正黑體" panose="020B0604030504040204" pitchFamily="34" charset="-120"/>
              <a:ea typeface="微軟正黑體" panose="020B0604030504040204" pitchFamily="34" charset="-120"/>
            </a:rPr>
            <a:t>四、網實群聚</a:t>
          </a:r>
          <a:endParaRPr lang="en-US" altLang="zh-TW" sz="2000" kern="1200" dirty="0">
            <a:latin typeface="微軟正黑體" panose="020B0604030504040204" pitchFamily="34" charset="-120"/>
            <a:ea typeface="微軟正黑體" panose="020B0604030504040204" pitchFamily="34" charset="-120"/>
          </a:endParaRPr>
        </a:p>
        <a:p>
          <a:pPr marL="0" lvl="0" indent="0" algn="ctr" defTabSz="889000">
            <a:lnSpc>
              <a:spcPts val="2800"/>
            </a:lnSpc>
            <a:spcBef>
              <a:spcPct val="0"/>
            </a:spcBef>
            <a:spcAft>
              <a:spcPts val="0"/>
            </a:spcAft>
            <a:buNone/>
          </a:pPr>
          <a:r>
            <a:rPr lang="zh-TW" altLang="en-US" sz="2000" kern="1200" dirty="0">
              <a:latin typeface="微軟正黑體" panose="020B0604030504040204" pitchFamily="34" charset="-120"/>
              <a:ea typeface="微軟正黑體" panose="020B0604030504040204" pitchFamily="34" charset="-120"/>
            </a:rPr>
            <a:t>提供創新創業與智慧化多元示範場域</a:t>
          </a:r>
        </a:p>
      </dsp:txBody>
      <dsp:txXfrm>
        <a:off x="1156899" y="1561470"/>
        <a:ext cx="2589699" cy="1228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3B0CF-43A5-41E4-95F4-4AA86779CD49}">
      <dsp:nvSpPr>
        <dsp:cNvPr id="0" name=""/>
        <dsp:cNvSpPr/>
      </dsp:nvSpPr>
      <dsp:spPr>
        <a:xfrm>
          <a:off x="2044225" y="454502"/>
          <a:ext cx="3655123" cy="3655123"/>
        </a:xfrm>
        <a:prstGeom prst="pie">
          <a:avLst>
            <a:gd name="adj1" fmla="val 162000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zh-TW" sz="1600" kern="1200" dirty="0">
              <a:latin typeface="微軟正黑體" pitchFamily="34" charset="-120"/>
              <a:ea typeface="微軟正黑體" pitchFamily="34" charset="-120"/>
              <a:sym typeface="Microsoft JhengHei"/>
            </a:rPr>
            <a:t>(</a:t>
          </a:r>
          <a:r>
            <a:rPr lang="zh-TW" altLang="en-US" sz="1600" kern="1200" dirty="0">
              <a:latin typeface="微軟正黑體" pitchFamily="34" charset="-120"/>
              <a:ea typeface="微軟正黑體" pitchFamily="34" charset="-120"/>
              <a:sym typeface="Microsoft JhengHei"/>
            </a:rPr>
            <a:t>一</a:t>
          </a:r>
          <a:r>
            <a:rPr lang="en-US" altLang="zh-TW" sz="1600" kern="1200" dirty="0">
              <a:latin typeface="微軟正黑體" pitchFamily="34" charset="-120"/>
              <a:ea typeface="微軟正黑體" pitchFamily="34" charset="-120"/>
              <a:sym typeface="Microsoft JhengHei"/>
            </a:rPr>
            <a:t>)</a:t>
          </a:r>
          <a:r>
            <a:rPr lang="zh-TW" altLang="en-US" sz="1600" kern="1200" dirty="0">
              <a:latin typeface="微軟正黑體" pitchFamily="34" charset="-120"/>
              <a:ea typeface="微軟正黑體" pitchFamily="34" charset="-120"/>
              <a:sym typeface="Microsoft JhengHei"/>
            </a:rPr>
            <a:t> 挹注創新能量與學術資源，提升軟實力</a:t>
          </a:r>
          <a:endParaRPr lang="en-US" altLang="zh-TW" sz="1600" kern="1200" dirty="0">
            <a:latin typeface="微軟正黑體" pitchFamily="34" charset="-120"/>
            <a:ea typeface="微軟正黑體" pitchFamily="34" charset="-120"/>
            <a:sym typeface="Microsoft JhengHei"/>
          </a:endParaRPr>
        </a:p>
        <a:p>
          <a:pPr marL="0" lvl="0" indent="0" algn="ctr" defTabSz="711200">
            <a:lnSpc>
              <a:spcPct val="90000"/>
            </a:lnSpc>
            <a:spcBef>
              <a:spcPct val="0"/>
            </a:spcBef>
            <a:spcAft>
              <a:spcPct val="35000"/>
            </a:spcAft>
            <a:buNone/>
          </a:pPr>
          <a:endParaRPr lang="zh-TW" altLang="en-US" sz="600" kern="1200" dirty="0">
            <a:latin typeface="微軟正黑體" pitchFamily="34" charset="-120"/>
            <a:ea typeface="微軟正黑體" pitchFamily="34" charset="-120"/>
            <a:cs typeface="Microsoft JhengHei"/>
          </a:endParaRPr>
        </a:p>
      </dsp:txBody>
      <dsp:txXfrm>
        <a:off x="3913560" y="1130700"/>
        <a:ext cx="1348914" cy="1087834"/>
      </dsp:txXfrm>
    </dsp:sp>
    <dsp:sp modelId="{66DB6D3E-5EC4-4D88-A36F-D930D040C4BE}">
      <dsp:nvSpPr>
        <dsp:cNvPr id="0" name=""/>
        <dsp:cNvSpPr/>
      </dsp:nvSpPr>
      <dsp:spPr>
        <a:xfrm>
          <a:off x="2071409" y="414233"/>
          <a:ext cx="3655123" cy="3655123"/>
        </a:xfrm>
        <a:prstGeom prst="pie">
          <a:avLst>
            <a:gd name="adj1" fmla="val 0"/>
            <a:gd name="adj2" fmla="val 54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defTabSz="711200">
            <a:spcBef>
              <a:spcPct val="0"/>
            </a:spcBef>
            <a:buNone/>
          </a:pPr>
          <a:endParaRPr lang="en-US" altLang="zh-TW" sz="1600" kern="1200" dirty="0">
            <a:latin typeface="微軟正黑體" pitchFamily="34" charset="-120"/>
            <a:ea typeface="微軟正黑體" pitchFamily="34" charset="-120"/>
            <a:sym typeface="Microsoft JhengHei"/>
          </a:endParaRPr>
        </a:p>
        <a:p>
          <a:pPr marL="0" lvl="0" indent="0" defTabSz="711200">
            <a:spcBef>
              <a:spcPct val="0"/>
            </a:spcBef>
            <a:buNone/>
          </a:pPr>
          <a:endParaRPr lang="en-US" altLang="zh-TW" sz="1600" kern="1200" dirty="0">
            <a:latin typeface="微軟正黑體" pitchFamily="34" charset="-120"/>
            <a:ea typeface="微軟正黑體" pitchFamily="34" charset="-120"/>
            <a:sym typeface="Microsoft JhengHei"/>
          </a:endParaRPr>
        </a:p>
        <a:p>
          <a:pPr marL="0" lvl="0" indent="0" defTabSz="711200">
            <a:spcBef>
              <a:spcPct val="0"/>
            </a:spcBef>
            <a:buNone/>
          </a:pPr>
          <a:r>
            <a:rPr lang="en-US" altLang="zh-TW" sz="1600" kern="1200" dirty="0">
              <a:latin typeface="微軟正黑體" pitchFamily="34" charset="-120"/>
              <a:ea typeface="微軟正黑體" pitchFamily="34" charset="-120"/>
              <a:sym typeface="Microsoft JhengHei"/>
            </a:rPr>
            <a:t>(</a:t>
          </a:r>
          <a:r>
            <a:rPr lang="zh-TW" altLang="en-US" sz="1600" kern="1200" dirty="0">
              <a:latin typeface="微軟正黑體" pitchFamily="34" charset="-120"/>
              <a:ea typeface="微軟正黑體" pitchFamily="34" charset="-120"/>
              <a:sym typeface="Microsoft JhengHei"/>
            </a:rPr>
            <a:t>二</a:t>
          </a:r>
          <a:r>
            <a:rPr lang="en-US" altLang="zh-TW" sz="1600" kern="1200" dirty="0">
              <a:latin typeface="微軟正黑體" pitchFamily="34" charset="-120"/>
              <a:ea typeface="微軟正黑體" pitchFamily="34" charset="-120"/>
              <a:sym typeface="Microsoft JhengHei"/>
            </a:rPr>
            <a:t>)</a:t>
          </a:r>
          <a:r>
            <a:rPr lang="zh-TW" altLang="en-US" sz="1600" kern="1200" dirty="0">
              <a:latin typeface="微軟正黑體" pitchFamily="34" charset="-120"/>
              <a:ea typeface="微軟正黑體" pitchFamily="34" charset="-120"/>
              <a:sym typeface="Microsoft JhengHei"/>
            </a:rPr>
            <a:t>學研機構物聯網研發成果產業化</a:t>
          </a:r>
        </a:p>
        <a:p>
          <a:pPr marL="0" lvl="0" indent="0" algn="just" defTabSz="711200">
            <a:lnSpc>
              <a:spcPts val="1500"/>
            </a:lnSpc>
            <a:spcBef>
              <a:spcPct val="0"/>
            </a:spcBef>
            <a:spcAft>
              <a:spcPts val="0"/>
            </a:spcAft>
            <a:buNone/>
          </a:pPr>
          <a:endParaRPr lang="zh-TW" altLang="en-US" sz="1600" kern="1200" dirty="0">
            <a:latin typeface="微軟正黑體" pitchFamily="34" charset="-120"/>
            <a:ea typeface="微軟正黑體" pitchFamily="34" charset="-120"/>
            <a:cs typeface="Microsoft JhengHei"/>
          </a:endParaRPr>
        </a:p>
      </dsp:txBody>
      <dsp:txXfrm>
        <a:off x="3964241" y="2307065"/>
        <a:ext cx="1348914" cy="1087834"/>
      </dsp:txXfrm>
    </dsp:sp>
    <dsp:sp modelId="{8844164E-7C24-4D0D-ADFB-FA082DA74814}">
      <dsp:nvSpPr>
        <dsp:cNvPr id="0" name=""/>
        <dsp:cNvSpPr/>
      </dsp:nvSpPr>
      <dsp:spPr>
        <a:xfrm>
          <a:off x="2038769" y="425125"/>
          <a:ext cx="3655123" cy="3655123"/>
        </a:xfrm>
        <a:prstGeom prst="pie">
          <a:avLst>
            <a:gd name="adj1" fmla="val 5400000"/>
            <a:gd name="adj2" fmla="val 10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just" defTabSz="711200">
            <a:lnSpc>
              <a:spcPts val="3000"/>
            </a:lnSpc>
            <a:spcBef>
              <a:spcPct val="0"/>
            </a:spcBef>
            <a:spcAft>
              <a:spcPts val="0"/>
            </a:spcAft>
            <a:buNone/>
          </a:pPr>
          <a:endParaRPr lang="en-US" altLang="zh-TW" sz="1600" kern="1200" dirty="0">
            <a:latin typeface="微軟正黑體" pitchFamily="34" charset="-120"/>
            <a:ea typeface="微軟正黑體" pitchFamily="34" charset="-120"/>
            <a:cs typeface="Microsoft JhengHei"/>
            <a:sym typeface="Microsoft JhengHei"/>
          </a:endParaRPr>
        </a:p>
        <a:p>
          <a:pPr marL="0" lvl="0" indent="0" algn="just" defTabSz="711200">
            <a:lnSpc>
              <a:spcPts val="3000"/>
            </a:lnSpc>
            <a:spcBef>
              <a:spcPct val="0"/>
            </a:spcBef>
            <a:spcAft>
              <a:spcPts val="0"/>
            </a:spcAft>
            <a:buNone/>
          </a:pPr>
          <a:r>
            <a:rPr lang="en-US" altLang="zh-TW" sz="1600" kern="1200" dirty="0">
              <a:latin typeface="微軟正黑體" pitchFamily="34" charset="-120"/>
              <a:ea typeface="微軟正黑體" pitchFamily="34" charset="-120"/>
              <a:cs typeface="Microsoft JhengHei"/>
              <a:sym typeface="Microsoft JhengHei"/>
            </a:rPr>
            <a:t>(</a:t>
          </a:r>
          <a:r>
            <a:rPr lang="zh-TW" altLang="en-US" sz="1600" kern="1200" dirty="0">
              <a:latin typeface="微軟正黑體" pitchFamily="34" charset="-120"/>
              <a:ea typeface="微軟正黑體" pitchFamily="34" charset="-120"/>
              <a:cs typeface="Microsoft JhengHei"/>
              <a:sym typeface="Microsoft JhengHei"/>
            </a:rPr>
            <a:t>三</a:t>
          </a:r>
          <a:r>
            <a:rPr lang="en-US" altLang="zh-TW" sz="1600" kern="1200" dirty="0">
              <a:latin typeface="微軟正黑體" pitchFamily="34" charset="-120"/>
              <a:ea typeface="微軟正黑體" pitchFamily="34" charset="-120"/>
              <a:cs typeface="Microsoft JhengHei"/>
              <a:sym typeface="Microsoft JhengHei"/>
            </a:rPr>
            <a:t>)</a:t>
          </a:r>
          <a:r>
            <a:rPr lang="zh-TW" altLang="en-US" sz="1600" kern="1200" dirty="0">
              <a:latin typeface="微軟正黑體" pitchFamily="34" charset="-120"/>
              <a:ea typeface="微軟正黑體" pitchFamily="34" charset="-120"/>
              <a:cs typeface="Microsoft JhengHei"/>
              <a:sym typeface="Microsoft JhengHei"/>
            </a:rPr>
            <a:t>佈局物聯網技術缺口</a:t>
          </a:r>
          <a:endParaRPr lang="zh-TW" altLang="en-US" sz="1400" kern="1200" dirty="0">
            <a:latin typeface="微軟正黑體" pitchFamily="34" charset="-120"/>
            <a:ea typeface="微軟正黑體" pitchFamily="34" charset="-120"/>
            <a:cs typeface="Microsoft JhengHei"/>
          </a:endParaRPr>
        </a:p>
      </dsp:txBody>
      <dsp:txXfrm>
        <a:off x="2452146" y="2317957"/>
        <a:ext cx="1348914" cy="1087834"/>
      </dsp:txXfrm>
    </dsp:sp>
    <dsp:sp modelId="{2615709A-0C4E-4412-8B9D-34CF096D8797}">
      <dsp:nvSpPr>
        <dsp:cNvPr id="0" name=""/>
        <dsp:cNvSpPr/>
      </dsp:nvSpPr>
      <dsp:spPr>
        <a:xfrm>
          <a:off x="2038769" y="425125"/>
          <a:ext cx="3655123" cy="3655123"/>
        </a:xfrm>
        <a:prstGeom prst="pie">
          <a:avLst>
            <a:gd name="adj1" fmla="val 108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altLang="zh-TW" sz="1600" kern="1200" dirty="0">
              <a:latin typeface="微軟正黑體" pitchFamily="34" charset="-120"/>
              <a:ea typeface="微軟正黑體" pitchFamily="34" charset="-120"/>
              <a:sym typeface="Microsoft JhengHei"/>
            </a:rPr>
            <a:t>(</a:t>
          </a:r>
          <a:r>
            <a:rPr lang="zh-TW" altLang="en-US" sz="1600" kern="1200" dirty="0">
              <a:latin typeface="微軟正黑體" pitchFamily="34" charset="-120"/>
              <a:ea typeface="微軟正黑體" pitchFamily="34" charset="-120"/>
              <a:sym typeface="Microsoft JhengHei"/>
            </a:rPr>
            <a:t>四</a:t>
          </a:r>
          <a:r>
            <a:rPr lang="en-US" altLang="zh-TW" sz="1600" kern="1200" dirty="0">
              <a:latin typeface="微軟正黑體" pitchFamily="34" charset="-120"/>
              <a:ea typeface="微軟正黑體" pitchFamily="34" charset="-120"/>
              <a:sym typeface="Microsoft JhengHei"/>
            </a:rPr>
            <a:t>)</a:t>
          </a:r>
          <a:r>
            <a:rPr lang="zh-TW" altLang="en-US" sz="1600" kern="1200" dirty="0">
              <a:latin typeface="微軟正黑體" pitchFamily="34" charset="-120"/>
              <a:ea typeface="微軟正黑體" pitchFamily="34" charset="-120"/>
              <a:sym typeface="Microsoft JhengHei"/>
            </a:rPr>
            <a:t>建構物聯網生態體系</a:t>
          </a:r>
          <a:endParaRPr lang="en-US" altLang="zh-TW" sz="1600" kern="1200" dirty="0">
            <a:latin typeface="微軟正黑體" pitchFamily="34" charset="-120"/>
            <a:ea typeface="微軟正黑體" pitchFamily="34" charset="-120"/>
            <a:sym typeface="Microsoft JhengHei"/>
          </a:endParaRPr>
        </a:p>
        <a:p>
          <a:pPr marL="0" lvl="0" indent="0" algn="ctr" defTabSz="711200">
            <a:lnSpc>
              <a:spcPct val="90000"/>
            </a:lnSpc>
            <a:spcBef>
              <a:spcPct val="0"/>
            </a:spcBef>
            <a:spcAft>
              <a:spcPct val="35000"/>
            </a:spcAft>
            <a:buNone/>
          </a:pPr>
          <a:endParaRPr lang="zh-TW" altLang="en-US" sz="1600" kern="1200" dirty="0">
            <a:latin typeface="微軟正黑體" pitchFamily="34" charset="-120"/>
            <a:ea typeface="微軟正黑體" pitchFamily="34" charset="-120"/>
            <a:cs typeface="Microsoft JhengHei"/>
          </a:endParaRPr>
        </a:p>
      </dsp:txBody>
      <dsp:txXfrm>
        <a:off x="2452146" y="1099583"/>
        <a:ext cx="1348914" cy="10878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EDE78-9E25-4678-AF79-10CFE8D755BB}">
      <dsp:nvSpPr>
        <dsp:cNvPr id="0" name=""/>
        <dsp:cNvSpPr/>
      </dsp:nvSpPr>
      <dsp:spPr>
        <a:xfrm>
          <a:off x="3813958" y="619512"/>
          <a:ext cx="129391" cy="566856"/>
        </a:xfrm>
        <a:custGeom>
          <a:avLst/>
          <a:gdLst/>
          <a:ahLst/>
          <a:cxnLst/>
          <a:rect l="0" t="0" r="0" b="0"/>
          <a:pathLst>
            <a:path>
              <a:moveTo>
                <a:pt x="129391" y="0"/>
              </a:moveTo>
              <a:lnTo>
                <a:pt x="129391" y="566856"/>
              </a:lnTo>
              <a:lnTo>
                <a:pt x="0" y="5668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683E6C-A873-4814-9384-5822DEFC03A7}">
      <dsp:nvSpPr>
        <dsp:cNvPr id="0" name=""/>
        <dsp:cNvSpPr/>
      </dsp:nvSpPr>
      <dsp:spPr>
        <a:xfrm>
          <a:off x="6925015" y="3473043"/>
          <a:ext cx="129391" cy="566856"/>
        </a:xfrm>
        <a:custGeom>
          <a:avLst/>
          <a:gdLst/>
          <a:ahLst/>
          <a:cxnLst/>
          <a:rect l="0" t="0" r="0" b="0"/>
          <a:pathLst>
            <a:path>
              <a:moveTo>
                <a:pt x="129391" y="0"/>
              </a:moveTo>
              <a:lnTo>
                <a:pt x="129391" y="566856"/>
              </a:lnTo>
              <a:lnTo>
                <a:pt x="0" y="56685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1D3EA8A-CD26-4755-AFC9-3C32BCD3A320}">
      <dsp:nvSpPr>
        <dsp:cNvPr id="0" name=""/>
        <dsp:cNvSpPr/>
      </dsp:nvSpPr>
      <dsp:spPr>
        <a:xfrm>
          <a:off x="3943350" y="2369373"/>
          <a:ext cx="3111056" cy="258782"/>
        </a:xfrm>
        <a:custGeom>
          <a:avLst/>
          <a:gdLst/>
          <a:ahLst/>
          <a:cxnLst/>
          <a:rect l="0" t="0" r="0" b="0"/>
          <a:pathLst>
            <a:path>
              <a:moveTo>
                <a:pt x="0" y="0"/>
              </a:moveTo>
              <a:lnTo>
                <a:pt x="0" y="129391"/>
              </a:lnTo>
              <a:lnTo>
                <a:pt x="3111056" y="129391"/>
              </a:lnTo>
              <a:lnTo>
                <a:pt x="3111056" y="25878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CB9720-288D-4763-9204-8274E1899966}">
      <dsp:nvSpPr>
        <dsp:cNvPr id="0" name=""/>
        <dsp:cNvSpPr/>
      </dsp:nvSpPr>
      <dsp:spPr>
        <a:xfrm>
          <a:off x="3943350" y="2369373"/>
          <a:ext cx="1491079" cy="258782"/>
        </a:xfrm>
        <a:custGeom>
          <a:avLst/>
          <a:gdLst/>
          <a:ahLst/>
          <a:cxnLst/>
          <a:rect l="0" t="0" r="0" b="0"/>
          <a:pathLst>
            <a:path>
              <a:moveTo>
                <a:pt x="0" y="0"/>
              </a:moveTo>
              <a:lnTo>
                <a:pt x="0" y="129391"/>
              </a:lnTo>
              <a:lnTo>
                <a:pt x="1491079" y="129391"/>
              </a:lnTo>
              <a:lnTo>
                <a:pt x="1491079" y="25878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1AB7B6-0CA3-4723-9E5F-5EF7495389C7}">
      <dsp:nvSpPr>
        <dsp:cNvPr id="0" name=""/>
        <dsp:cNvSpPr/>
      </dsp:nvSpPr>
      <dsp:spPr>
        <a:xfrm>
          <a:off x="3814451" y="2369373"/>
          <a:ext cx="128898" cy="258782"/>
        </a:xfrm>
        <a:custGeom>
          <a:avLst/>
          <a:gdLst/>
          <a:ahLst/>
          <a:cxnLst/>
          <a:rect l="0" t="0" r="0" b="0"/>
          <a:pathLst>
            <a:path>
              <a:moveTo>
                <a:pt x="128898" y="0"/>
              </a:moveTo>
              <a:lnTo>
                <a:pt x="128898" y="129391"/>
              </a:lnTo>
              <a:lnTo>
                <a:pt x="0" y="129391"/>
              </a:lnTo>
              <a:lnTo>
                <a:pt x="0" y="25878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B3828A-BD66-42EC-8E8C-858AF216A14B}">
      <dsp:nvSpPr>
        <dsp:cNvPr id="0" name=""/>
        <dsp:cNvSpPr/>
      </dsp:nvSpPr>
      <dsp:spPr>
        <a:xfrm>
          <a:off x="2323372" y="2369373"/>
          <a:ext cx="1619977" cy="258782"/>
        </a:xfrm>
        <a:custGeom>
          <a:avLst/>
          <a:gdLst/>
          <a:ahLst/>
          <a:cxnLst/>
          <a:rect l="0" t="0" r="0" b="0"/>
          <a:pathLst>
            <a:path>
              <a:moveTo>
                <a:pt x="1619977" y="0"/>
              </a:moveTo>
              <a:lnTo>
                <a:pt x="1619977" y="129391"/>
              </a:lnTo>
              <a:lnTo>
                <a:pt x="0" y="129391"/>
              </a:lnTo>
              <a:lnTo>
                <a:pt x="0" y="25878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DA2379-B7AA-4199-8552-78860EC8DC48}">
      <dsp:nvSpPr>
        <dsp:cNvPr id="0" name=""/>
        <dsp:cNvSpPr/>
      </dsp:nvSpPr>
      <dsp:spPr>
        <a:xfrm>
          <a:off x="832293" y="2369373"/>
          <a:ext cx="3111056" cy="258782"/>
        </a:xfrm>
        <a:custGeom>
          <a:avLst/>
          <a:gdLst/>
          <a:ahLst/>
          <a:cxnLst/>
          <a:rect l="0" t="0" r="0" b="0"/>
          <a:pathLst>
            <a:path>
              <a:moveTo>
                <a:pt x="3111056" y="0"/>
              </a:moveTo>
              <a:lnTo>
                <a:pt x="3111056" y="129391"/>
              </a:lnTo>
              <a:lnTo>
                <a:pt x="0" y="129391"/>
              </a:lnTo>
              <a:lnTo>
                <a:pt x="0" y="25878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BA911B-FC99-48D5-8254-2AA946088179}">
      <dsp:nvSpPr>
        <dsp:cNvPr id="0" name=""/>
        <dsp:cNvSpPr/>
      </dsp:nvSpPr>
      <dsp:spPr>
        <a:xfrm>
          <a:off x="3897629" y="619512"/>
          <a:ext cx="91440" cy="1133713"/>
        </a:xfrm>
        <a:custGeom>
          <a:avLst/>
          <a:gdLst/>
          <a:ahLst/>
          <a:cxnLst/>
          <a:rect l="0" t="0" r="0" b="0"/>
          <a:pathLst>
            <a:path>
              <a:moveTo>
                <a:pt x="45720" y="0"/>
              </a:moveTo>
              <a:lnTo>
                <a:pt x="45720" y="113371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E2D8B5-0EE2-44A4-8591-3BC522E003F4}">
      <dsp:nvSpPr>
        <dsp:cNvPr id="0" name=""/>
        <dsp:cNvSpPr/>
      </dsp:nvSpPr>
      <dsp:spPr>
        <a:xfrm>
          <a:off x="1449532" y="3363"/>
          <a:ext cx="4987635" cy="61614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ts val="1800"/>
            </a:lnSpc>
            <a:spcBef>
              <a:spcPct val="0"/>
            </a:spcBef>
            <a:spcAft>
              <a:spcPts val="0"/>
            </a:spcAft>
            <a:buNone/>
          </a:pPr>
          <a:r>
            <a:rPr lang="zh-TW" altLang="en-US" sz="1600" kern="1200" dirty="0">
              <a:latin typeface="微軟正黑體" panose="020B0604030504040204" pitchFamily="34" charset="-120"/>
              <a:ea typeface="微軟正黑體" panose="020B0604030504040204" pitchFamily="34" charset="-120"/>
            </a:rPr>
            <a:t>督導政委</a:t>
          </a:r>
          <a:r>
            <a:rPr lang="en-US" altLang="zh-TW" sz="1600" kern="1200" dirty="0">
              <a:latin typeface="微軟正黑體" panose="020B0604030504040204" pitchFamily="34" charset="-120"/>
              <a:ea typeface="微軟正黑體" panose="020B0604030504040204" pitchFamily="34" charset="-120"/>
            </a:rPr>
            <a:t>(</a:t>
          </a:r>
          <a:r>
            <a:rPr lang="zh-TW" altLang="en-US" sz="1600" kern="1200" dirty="0">
              <a:latin typeface="微軟正黑體" panose="020B0604030504040204" pitchFamily="34" charset="-120"/>
              <a:ea typeface="微軟正黑體" panose="020B0604030504040204" pitchFamily="34" charset="-120"/>
            </a:rPr>
            <a:t>陳添枝政委、張景森政委、唐鳳政委</a:t>
          </a:r>
          <a:r>
            <a:rPr lang="en-US" altLang="zh-TW" sz="1600" kern="1200" dirty="0">
              <a:latin typeface="微軟正黑體" panose="020B0604030504040204" pitchFamily="34" charset="-120"/>
              <a:ea typeface="微軟正黑體" panose="020B0604030504040204" pitchFamily="34" charset="-120"/>
            </a:rPr>
            <a:t>)</a:t>
          </a:r>
          <a:r>
            <a:rPr lang="zh-TW" altLang="en-US" sz="1600" kern="1200" dirty="0">
              <a:latin typeface="微軟正黑體" panose="020B0604030504040204" pitchFamily="34" charset="-120"/>
              <a:ea typeface="微軟正黑體" panose="020B0604030504040204" pitchFamily="34" charset="-120"/>
            </a:rPr>
            <a:t>、</a:t>
          </a:r>
          <a:endParaRPr lang="en-US" altLang="zh-TW" sz="1600" kern="1200" dirty="0">
            <a:latin typeface="微軟正黑體" panose="020B0604030504040204" pitchFamily="34" charset="-120"/>
            <a:ea typeface="微軟正黑體" panose="020B0604030504040204" pitchFamily="34" charset="-120"/>
          </a:endParaRPr>
        </a:p>
        <a:p>
          <a:pPr marL="0" lvl="0" indent="0" algn="ctr" defTabSz="711200">
            <a:lnSpc>
              <a:spcPts val="1800"/>
            </a:lnSpc>
            <a:spcBef>
              <a:spcPct val="0"/>
            </a:spcBef>
            <a:spcAft>
              <a:spcPts val="0"/>
            </a:spcAft>
            <a:buNone/>
          </a:pPr>
          <a:r>
            <a:rPr lang="zh-TW" altLang="en-US" sz="1600" kern="1200" dirty="0">
              <a:latin typeface="微軟正黑體" panose="020B0604030504040204" pitchFamily="34" charset="-120"/>
              <a:ea typeface="微軟正黑體" panose="020B0604030504040204" pitchFamily="34" charset="-120"/>
            </a:rPr>
            <a:t>主責部會首長</a:t>
          </a:r>
          <a:r>
            <a:rPr lang="en-US" altLang="zh-TW" sz="1600" kern="1200" dirty="0">
              <a:latin typeface="微軟正黑體" panose="020B0604030504040204" pitchFamily="34" charset="-120"/>
              <a:ea typeface="微軟正黑體" panose="020B0604030504040204" pitchFamily="34" charset="-120"/>
            </a:rPr>
            <a:t>(</a:t>
          </a:r>
          <a:r>
            <a:rPr lang="zh-TW" altLang="en-US" sz="1600" kern="1200" dirty="0">
              <a:latin typeface="微軟正黑體" panose="020B0604030504040204" pitchFamily="34" charset="-120"/>
              <a:ea typeface="微軟正黑體" panose="020B0604030504040204" pitchFamily="34" charset="-120"/>
            </a:rPr>
            <a:t>經濟部李世光部長、科技部楊弘敦部長</a:t>
          </a:r>
          <a:r>
            <a:rPr lang="en-US" altLang="zh-TW" sz="1600" kern="1200" dirty="0">
              <a:latin typeface="微軟正黑體" panose="020B0604030504040204" pitchFamily="34" charset="-120"/>
              <a:ea typeface="微軟正黑體" panose="020B0604030504040204" pitchFamily="34" charset="-120"/>
            </a:rPr>
            <a:t>)</a:t>
          </a:r>
          <a:endParaRPr lang="zh-TW" altLang="en-US" sz="1600" kern="1200" dirty="0">
            <a:latin typeface="微軟正黑體" panose="020B0604030504040204" pitchFamily="34" charset="-120"/>
            <a:ea typeface="微軟正黑體" panose="020B0604030504040204" pitchFamily="34" charset="-120"/>
          </a:endParaRPr>
        </a:p>
      </dsp:txBody>
      <dsp:txXfrm>
        <a:off x="1449532" y="3363"/>
        <a:ext cx="4987635" cy="616148"/>
      </dsp:txXfrm>
    </dsp:sp>
    <dsp:sp modelId="{8AED8B53-59DD-49C5-8047-F6E166778C1C}">
      <dsp:nvSpPr>
        <dsp:cNvPr id="0" name=""/>
        <dsp:cNvSpPr/>
      </dsp:nvSpPr>
      <dsp:spPr>
        <a:xfrm>
          <a:off x="2963698" y="1753225"/>
          <a:ext cx="1959302" cy="6161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latin typeface="微軟正黑體" panose="020B0604030504040204" pitchFamily="34" charset="-120"/>
              <a:ea typeface="微軟正黑體" panose="020B0604030504040204" pitchFamily="34" charset="-120"/>
            </a:rPr>
            <a:t>執行長</a:t>
          </a:r>
        </a:p>
      </dsp:txBody>
      <dsp:txXfrm>
        <a:off x="2963698" y="1753225"/>
        <a:ext cx="1959302" cy="616148"/>
      </dsp:txXfrm>
    </dsp:sp>
    <dsp:sp modelId="{A7127E86-6EBC-4034-9128-C0DF07C88066}">
      <dsp:nvSpPr>
        <dsp:cNvPr id="0" name=""/>
        <dsp:cNvSpPr/>
      </dsp:nvSpPr>
      <dsp:spPr>
        <a:xfrm>
          <a:off x="216144" y="2628156"/>
          <a:ext cx="1232296" cy="61614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ts val="1800"/>
            </a:lnSpc>
            <a:spcBef>
              <a:spcPct val="0"/>
            </a:spcBef>
            <a:spcAft>
              <a:spcPts val="0"/>
            </a:spcAft>
            <a:buNone/>
          </a:pPr>
          <a:r>
            <a:rPr lang="zh-TW" altLang="en-US" sz="1600" kern="1200" dirty="0">
              <a:latin typeface="微軟正黑體" panose="020B0604030504040204" pitchFamily="34" charset="-120"/>
              <a:ea typeface="微軟正黑體" panose="020B0604030504040204" pitchFamily="34" charset="-120"/>
            </a:rPr>
            <a:t>研發長</a:t>
          </a:r>
          <a:endParaRPr lang="en-US" altLang="zh-TW" sz="1600" kern="1200" dirty="0">
            <a:latin typeface="微軟正黑體" panose="020B0604030504040204" pitchFamily="34" charset="-120"/>
            <a:ea typeface="微軟正黑體" panose="020B0604030504040204" pitchFamily="34" charset="-120"/>
          </a:endParaRPr>
        </a:p>
        <a:p>
          <a:pPr marL="0" lvl="0" indent="0" algn="ctr" defTabSz="711200">
            <a:lnSpc>
              <a:spcPts val="1800"/>
            </a:lnSpc>
            <a:spcBef>
              <a:spcPct val="0"/>
            </a:spcBef>
            <a:spcAft>
              <a:spcPts val="0"/>
            </a:spcAft>
            <a:buNone/>
          </a:pPr>
          <a:r>
            <a:rPr lang="zh-TW" altLang="en-US" sz="1600" kern="1200" dirty="0">
              <a:latin typeface="微軟正黑體" panose="020B0604030504040204" pitchFamily="34" charset="-120"/>
              <a:ea typeface="微軟正黑體" panose="020B0604030504040204" pitchFamily="34" charset="-120"/>
            </a:rPr>
            <a:t>（技術長）</a:t>
          </a:r>
        </a:p>
      </dsp:txBody>
      <dsp:txXfrm>
        <a:off x="216144" y="2628156"/>
        <a:ext cx="1232296" cy="616148"/>
      </dsp:txXfrm>
    </dsp:sp>
    <dsp:sp modelId="{8764CF82-736B-4D51-83AE-5DC582D85CED}">
      <dsp:nvSpPr>
        <dsp:cNvPr id="0" name=""/>
        <dsp:cNvSpPr/>
      </dsp:nvSpPr>
      <dsp:spPr>
        <a:xfrm>
          <a:off x="1707224" y="2628156"/>
          <a:ext cx="1232296" cy="61614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latin typeface="微軟正黑體" panose="020B0604030504040204" pitchFamily="34" charset="-120"/>
              <a:ea typeface="微軟正黑體" panose="020B0604030504040204" pitchFamily="34" charset="-120"/>
            </a:rPr>
            <a:t>人力長</a:t>
          </a:r>
        </a:p>
      </dsp:txBody>
      <dsp:txXfrm>
        <a:off x="1707224" y="2628156"/>
        <a:ext cx="1232296" cy="616148"/>
      </dsp:txXfrm>
    </dsp:sp>
    <dsp:sp modelId="{7570638F-16E4-48E7-86BD-9C9ABE3E090B}">
      <dsp:nvSpPr>
        <dsp:cNvPr id="0" name=""/>
        <dsp:cNvSpPr/>
      </dsp:nvSpPr>
      <dsp:spPr>
        <a:xfrm>
          <a:off x="3198303" y="2628156"/>
          <a:ext cx="1232296" cy="61614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ts val="1800"/>
            </a:lnSpc>
            <a:spcBef>
              <a:spcPct val="0"/>
            </a:spcBef>
            <a:spcAft>
              <a:spcPts val="0"/>
            </a:spcAft>
            <a:buNone/>
          </a:pPr>
          <a:r>
            <a:rPr lang="zh-TW" altLang="en-US" sz="1600" kern="1200" dirty="0">
              <a:latin typeface="微軟正黑體" panose="020B0604030504040204" pitchFamily="34" charset="-120"/>
              <a:ea typeface="微軟正黑體" panose="020B0604030504040204" pitchFamily="34" charset="-120"/>
            </a:rPr>
            <a:t>財務長</a:t>
          </a:r>
          <a:endParaRPr lang="en-US" altLang="zh-TW" sz="1600" kern="1200" dirty="0">
            <a:latin typeface="微軟正黑體" panose="020B0604030504040204" pitchFamily="34" charset="-120"/>
            <a:ea typeface="微軟正黑體" panose="020B0604030504040204" pitchFamily="34" charset="-120"/>
          </a:endParaRPr>
        </a:p>
        <a:p>
          <a:pPr marL="0" lvl="0" indent="0" algn="ctr" defTabSz="711200">
            <a:lnSpc>
              <a:spcPts val="1800"/>
            </a:lnSpc>
            <a:spcBef>
              <a:spcPct val="0"/>
            </a:spcBef>
            <a:spcAft>
              <a:spcPts val="0"/>
            </a:spcAft>
            <a:buNone/>
          </a:pPr>
          <a:r>
            <a:rPr lang="zh-TW" altLang="en-US" sz="1600" kern="1200" dirty="0">
              <a:latin typeface="微軟正黑體" panose="020B0604030504040204" pitchFamily="34" charset="-120"/>
              <a:ea typeface="微軟正黑體" panose="020B0604030504040204" pitchFamily="34" charset="-120"/>
            </a:rPr>
            <a:t>（投資長）</a:t>
          </a:r>
        </a:p>
      </dsp:txBody>
      <dsp:txXfrm>
        <a:off x="3198303" y="2628156"/>
        <a:ext cx="1232296" cy="616148"/>
      </dsp:txXfrm>
    </dsp:sp>
    <dsp:sp modelId="{7493270B-626B-4F31-ACAD-E6C7CECF8516}">
      <dsp:nvSpPr>
        <dsp:cNvPr id="0" name=""/>
        <dsp:cNvSpPr/>
      </dsp:nvSpPr>
      <dsp:spPr>
        <a:xfrm>
          <a:off x="4689382" y="2628156"/>
          <a:ext cx="1490093" cy="61614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latin typeface="微軟正黑體" panose="020B0604030504040204" pitchFamily="34" charset="-120"/>
              <a:ea typeface="微軟正黑體" panose="020B0604030504040204" pitchFamily="34" charset="-120"/>
            </a:rPr>
            <a:t>法制、環境長</a:t>
          </a:r>
        </a:p>
      </dsp:txBody>
      <dsp:txXfrm>
        <a:off x="4689382" y="2628156"/>
        <a:ext cx="1490093" cy="616148"/>
      </dsp:txXfrm>
    </dsp:sp>
    <dsp:sp modelId="{26587144-E825-4EBA-BB3A-84F126FDE78A}">
      <dsp:nvSpPr>
        <dsp:cNvPr id="0" name=""/>
        <dsp:cNvSpPr/>
      </dsp:nvSpPr>
      <dsp:spPr>
        <a:xfrm>
          <a:off x="6438258" y="2628156"/>
          <a:ext cx="1232296" cy="84488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zh-TW" altLang="en-US" sz="1600" kern="1200" dirty="0">
              <a:latin typeface="微軟正黑體" panose="020B0604030504040204" pitchFamily="34" charset="-120"/>
              <a:ea typeface="微軟正黑體" panose="020B0604030504040204" pitchFamily="34" charset="-120"/>
            </a:rPr>
            <a:t>行政長</a:t>
          </a:r>
          <a:endParaRPr lang="en-US" altLang="zh-TW" sz="1600" kern="1200" dirty="0">
            <a:latin typeface="微軟正黑體" panose="020B0604030504040204" pitchFamily="34" charset="-120"/>
            <a:ea typeface="微軟正黑體" panose="020B0604030504040204" pitchFamily="34" charset="-120"/>
          </a:endParaRPr>
        </a:p>
        <a:p>
          <a:pPr marL="0" lvl="0" indent="0" algn="ctr" defTabSz="711200">
            <a:lnSpc>
              <a:spcPct val="90000"/>
            </a:lnSpc>
            <a:spcBef>
              <a:spcPct val="0"/>
            </a:spcBef>
            <a:spcAft>
              <a:spcPts val="0"/>
            </a:spcAft>
            <a:buNone/>
          </a:pPr>
          <a:r>
            <a:rPr lang="zh-TW" altLang="en-US" sz="1600" kern="1200" dirty="0">
              <a:latin typeface="微軟正黑體" panose="020B0604030504040204" pitchFamily="34" charset="-120"/>
              <a:ea typeface="微軟正黑體" panose="020B0604030504040204" pitchFamily="34" charset="-120"/>
            </a:rPr>
            <a:t>秘書處</a:t>
          </a:r>
        </a:p>
      </dsp:txBody>
      <dsp:txXfrm>
        <a:off x="6438258" y="2628156"/>
        <a:ext cx="1232296" cy="844887"/>
      </dsp:txXfrm>
    </dsp:sp>
    <dsp:sp modelId="{1E262C23-FA6B-4A30-9D6B-F6C61A11EC0F}">
      <dsp:nvSpPr>
        <dsp:cNvPr id="0" name=""/>
        <dsp:cNvSpPr/>
      </dsp:nvSpPr>
      <dsp:spPr>
        <a:xfrm>
          <a:off x="5692718" y="3966439"/>
          <a:ext cx="1232296" cy="14692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zh-TW" altLang="en-US" sz="900" kern="1200" dirty="0"/>
        </a:p>
      </dsp:txBody>
      <dsp:txXfrm>
        <a:off x="5692718" y="3966439"/>
        <a:ext cx="1232296" cy="146920"/>
      </dsp:txXfrm>
    </dsp:sp>
    <dsp:sp modelId="{404BD6BA-1584-46A4-999B-F057F49C11A9}">
      <dsp:nvSpPr>
        <dsp:cNvPr id="0" name=""/>
        <dsp:cNvSpPr/>
      </dsp:nvSpPr>
      <dsp:spPr>
        <a:xfrm>
          <a:off x="1514221" y="878294"/>
          <a:ext cx="2299737" cy="616148"/>
        </a:xfrm>
        <a:prstGeom prst="rect">
          <a:avLst/>
        </a:prstGeom>
        <a:solidFill>
          <a:schemeClr val="accent4"/>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ts val="1800"/>
            </a:lnSpc>
            <a:spcBef>
              <a:spcPct val="0"/>
            </a:spcBef>
            <a:spcAft>
              <a:spcPts val="0"/>
            </a:spcAft>
            <a:buNone/>
          </a:pPr>
          <a:r>
            <a:rPr lang="zh-TW" altLang="en-US" sz="1600" kern="1200" dirty="0">
              <a:latin typeface="微軟正黑體" panose="020B0604030504040204" pitchFamily="34" charset="-120"/>
              <a:ea typeface="微軟正黑體" panose="020B0604030504040204" pitchFamily="34" charset="-120"/>
            </a:rPr>
            <a:t>產官（中央與地方）學研協調委員會</a:t>
          </a:r>
        </a:p>
      </dsp:txBody>
      <dsp:txXfrm>
        <a:off x="1514221" y="878294"/>
        <a:ext cx="2299737" cy="6161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FECF2-1925-4821-88A8-B728CC8E8673}">
      <dsp:nvSpPr>
        <dsp:cNvPr id="0" name=""/>
        <dsp:cNvSpPr/>
      </dsp:nvSpPr>
      <dsp:spPr>
        <a:xfrm>
          <a:off x="3725783" y="1958102"/>
          <a:ext cx="2393235" cy="2393235"/>
        </a:xfrm>
        <a:prstGeom prst="gear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ts val="2200"/>
            </a:lnSpc>
            <a:spcBef>
              <a:spcPct val="0"/>
            </a:spcBef>
            <a:spcAft>
              <a:spcPts val="0"/>
            </a:spcAft>
            <a:buNone/>
          </a:pPr>
          <a:r>
            <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創新</a:t>
          </a:r>
          <a:endParaRPr lang="en-US" altLang="zh-TW"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0" indent="0" algn="ctr" defTabSz="800100">
            <a:lnSpc>
              <a:spcPts val="2200"/>
            </a:lnSpc>
            <a:spcBef>
              <a:spcPct val="0"/>
            </a:spcBef>
            <a:spcAft>
              <a:spcPts val="0"/>
            </a:spcAft>
            <a:buNone/>
          </a:pPr>
          <a:r>
            <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創業</a:t>
          </a:r>
        </a:p>
      </dsp:txBody>
      <dsp:txXfrm>
        <a:off x="4206930" y="2518706"/>
        <a:ext cx="1430941" cy="1230172"/>
      </dsp:txXfrm>
    </dsp:sp>
    <dsp:sp modelId="{79E43791-FB21-4961-9C2F-23E889EA85C0}">
      <dsp:nvSpPr>
        <dsp:cNvPr id="0" name=""/>
        <dsp:cNvSpPr/>
      </dsp:nvSpPr>
      <dsp:spPr>
        <a:xfrm>
          <a:off x="2333354" y="1392428"/>
          <a:ext cx="1740535" cy="1740535"/>
        </a:xfrm>
        <a:prstGeom prst="gear6">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ts val="2200"/>
            </a:lnSpc>
            <a:spcBef>
              <a:spcPct val="0"/>
            </a:spcBef>
            <a:spcAft>
              <a:spcPts val="0"/>
            </a:spcAft>
            <a:buNone/>
          </a:pPr>
          <a:r>
            <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未來</a:t>
          </a:r>
          <a:endParaRPr lang="en-US" altLang="zh-TW"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0" indent="0" algn="ctr" defTabSz="800100">
            <a:lnSpc>
              <a:spcPts val="2200"/>
            </a:lnSpc>
            <a:spcBef>
              <a:spcPct val="0"/>
            </a:spcBef>
            <a:spcAft>
              <a:spcPts val="0"/>
            </a:spcAft>
            <a:buNone/>
          </a:pPr>
          <a:r>
            <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產業</a:t>
          </a:r>
        </a:p>
      </dsp:txBody>
      <dsp:txXfrm>
        <a:off x="2771539" y="1833261"/>
        <a:ext cx="864165" cy="858869"/>
      </dsp:txXfrm>
    </dsp:sp>
    <dsp:sp modelId="{EF19A58F-28F0-4FFC-A182-C798895F8BF6}">
      <dsp:nvSpPr>
        <dsp:cNvPr id="0" name=""/>
        <dsp:cNvSpPr/>
      </dsp:nvSpPr>
      <dsp:spPr>
        <a:xfrm rot="20700000">
          <a:off x="3308232" y="191636"/>
          <a:ext cx="1705369" cy="1705369"/>
        </a:xfrm>
        <a:prstGeom prst="gear6">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ts val="2200"/>
            </a:lnSpc>
            <a:spcBef>
              <a:spcPct val="0"/>
            </a:spcBef>
            <a:spcAft>
              <a:spcPts val="0"/>
            </a:spcAft>
            <a:buNone/>
          </a:pPr>
          <a:r>
            <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連結</a:t>
          </a:r>
          <a:endParaRPr lang="en-US" altLang="zh-TW"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lvl="0" indent="0" algn="ctr" defTabSz="800100">
            <a:lnSpc>
              <a:spcPts val="2200"/>
            </a:lnSpc>
            <a:spcBef>
              <a:spcPct val="0"/>
            </a:spcBef>
            <a:spcAft>
              <a:spcPts val="0"/>
            </a:spcAft>
            <a:buNone/>
          </a:pPr>
          <a:r>
            <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矽谷</a:t>
          </a:r>
        </a:p>
      </dsp:txBody>
      <dsp:txXfrm rot="-20700000">
        <a:off x="3682269" y="565673"/>
        <a:ext cx="957294" cy="957294"/>
      </dsp:txXfrm>
    </dsp:sp>
    <dsp:sp modelId="{6BD87853-2E94-4087-8A3B-108321765952}">
      <dsp:nvSpPr>
        <dsp:cNvPr id="0" name=""/>
        <dsp:cNvSpPr/>
      </dsp:nvSpPr>
      <dsp:spPr>
        <a:xfrm>
          <a:off x="3543483" y="1595986"/>
          <a:ext cx="3063341" cy="3063341"/>
        </a:xfrm>
        <a:prstGeom prst="circularArrow">
          <a:avLst>
            <a:gd name="adj1" fmla="val 4687"/>
            <a:gd name="adj2" fmla="val 299029"/>
            <a:gd name="adj3" fmla="val 2519837"/>
            <a:gd name="adj4" fmla="val 15853391"/>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B1F08E-05AC-4F0F-A35C-E91B67EC6759}">
      <dsp:nvSpPr>
        <dsp:cNvPr id="0" name=""/>
        <dsp:cNvSpPr/>
      </dsp:nvSpPr>
      <dsp:spPr>
        <a:xfrm>
          <a:off x="2025109" y="1006639"/>
          <a:ext cx="2225709" cy="2225709"/>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4F1C51-9956-42DB-94B8-9F735A5C30C3}">
      <dsp:nvSpPr>
        <dsp:cNvPr id="0" name=""/>
        <dsp:cNvSpPr/>
      </dsp:nvSpPr>
      <dsp:spPr>
        <a:xfrm>
          <a:off x="2913762" y="-182577"/>
          <a:ext cx="2399762" cy="2399762"/>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20BFA-4B74-4EC6-B3D0-2550D7B395E6}">
      <dsp:nvSpPr>
        <dsp:cNvPr id="0" name=""/>
        <dsp:cNvSpPr/>
      </dsp:nvSpPr>
      <dsp:spPr>
        <a:xfrm>
          <a:off x="962" y="988015"/>
          <a:ext cx="1877327" cy="187732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6" tIns="15240" rIns="103316" bIns="15240"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endParaRPr>
        </a:p>
        <a:p>
          <a:pPr marL="0" lvl="0" indent="0" algn="ctr" defTabSz="533400">
            <a:lnSpc>
              <a:spcPts val="1400"/>
            </a:lnSpc>
            <a:spcBef>
              <a:spcPct val="0"/>
            </a:spcBef>
            <a:spcAft>
              <a:spcPts val="0"/>
            </a:spcAft>
            <a:buNone/>
          </a:pPr>
          <a:r>
            <a:rPr lang="zh-TW" altLang="en-US" sz="1200" kern="1200" dirty="0">
              <a:latin typeface="微軟正黑體" panose="020B0604030504040204" pitchFamily="34" charset="-120"/>
              <a:ea typeface="微軟正黑體" panose="020B0604030504040204" pitchFamily="34" charset="-120"/>
            </a:rPr>
            <a:t>佔全球經濟規模</a:t>
          </a:r>
          <a:endParaRPr lang="en-US" altLang="zh-TW" sz="1200" kern="1200" dirty="0">
            <a:latin typeface="微軟正黑體" panose="020B0604030504040204" pitchFamily="34" charset="-120"/>
            <a:ea typeface="微軟正黑體" panose="020B0604030504040204" pitchFamily="34" charset="-120"/>
          </a:endParaRPr>
        </a:p>
        <a:p>
          <a:pPr marL="0" lvl="0" indent="0" algn="ctr" defTabSz="533400">
            <a:lnSpc>
              <a:spcPts val="6000"/>
            </a:lnSpc>
            <a:spcBef>
              <a:spcPct val="0"/>
            </a:spcBef>
            <a:spcAft>
              <a:spcPts val="0"/>
            </a:spcAft>
            <a:buNone/>
          </a:pPr>
          <a:r>
            <a:rPr lang="en-US" altLang="zh-TW" sz="5400" kern="1200" dirty="0"/>
            <a:t>5%</a:t>
          </a:r>
          <a:endParaRPr lang="zh-TW" altLang="en-US" sz="5400" kern="1200" dirty="0"/>
        </a:p>
      </dsp:txBody>
      <dsp:txXfrm>
        <a:off x="275890" y="1262943"/>
        <a:ext cx="1327471" cy="1327471"/>
      </dsp:txXfrm>
    </dsp:sp>
    <dsp:sp modelId="{53BAEFFE-DBFF-4145-B271-4FCACF76AF23}">
      <dsp:nvSpPr>
        <dsp:cNvPr id="0" name=""/>
        <dsp:cNvSpPr/>
      </dsp:nvSpPr>
      <dsp:spPr>
        <a:xfrm>
          <a:off x="1502824" y="992051"/>
          <a:ext cx="1877327" cy="1877327"/>
        </a:xfrm>
        <a:prstGeom prst="ellipse">
          <a:avLst/>
        </a:prstGeom>
        <a:solidFill>
          <a:schemeClr val="accent5">
            <a:alpha val="50000"/>
            <a:hueOff val="-2483469"/>
            <a:satOff val="9953"/>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6" tIns="15240" rIns="103316" bIns="15240" numCol="1" spcCol="1270" anchor="ctr" anchorCtr="0">
          <a:noAutofit/>
        </a:bodyPr>
        <a:lstStyle/>
        <a:p>
          <a:pPr marL="0" lvl="0" indent="0" algn="ctr" defTabSz="533400">
            <a:lnSpc>
              <a:spcPts val="1400"/>
            </a:lnSpc>
            <a:spcBef>
              <a:spcPct val="0"/>
            </a:spcBef>
            <a:spcAft>
              <a:spcPts val="0"/>
            </a:spcAft>
            <a:buNone/>
          </a:pPr>
          <a:r>
            <a:rPr lang="zh-TW" altLang="en-US" sz="1200" kern="1200" dirty="0">
              <a:latin typeface="微軟正黑體" panose="020B0604030504040204" pitchFamily="34" charset="-120"/>
              <a:ea typeface="微軟正黑體" panose="020B0604030504040204" pitchFamily="34" charset="-120"/>
            </a:rPr>
            <a:t>新創事業成功</a:t>
          </a:r>
          <a:endParaRPr lang="en-US" altLang="zh-TW" sz="1200" kern="1200" dirty="0">
            <a:latin typeface="微軟正黑體" panose="020B0604030504040204" pitchFamily="34" charset="-120"/>
            <a:ea typeface="微軟正黑體" panose="020B0604030504040204" pitchFamily="34" charset="-120"/>
          </a:endParaRPr>
        </a:p>
        <a:p>
          <a:pPr marL="0" lvl="0" indent="0" algn="ctr" defTabSz="533400">
            <a:lnSpc>
              <a:spcPts val="1400"/>
            </a:lnSpc>
            <a:spcBef>
              <a:spcPct val="0"/>
            </a:spcBef>
            <a:spcAft>
              <a:spcPts val="0"/>
            </a:spcAft>
            <a:buNone/>
          </a:pPr>
          <a:r>
            <a:rPr lang="zh-TW" altLang="en-US" sz="1200" kern="1200" dirty="0">
              <a:latin typeface="微軟正黑體" panose="020B0604030504040204" pitchFamily="34" charset="-120"/>
              <a:ea typeface="微軟正黑體" panose="020B0604030504040204" pitchFamily="34" charset="-120"/>
            </a:rPr>
            <a:t>或研發中心數</a:t>
          </a:r>
          <a:endParaRPr lang="en-US" altLang="zh-TW" sz="1200" kern="1200" dirty="0">
            <a:latin typeface="微軟正黑體" panose="020B0604030504040204" pitchFamily="34" charset="-120"/>
            <a:ea typeface="微軟正黑體" panose="020B0604030504040204" pitchFamily="34" charset="-120"/>
          </a:endParaRPr>
        </a:p>
        <a:p>
          <a:pPr marL="0" lvl="0" indent="0" algn="ctr" defTabSz="533400">
            <a:lnSpc>
              <a:spcPts val="6000"/>
            </a:lnSpc>
            <a:spcBef>
              <a:spcPct val="0"/>
            </a:spcBef>
            <a:spcAft>
              <a:spcPts val="0"/>
            </a:spcAft>
            <a:buNone/>
          </a:pPr>
          <a:r>
            <a:rPr lang="en-US" altLang="zh-TW" sz="5400" kern="1200" dirty="0"/>
            <a:t>100</a:t>
          </a:r>
          <a:endParaRPr lang="zh-TW" altLang="en-US" sz="5400" kern="1200" dirty="0"/>
        </a:p>
      </dsp:txBody>
      <dsp:txXfrm>
        <a:off x="1777752" y="1266979"/>
        <a:ext cx="1327471" cy="1327471"/>
      </dsp:txXfrm>
    </dsp:sp>
    <dsp:sp modelId="{97808A4B-7EC1-48A3-9C1C-8BC54279FC7A}">
      <dsp:nvSpPr>
        <dsp:cNvPr id="0" name=""/>
        <dsp:cNvSpPr/>
      </dsp:nvSpPr>
      <dsp:spPr>
        <a:xfrm>
          <a:off x="3004686" y="956645"/>
          <a:ext cx="1877327" cy="1877327"/>
        </a:xfrm>
        <a:prstGeom prst="ellipse">
          <a:avLst/>
        </a:prstGeom>
        <a:solidFill>
          <a:schemeClr val="accent5">
            <a:alpha val="50000"/>
            <a:hueOff val="-4966938"/>
            <a:satOff val="19906"/>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6" tIns="15240" rIns="103316" bIns="15240" numCol="1" spcCol="1270" anchor="ctr" anchorCtr="0">
          <a:noAutofit/>
        </a:bodyPr>
        <a:lstStyle/>
        <a:p>
          <a:pPr marL="0" lvl="0" indent="0" algn="ctr" defTabSz="533400">
            <a:lnSpc>
              <a:spcPts val="1400"/>
            </a:lnSpc>
            <a:spcBef>
              <a:spcPct val="0"/>
            </a:spcBef>
            <a:spcAft>
              <a:spcPts val="0"/>
            </a:spcAft>
            <a:buNone/>
          </a:pPr>
          <a:r>
            <a:rPr lang="zh-TW" altLang="en-US" sz="1200" kern="1200" dirty="0">
              <a:latin typeface="微軟正黑體" panose="020B0604030504040204" pitchFamily="34" charset="-120"/>
              <a:ea typeface="微軟正黑體" panose="020B0604030504040204" pitchFamily="34" charset="-120"/>
            </a:rPr>
            <a:t>成立國際級系統整合公司數</a:t>
          </a:r>
          <a:endParaRPr lang="en-US" altLang="zh-TW" sz="1200" kern="1200" dirty="0">
            <a:latin typeface="微軟正黑體" panose="020B0604030504040204" pitchFamily="34" charset="-120"/>
            <a:ea typeface="微軟正黑體" panose="020B0604030504040204" pitchFamily="34" charset="-120"/>
          </a:endParaRPr>
        </a:p>
        <a:p>
          <a:pPr marL="0" lvl="0" indent="0" algn="ctr" defTabSz="533400">
            <a:lnSpc>
              <a:spcPts val="6000"/>
            </a:lnSpc>
            <a:spcBef>
              <a:spcPct val="0"/>
            </a:spcBef>
            <a:spcAft>
              <a:spcPts val="0"/>
            </a:spcAft>
            <a:buNone/>
          </a:pPr>
          <a:r>
            <a:rPr lang="en-US" altLang="zh-TW" sz="5400" kern="1200" dirty="0"/>
            <a:t>3</a:t>
          </a:r>
          <a:endParaRPr lang="zh-TW" altLang="en-US" sz="5400" kern="1200" dirty="0"/>
        </a:p>
      </dsp:txBody>
      <dsp:txXfrm>
        <a:off x="3279614" y="1231573"/>
        <a:ext cx="1327471" cy="1327471"/>
      </dsp:txXfrm>
    </dsp:sp>
    <dsp:sp modelId="{40503D0E-5CA2-4C32-BBCE-72F0D4DA39D3}">
      <dsp:nvSpPr>
        <dsp:cNvPr id="0" name=""/>
        <dsp:cNvSpPr/>
      </dsp:nvSpPr>
      <dsp:spPr>
        <a:xfrm>
          <a:off x="4506548" y="866796"/>
          <a:ext cx="1877327" cy="1877327"/>
        </a:xfrm>
        <a:prstGeom prst="ellipse">
          <a:avLst/>
        </a:prstGeom>
        <a:solidFill>
          <a:schemeClr val="accent5">
            <a:alpha val="50000"/>
            <a:hueOff val="-7450407"/>
            <a:satOff val="29858"/>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6" tIns="15240" rIns="103316" bIns="15240"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endParaRPr>
        </a:p>
        <a:p>
          <a:pPr marL="0" lvl="0" indent="0" algn="ctr" defTabSz="533400">
            <a:lnSpc>
              <a:spcPts val="1400"/>
            </a:lnSpc>
            <a:spcBef>
              <a:spcPct val="0"/>
            </a:spcBef>
            <a:spcAft>
              <a:spcPts val="0"/>
            </a:spcAft>
            <a:buNone/>
          </a:pPr>
          <a:r>
            <a:rPr lang="zh-TW" altLang="en-US" sz="1200" kern="1200" dirty="0">
              <a:latin typeface="微軟正黑體" panose="020B0604030504040204" pitchFamily="34" charset="-120"/>
              <a:ea typeface="微軟正黑體" panose="020B0604030504040204" pitchFamily="34" charset="-120"/>
            </a:rPr>
            <a:t>在臺灣投資數</a:t>
          </a:r>
          <a:endParaRPr lang="en-US" altLang="zh-TW" sz="1200" kern="1200" dirty="0">
            <a:latin typeface="微軟正黑體" panose="020B0604030504040204" pitchFamily="34" charset="-120"/>
            <a:ea typeface="微軟正黑體" panose="020B0604030504040204" pitchFamily="34" charset="-120"/>
          </a:endParaRPr>
        </a:p>
        <a:p>
          <a:pPr marL="0" lvl="0" indent="0" algn="ctr" defTabSz="533400">
            <a:lnSpc>
              <a:spcPts val="6000"/>
            </a:lnSpc>
            <a:spcBef>
              <a:spcPct val="0"/>
            </a:spcBef>
            <a:spcAft>
              <a:spcPts val="0"/>
            </a:spcAft>
            <a:buNone/>
          </a:pPr>
          <a:r>
            <a:rPr lang="en-US" altLang="zh-TW" sz="5400" kern="1200" dirty="0"/>
            <a:t>2</a:t>
          </a:r>
          <a:endParaRPr lang="zh-TW" altLang="en-US" sz="5400" kern="1200" dirty="0"/>
        </a:p>
      </dsp:txBody>
      <dsp:txXfrm>
        <a:off x="4781476" y="1141724"/>
        <a:ext cx="1327471" cy="1327471"/>
      </dsp:txXfrm>
    </dsp:sp>
    <dsp:sp modelId="{422C6590-73C6-48BA-A50F-FDE9183792BB}">
      <dsp:nvSpPr>
        <dsp:cNvPr id="0" name=""/>
        <dsp:cNvSpPr/>
      </dsp:nvSpPr>
      <dsp:spPr>
        <a:xfrm>
          <a:off x="6009371" y="877684"/>
          <a:ext cx="1877327" cy="1877327"/>
        </a:xfrm>
        <a:prstGeom prst="ellipse">
          <a:avLst/>
        </a:prstGeom>
        <a:solidFill>
          <a:schemeClr val="accent5">
            <a:alpha val="50000"/>
            <a:hueOff val="-9933876"/>
            <a:satOff val="39811"/>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3316" tIns="15240" rIns="103316" bIns="15240" numCol="1" spcCol="1270" anchor="ctr" anchorCtr="0">
          <a:noAutofit/>
        </a:bodyPr>
        <a:lstStyle/>
        <a:p>
          <a:pPr marL="0" lvl="0" indent="0" algn="ctr" defTabSz="533400">
            <a:lnSpc>
              <a:spcPts val="1400"/>
            </a:lnSpc>
            <a:spcBef>
              <a:spcPct val="0"/>
            </a:spcBef>
            <a:spcAft>
              <a:spcPts val="0"/>
            </a:spcAft>
            <a:buNone/>
          </a:pPr>
          <a:endParaRPr lang="en-US" altLang="zh-TW" sz="1200" kern="1200" dirty="0">
            <a:latin typeface="微軟正黑體" panose="020B0604030504040204" pitchFamily="34" charset="-120"/>
            <a:ea typeface="微軟正黑體" panose="020B0604030504040204" pitchFamily="34" charset="-120"/>
          </a:endParaRPr>
        </a:p>
        <a:p>
          <a:pPr marL="0" lvl="0" indent="0" algn="ctr" defTabSz="533400">
            <a:lnSpc>
              <a:spcPts val="1400"/>
            </a:lnSpc>
            <a:spcBef>
              <a:spcPct val="0"/>
            </a:spcBef>
            <a:spcAft>
              <a:spcPts val="0"/>
            </a:spcAft>
            <a:buNone/>
          </a:pPr>
          <a:r>
            <a:rPr lang="zh-TW" altLang="en-US" sz="1200" kern="1200" dirty="0">
              <a:latin typeface="微軟正黑體" panose="020B0604030504040204" pitchFamily="34" charset="-120"/>
              <a:ea typeface="微軟正黑體" panose="020B0604030504040204" pitchFamily="34" charset="-120"/>
            </a:rPr>
            <a:t>建立虛擬教學</a:t>
          </a:r>
          <a:endParaRPr lang="en-US" altLang="zh-TW" sz="1200" kern="1200" dirty="0">
            <a:latin typeface="微軟正黑體" panose="020B0604030504040204" pitchFamily="34" charset="-120"/>
            <a:ea typeface="微軟正黑體" panose="020B0604030504040204" pitchFamily="34" charset="-120"/>
          </a:endParaRPr>
        </a:p>
        <a:p>
          <a:pPr marL="0" lvl="0" indent="0" algn="ctr" defTabSz="533400">
            <a:lnSpc>
              <a:spcPts val="1400"/>
            </a:lnSpc>
            <a:spcBef>
              <a:spcPct val="0"/>
            </a:spcBef>
            <a:spcAft>
              <a:spcPts val="0"/>
            </a:spcAft>
            <a:buNone/>
          </a:pPr>
          <a:r>
            <a:rPr lang="zh-TW" altLang="en-US" sz="1200" kern="1200" dirty="0">
              <a:latin typeface="微軟正黑體" panose="020B0604030504040204" pitchFamily="34" charset="-120"/>
              <a:ea typeface="微軟正黑體" panose="020B0604030504040204" pitchFamily="34" charset="-120"/>
            </a:rPr>
            <a:t>學院數</a:t>
          </a:r>
          <a:endParaRPr lang="en-US" altLang="zh-TW" sz="1200" kern="1200" dirty="0">
            <a:latin typeface="微軟正黑體" panose="020B0604030504040204" pitchFamily="34" charset="-120"/>
            <a:ea typeface="微軟正黑體" panose="020B0604030504040204" pitchFamily="34" charset="-120"/>
          </a:endParaRPr>
        </a:p>
        <a:p>
          <a:pPr marL="0" lvl="0" indent="0" algn="ctr" defTabSz="533400">
            <a:lnSpc>
              <a:spcPts val="6000"/>
            </a:lnSpc>
            <a:spcBef>
              <a:spcPct val="0"/>
            </a:spcBef>
            <a:spcAft>
              <a:spcPts val="0"/>
            </a:spcAft>
            <a:buNone/>
          </a:pPr>
          <a:r>
            <a:rPr lang="en-US" altLang="zh-TW" sz="5400" kern="1200" dirty="0"/>
            <a:t>1</a:t>
          </a:r>
          <a:endParaRPr lang="zh-TW" altLang="en-US" sz="5400" kern="1200" dirty="0"/>
        </a:p>
      </dsp:txBody>
      <dsp:txXfrm>
        <a:off x="6284299" y="1152612"/>
        <a:ext cx="1327471" cy="13274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B5A94-38A8-40F6-9034-56198021CF85}">
      <dsp:nvSpPr>
        <dsp:cNvPr id="0" name=""/>
        <dsp:cNvSpPr/>
      </dsp:nvSpPr>
      <dsp:spPr>
        <a:xfrm>
          <a:off x="0" y="9288"/>
          <a:ext cx="2448000" cy="786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ts val="1600"/>
            </a:lnSpc>
            <a:spcBef>
              <a:spcPct val="0"/>
            </a:spcBef>
            <a:spcAft>
              <a:spcPts val="0"/>
            </a:spcAft>
            <a:buNone/>
          </a:pPr>
          <a:r>
            <a:rPr lang="zh-TW" altLang="en-US" sz="1400" b="1" kern="1200" dirty="0">
              <a:solidFill>
                <a:schemeClr val="bg1"/>
              </a:solidFill>
              <a:latin typeface="微軟正黑體" panose="020B0604030504040204" pitchFamily="34" charset="-120"/>
              <a:ea typeface="微軟正黑體" panose="020B0604030504040204" pitchFamily="34" charset="-120"/>
            </a:rPr>
            <a:t>支持資訊自由流通</a:t>
          </a:r>
        </a:p>
      </dsp:txBody>
      <dsp:txXfrm>
        <a:off x="38381" y="47669"/>
        <a:ext cx="2371238" cy="709478"/>
      </dsp:txXfrm>
    </dsp:sp>
    <dsp:sp modelId="{CB7138CE-AED4-4FB0-A9E8-6C91C2B622BF}">
      <dsp:nvSpPr>
        <dsp:cNvPr id="0" name=""/>
        <dsp:cNvSpPr/>
      </dsp:nvSpPr>
      <dsp:spPr>
        <a:xfrm>
          <a:off x="0" y="795528"/>
          <a:ext cx="2448000" cy="695520"/>
        </a:xfrm>
        <a:prstGeom prst="rect">
          <a:avLst/>
        </a:prstGeom>
        <a:noFill/>
        <a:ln>
          <a:solidFill>
            <a:schemeClr val="lt1">
              <a:hueOff val="0"/>
              <a:satOff val="0"/>
              <a:lumOff val="0"/>
            </a:schemeClr>
          </a:solidFill>
        </a:ln>
        <a:effectLst/>
      </dsp:spPr>
      <dsp:style>
        <a:lnRef idx="0">
          <a:scrgbClr r="0" g="0" b="0"/>
        </a:lnRef>
        <a:fillRef idx="0">
          <a:scrgbClr r="0" g="0" b="0"/>
        </a:fillRef>
        <a:effectRef idx="0">
          <a:scrgbClr r="0" g="0" b="0"/>
        </a:effectRef>
        <a:fontRef idx="minor"/>
      </dsp:style>
      <dsp:txBody>
        <a:bodyPr spcFirstLastPara="0" vert="horz" wrap="square" lIns="77724" tIns="17780" rIns="99568" bIns="17780" numCol="1" spcCol="1270" anchor="ctr" anchorCtr="0">
          <a:noAutofit/>
        </a:bodyPr>
        <a:lstStyle/>
        <a:p>
          <a:pPr marL="114300" lvl="1" indent="-114300" algn="just" defTabSz="622300">
            <a:lnSpc>
              <a:spcPts val="1600"/>
            </a:lnSpc>
            <a:spcBef>
              <a:spcPct val="0"/>
            </a:spcBef>
            <a:spcAft>
              <a:spcPts val="0"/>
            </a:spcAft>
            <a:buChar char="•"/>
          </a:pPr>
          <a:r>
            <a:rPr lang="zh-TW" altLang="en-US" sz="1400" kern="1200" dirty="0">
              <a:latin typeface="微軟正黑體" panose="020B0604030504040204" pitchFamily="34" charset="-120"/>
              <a:ea typeface="微軟正黑體" panose="020B0604030504040204" pitchFamily="34" charset="-120"/>
            </a:rPr>
            <a:t>強化網路開放、貿易與電子商務、數位安全</a:t>
          </a:r>
        </a:p>
      </dsp:txBody>
      <dsp:txXfrm>
        <a:off x="0" y="795528"/>
        <a:ext cx="2448000" cy="695520"/>
      </dsp:txXfrm>
    </dsp:sp>
    <dsp:sp modelId="{6F374349-E7D3-48CD-B22E-ACE059362DEE}">
      <dsp:nvSpPr>
        <dsp:cNvPr id="0" name=""/>
        <dsp:cNvSpPr/>
      </dsp:nvSpPr>
      <dsp:spPr>
        <a:xfrm>
          <a:off x="0" y="1491048"/>
          <a:ext cx="2448000" cy="786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ts val="1600"/>
            </a:lnSpc>
            <a:spcBef>
              <a:spcPct val="0"/>
            </a:spcBef>
            <a:spcAft>
              <a:spcPts val="0"/>
            </a:spcAft>
            <a:buNone/>
          </a:pPr>
          <a:r>
            <a:rPr lang="zh-TW" altLang="en-US" sz="1400" b="1" kern="1200" dirty="0">
              <a:solidFill>
                <a:schemeClr val="bg1"/>
              </a:solidFill>
              <a:latin typeface="微軟正黑體" panose="020B0604030504040204" pitchFamily="34" charset="-120"/>
              <a:ea typeface="微軟正黑體" panose="020B0604030504040204" pitchFamily="34" charset="-120"/>
            </a:rPr>
            <a:t>持續推動數位創新及創造以帶動成長</a:t>
          </a:r>
        </a:p>
      </dsp:txBody>
      <dsp:txXfrm>
        <a:off x="38381" y="1529429"/>
        <a:ext cx="2371238" cy="709478"/>
      </dsp:txXfrm>
    </dsp:sp>
    <dsp:sp modelId="{1D61813E-1A97-4203-A9E4-6CA750020D16}">
      <dsp:nvSpPr>
        <dsp:cNvPr id="0" name=""/>
        <dsp:cNvSpPr/>
      </dsp:nvSpPr>
      <dsp:spPr>
        <a:xfrm>
          <a:off x="0" y="2277288"/>
          <a:ext cx="24480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24" tIns="17780" rIns="99568" bIns="17780" numCol="1" spcCol="1270" anchor="ctr" anchorCtr="0">
          <a:noAutofit/>
        </a:bodyPr>
        <a:lstStyle/>
        <a:p>
          <a:pPr marL="114300" lvl="1" indent="-114300" algn="just" defTabSz="622300">
            <a:lnSpc>
              <a:spcPts val="1600"/>
            </a:lnSpc>
            <a:spcBef>
              <a:spcPct val="0"/>
            </a:spcBef>
            <a:spcAft>
              <a:spcPts val="0"/>
            </a:spcAft>
            <a:buChar char="•"/>
          </a:pPr>
          <a:r>
            <a:rPr lang="zh-TW" altLang="en-US" sz="1400" kern="1200" dirty="0">
              <a:latin typeface="微軟正黑體" panose="020B0604030504040204" pitchFamily="34" charset="-120"/>
              <a:ea typeface="微軟正黑體" panose="020B0604030504040204" pitchFamily="34" charset="-120"/>
            </a:rPr>
            <a:t>提升數位科技投資、開放公部門資料、強化企業家精神與中小企業發展</a:t>
          </a:r>
        </a:p>
      </dsp:txBody>
      <dsp:txXfrm>
        <a:off x="0" y="2277288"/>
        <a:ext cx="2448000" cy="695520"/>
      </dsp:txXfrm>
    </dsp:sp>
    <dsp:sp modelId="{908758ED-EE76-49FE-A209-49C9CF12F6CA}">
      <dsp:nvSpPr>
        <dsp:cNvPr id="0" name=""/>
        <dsp:cNvSpPr/>
      </dsp:nvSpPr>
      <dsp:spPr>
        <a:xfrm>
          <a:off x="0" y="2972808"/>
          <a:ext cx="2448000" cy="786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ts val="1600"/>
            </a:lnSpc>
            <a:spcBef>
              <a:spcPct val="0"/>
            </a:spcBef>
            <a:spcAft>
              <a:spcPts val="0"/>
            </a:spcAft>
            <a:buNone/>
          </a:pPr>
          <a:r>
            <a:rPr lang="zh-TW" altLang="en-US" sz="1400" b="1" kern="1200" dirty="0">
              <a:solidFill>
                <a:schemeClr val="bg1"/>
              </a:solidFill>
              <a:latin typeface="微軟正黑體" panose="020B0604030504040204" pitchFamily="34" charset="-120"/>
              <a:ea typeface="微軟正黑體" panose="020B0604030504040204" pitchFamily="34" charset="-120"/>
            </a:rPr>
            <a:t>提升寬頻連結與基礎建設</a:t>
          </a:r>
        </a:p>
      </dsp:txBody>
      <dsp:txXfrm>
        <a:off x="38381" y="3011189"/>
        <a:ext cx="2371238" cy="709478"/>
      </dsp:txXfrm>
    </dsp:sp>
    <dsp:sp modelId="{BAE43079-8492-4F6E-BF18-07656B11E49F}">
      <dsp:nvSpPr>
        <dsp:cNvPr id="0" name=""/>
        <dsp:cNvSpPr/>
      </dsp:nvSpPr>
      <dsp:spPr>
        <a:xfrm>
          <a:off x="0" y="3759048"/>
          <a:ext cx="24480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24" tIns="17780" rIns="99568" bIns="17780" numCol="1" spcCol="1270" anchor="ctr" anchorCtr="0">
          <a:noAutofit/>
        </a:bodyPr>
        <a:lstStyle/>
        <a:p>
          <a:pPr marL="114300" lvl="1" indent="-114300" algn="just" defTabSz="622300">
            <a:lnSpc>
              <a:spcPts val="1600"/>
            </a:lnSpc>
            <a:spcBef>
              <a:spcPct val="0"/>
            </a:spcBef>
            <a:spcAft>
              <a:spcPts val="0"/>
            </a:spcAft>
            <a:buChar char="•"/>
          </a:pPr>
          <a:r>
            <a:rPr lang="zh-TW" altLang="en-US" sz="1400" kern="1200" dirty="0">
              <a:latin typeface="微軟正黑體" panose="020B0604030504040204" pitchFamily="34" charset="-120"/>
              <a:ea typeface="微軟正黑體" panose="020B0604030504040204" pitchFamily="34" charset="-120"/>
            </a:rPr>
            <a:t>彌補數位鴻溝、藉由技術中立以強化創新、保護消費者</a:t>
          </a:r>
        </a:p>
      </dsp:txBody>
      <dsp:txXfrm>
        <a:off x="0" y="3759048"/>
        <a:ext cx="2448000" cy="69552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8056"/>
          </a:xfrm>
          <a:prstGeom prst="rect">
            <a:avLst/>
          </a:prstGeom>
        </p:spPr>
        <p:txBody>
          <a:bodyPr vert="horz" lIns="91425" tIns="45713" rIns="91425" bIns="45713"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25" tIns="45713" rIns="91425" bIns="45713" rtlCol="0"/>
          <a:lstStyle>
            <a:lvl1pPr algn="r">
              <a:defRPr sz="1200"/>
            </a:lvl1pPr>
          </a:lstStyle>
          <a:p>
            <a:fld id="{0CD8E114-D579-4DAA-9EA9-5CED21DDCA82}" type="datetimeFigureOut">
              <a:rPr lang="zh-TW" altLang="en-US" smtClean="0"/>
              <a:pPr/>
              <a:t>2016/11/1</a:t>
            </a:fld>
            <a:endParaRPr lang="zh-TW" altLang="en-US"/>
          </a:p>
        </p:txBody>
      </p:sp>
      <p:sp>
        <p:nvSpPr>
          <p:cNvPr id="4" name="投影片圖像版面配置區 3"/>
          <p:cNvSpPr>
            <a:spLocks noGrp="1" noRot="1" noChangeAspect="1"/>
          </p:cNvSpPr>
          <p:nvPr>
            <p:ph type="sldImg" idx="2"/>
          </p:nvPr>
        </p:nvSpPr>
        <p:spPr>
          <a:xfrm>
            <a:off x="1166813" y="1241425"/>
            <a:ext cx="4464050" cy="3348038"/>
          </a:xfrm>
          <a:prstGeom prst="rect">
            <a:avLst/>
          </a:prstGeom>
          <a:noFill/>
          <a:ln w="12700">
            <a:solidFill>
              <a:prstClr val="black"/>
            </a:solidFill>
          </a:ln>
        </p:spPr>
        <p:txBody>
          <a:bodyPr vert="horz" lIns="91425" tIns="45713" rIns="91425" bIns="45713" rtlCol="0" anchor="ctr"/>
          <a:lstStyle/>
          <a:p>
            <a:endParaRPr lang="zh-TW" altLang="en-US"/>
          </a:p>
        </p:txBody>
      </p:sp>
      <p:sp>
        <p:nvSpPr>
          <p:cNvPr id="5" name="備忘稿版面配置區 4"/>
          <p:cNvSpPr>
            <a:spLocks noGrp="1"/>
          </p:cNvSpPr>
          <p:nvPr>
            <p:ph type="body" sz="quarter" idx="3"/>
          </p:nvPr>
        </p:nvSpPr>
        <p:spPr>
          <a:xfrm>
            <a:off x="679768" y="4777196"/>
            <a:ext cx="5438140" cy="3908614"/>
          </a:xfrm>
          <a:prstGeom prst="rect">
            <a:avLst/>
          </a:prstGeom>
        </p:spPr>
        <p:txBody>
          <a:bodyPr vert="horz" lIns="91425" tIns="45713" rIns="91425" bIns="45713"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428584"/>
            <a:ext cx="2945659" cy="498055"/>
          </a:xfrm>
          <a:prstGeom prst="rect">
            <a:avLst/>
          </a:prstGeom>
        </p:spPr>
        <p:txBody>
          <a:bodyPr vert="horz" lIns="91425" tIns="45713" rIns="91425" bIns="45713"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25" tIns="45713" rIns="91425" bIns="45713" rtlCol="0" anchor="b"/>
          <a:lstStyle>
            <a:lvl1pPr algn="r">
              <a:defRPr sz="1200"/>
            </a:lvl1pPr>
          </a:lstStyle>
          <a:p>
            <a:fld id="{B9604B4F-C981-4D9A-A291-E1209D018E03}" type="slidenum">
              <a:rPr lang="zh-TW" altLang="en-US" smtClean="0"/>
              <a:pPr/>
              <a:t>‹#›</a:t>
            </a:fld>
            <a:endParaRPr lang="zh-TW" altLang="en-US"/>
          </a:p>
        </p:txBody>
      </p:sp>
    </p:spTree>
    <p:extLst>
      <p:ext uri="{BB962C8B-B14F-4D97-AF65-F5344CB8AC3E}">
        <p14:creationId xmlns:p14="http://schemas.microsoft.com/office/powerpoint/2010/main" val="184894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604B4F-C981-4D9A-A291-E1209D018E03}" type="slidenum">
              <a:rPr lang="zh-TW" altLang="en-US" smtClean="0"/>
              <a:pPr/>
              <a:t>1</a:t>
            </a:fld>
            <a:endParaRPr lang="zh-TW" altLang="en-US"/>
          </a:p>
        </p:txBody>
      </p:sp>
    </p:spTree>
    <p:extLst>
      <p:ext uri="{BB962C8B-B14F-4D97-AF65-F5344CB8AC3E}">
        <p14:creationId xmlns:p14="http://schemas.microsoft.com/office/powerpoint/2010/main" val="3773726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影像版面配置區 1"/>
          <p:cNvSpPr>
            <a:spLocks noGrp="1" noRot="1" noChangeAspect="1"/>
          </p:cNvSpPr>
          <p:nvPr>
            <p:ph type="sldImg"/>
          </p:nvPr>
        </p:nvSpPr>
        <p:spPr bwMode="auto">
          <a:xfrm>
            <a:off x="1165225" y="1241425"/>
            <a:ext cx="4467225" cy="3349625"/>
          </a:xfrm>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kumimoji="1" lang="zh-TW" altLang="en-US"/>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7BE1E-696D-4520-ACC6-6D549A5AF8DA}" type="slidenum">
              <a:rPr lang="en-US" altLang="zh-TW"/>
              <a:pPr fontAlgn="base">
                <a:spcBef>
                  <a:spcPct val="0"/>
                </a:spcBef>
                <a:spcAft>
                  <a:spcPct val="0"/>
                </a:spcAft>
              </a:pPr>
              <a:t>41</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影像版面配置區 1"/>
          <p:cNvSpPr>
            <a:spLocks noGrp="1" noRot="1" noChangeAspect="1"/>
          </p:cNvSpPr>
          <p:nvPr>
            <p:ph type="sldImg"/>
          </p:nvPr>
        </p:nvSpPr>
        <p:spPr bwMode="auto">
          <a:xfrm>
            <a:off x="1165225" y="1241425"/>
            <a:ext cx="4467225" cy="3349625"/>
          </a:xfrm>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kumimoji="1" lang="zh-TW" altLang="en-US"/>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7BE1E-696D-4520-ACC6-6D549A5AF8DA}" type="slidenum">
              <a:rPr lang="en-US" altLang="zh-TW"/>
              <a:pPr fontAlgn="base">
                <a:spcBef>
                  <a:spcPct val="0"/>
                </a:spcBef>
                <a:spcAft>
                  <a:spcPct val="0"/>
                </a:spcAft>
              </a:pPr>
              <a:t>42</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影像版面配置區 1"/>
          <p:cNvSpPr>
            <a:spLocks noGrp="1" noRot="1" noChangeAspect="1"/>
          </p:cNvSpPr>
          <p:nvPr>
            <p:ph type="sldImg"/>
          </p:nvPr>
        </p:nvSpPr>
        <p:spPr bwMode="auto">
          <a:xfrm>
            <a:off x="1165225" y="1241425"/>
            <a:ext cx="4467225" cy="3349625"/>
          </a:xfrm>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kumimoji="1" lang="zh-TW" altLang="en-US"/>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7BE1E-696D-4520-ACC6-6D549A5AF8DA}" type="slidenum">
              <a:rPr lang="en-US" altLang="zh-TW"/>
              <a:pPr fontAlgn="base">
                <a:spcBef>
                  <a:spcPct val="0"/>
                </a:spcBef>
                <a:spcAft>
                  <a:spcPct val="0"/>
                </a:spcAft>
              </a:pPr>
              <a:t>44</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影像版面配置區 1"/>
          <p:cNvSpPr>
            <a:spLocks noGrp="1" noRot="1" noChangeAspect="1"/>
          </p:cNvSpPr>
          <p:nvPr>
            <p:ph type="sldImg"/>
          </p:nvPr>
        </p:nvSpPr>
        <p:spPr bwMode="auto">
          <a:xfrm>
            <a:off x="1165225" y="1241425"/>
            <a:ext cx="4467225" cy="3349625"/>
          </a:xfrm>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kumimoji="1" lang="zh-TW" altLang="en-US"/>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7BE1E-696D-4520-ACC6-6D549A5AF8DA}" type="slidenum">
              <a:rPr lang="en-US" altLang="zh-TW"/>
              <a:pPr fontAlgn="base">
                <a:spcBef>
                  <a:spcPct val="0"/>
                </a:spcBef>
                <a:spcAft>
                  <a:spcPct val="0"/>
                </a:spcAft>
              </a:pPr>
              <a:t>45</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影像版面配置區 1"/>
          <p:cNvSpPr>
            <a:spLocks noGrp="1" noRot="1" noChangeAspect="1"/>
          </p:cNvSpPr>
          <p:nvPr>
            <p:ph type="sldImg"/>
          </p:nvPr>
        </p:nvSpPr>
        <p:spPr bwMode="auto">
          <a:xfrm>
            <a:off x="1165225" y="1241425"/>
            <a:ext cx="4467225" cy="3349625"/>
          </a:xfrm>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kumimoji="1" lang="zh-TW" altLang="en-US"/>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7BE1E-696D-4520-ACC6-6D549A5AF8DA}" type="slidenum">
              <a:rPr lang="en-US" altLang="zh-TW"/>
              <a:pPr fontAlgn="base">
                <a:spcBef>
                  <a:spcPct val="0"/>
                </a:spcBef>
                <a:spcAft>
                  <a:spcPct val="0"/>
                </a:spcAft>
              </a:pPr>
              <a:t>53</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影像版面配置區 1"/>
          <p:cNvSpPr>
            <a:spLocks noGrp="1" noRot="1" noChangeAspect="1"/>
          </p:cNvSpPr>
          <p:nvPr>
            <p:ph type="sldImg"/>
          </p:nvPr>
        </p:nvSpPr>
        <p:spPr bwMode="auto">
          <a:xfrm>
            <a:off x="1165225" y="1241425"/>
            <a:ext cx="4467225" cy="3349625"/>
          </a:xfrm>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kumimoji="1" lang="zh-TW" altLang="en-US"/>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7BE1E-696D-4520-ACC6-6D549A5AF8DA}" type="slidenum">
              <a:rPr lang="en-US" altLang="zh-TW"/>
              <a:pPr fontAlgn="base">
                <a:spcBef>
                  <a:spcPct val="0"/>
                </a:spcBef>
                <a:spcAft>
                  <a:spcPct val="0"/>
                </a:spcAft>
              </a:pPr>
              <a:t>55</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影像版面配置區 1"/>
          <p:cNvSpPr>
            <a:spLocks noGrp="1" noRot="1" noChangeAspect="1"/>
          </p:cNvSpPr>
          <p:nvPr>
            <p:ph type="sldImg"/>
          </p:nvPr>
        </p:nvSpPr>
        <p:spPr bwMode="auto">
          <a:xfrm>
            <a:off x="1165225" y="1241425"/>
            <a:ext cx="4467225" cy="3349625"/>
          </a:xfrm>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kumimoji="1" lang="zh-TW" altLang="en-US"/>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7BE1E-696D-4520-ACC6-6D549A5AF8DA}" type="slidenum">
              <a:rPr lang="en-US" altLang="zh-TW"/>
              <a:pPr fontAlgn="base">
                <a:spcBef>
                  <a:spcPct val="0"/>
                </a:spcBef>
                <a:spcAft>
                  <a:spcPct val="0"/>
                </a:spcAft>
              </a:pPr>
              <a:t>56</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影像版面配置區 1"/>
          <p:cNvSpPr>
            <a:spLocks noGrp="1" noRot="1" noChangeAspect="1"/>
          </p:cNvSpPr>
          <p:nvPr>
            <p:ph type="sldImg"/>
          </p:nvPr>
        </p:nvSpPr>
        <p:spPr bwMode="auto">
          <a:xfrm>
            <a:off x="1165225" y="1241425"/>
            <a:ext cx="4467225" cy="3349625"/>
          </a:xfrm>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kumimoji="1" lang="zh-TW" altLang="en-US"/>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7BE1E-696D-4520-ACC6-6D549A5AF8DA}" type="slidenum">
              <a:rPr lang="en-US" altLang="zh-TW"/>
              <a:pPr fontAlgn="base">
                <a:spcBef>
                  <a:spcPct val="0"/>
                </a:spcBef>
                <a:spcAft>
                  <a:spcPct val="0"/>
                </a:spcAft>
              </a:pPr>
              <a:t>58</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影像版面配置區 1"/>
          <p:cNvSpPr>
            <a:spLocks noGrp="1" noRot="1" noChangeAspect="1"/>
          </p:cNvSpPr>
          <p:nvPr>
            <p:ph type="sldImg"/>
          </p:nvPr>
        </p:nvSpPr>
        <p:spPr bwMode="auto">
          <a:xfrm>
            <a:off x="1165225" y="1241425"/>
            <a:ext cx="4467225" cy="3349625"/>
          </a:xfrm>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kumimoji="1" lang="zh-TW" altLang="en-US"/>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7BE1E-696D-4520-ACC6-6D549A5AF8DA}" type="slidenum">
              <a:rPr lang="en-US" altLang="zh-TW"/>
              <a:pPr fontAlgn="base">
                <a:spcBef>
                  <a:spcPct val="0"/>
                </a:spcBef>
                <a:spcAft>
                  <a:spcPct val="0"/>
                </a:spcAft>
              </a:pPr>
              <a:t>60</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影像版面配置區 1"/>
          <p:cNvSpPr>
            <a:spLocks noGrp="1" noRot="1" noChangeAspect="1"/>
          </p:cNvSpPr>
          <p:nvPr>
            <p:ph type="sldImg"/>
          </p:nvPr>
        </p:nvSpPr>
        <p:spPr bwMode="auto">
          <a:xfrm>
            <a:off x="1165225" y="1241425"/>
            <a:ext cx="4467225" cy="3349625"/>
          </a:xfrm>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kumimoji="1" lang="zh-TW" altLang="en-US"/>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7BE1E-696D-4520-ACC6-6D549A5AF8DA}" type="slidenum">
              <a:rPr lang="en-US" altLang="zh-TW"/>
              <a:pPr fontAlgn="base">
                <a:spcBef>
                  <a:spcPct val="0"/>
                </a:spcBef>
                <a:spcAft>
                  <a:spcPct val="0"/>
                </a:spcAft>
              </a:pPr>
              <a:t>61</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604B4F-C981-4D9A-A291-E1209D018E03}" type="slidenum">
              <a:rPr lang="zh-TW" altLang="en-US" smtClean="0"/>
              <a:pPr/>
              <a:t>2</a:t>
            </a:fld>
            <a:endParaRPr lang="zh-TW" altLang="en-US"/>
          </a:p>
        </p:txBody>
      </p:sp>
    </p:spTree>
    <p:extLst>
      <p:ext uri="{BB962C8B-B14F-4D97-AF65-F5344CB8AC3E}">
        <p14:creationId xmlns:p14="http://schemas.microsoft.com/office/powerpoint/2010/main" val="1225967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影像版面配置區 1"/>
          <p:cNvSpPr>
            <a:spLocks noGrp="1" noRot="1" noChangeAspect="1"/>
          </p:cNvSpPr>
          <p:nvPr>
            <p:ph type="sldImg"/>
          </p:nvPr>
        </p:nvSpPr>
        <p:spPr bwMode="auto">
          <a:xfrm>
            <a:off x="1165225" y="1241425"/>
            <a:ext cx="4467225" cy="3349625"/>
          </a:xfrm>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kumimoji="1" lang="zh-TW" altLang="en-US"/>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7BE1E-696D-4520-ACC6-6D549A5AF8DA}" type="slidenum">
              <a:rPr lang="en-US" altLang="zh-TW"/>
              <a:pPr fontAlgn="base">
                <a:spcBef>
                  <a:spcPct val="0"/>
                </a:spcBef>
                <a:spcAft>
                  <a:spcPct val="0"/>
                </a:spcAft>
              </a:pPr>
              <a:t>62</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影像版面配置區 1"/>
          <p:cNvSpPr>
            <a:spLocks noGrp="1" noRot="1" noChangeAspect="1"/>
          </p:cNvSpPr>
          <p:nvPr>
            <p:ph type="sldImg"/>
          </p:nvPr>
        </p:nvSpPr>
        <p:spPr bwMode="auto">
          <a:xfrm>
            <a:off x="1165225" y="1241425"/>
            <a:ext cx="4467225" cy="3349625"/>
          </a:xfrm>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kumimoji="1" lang="zh-TW" altLang="en-US"/>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7BE1E-696D-4520-ACC6-6D549A5AF8DA}" type="slidenum">
              <a:rPr lang="en-US" altLang="zh-TW"/>
              <a:pPr fontAlgn="base">
                <a:spcBef>
                  <a:spcPct val="0"/>
                </a:spcBef>
                <a:spcAft>
                  <a:spcPct val="0"/>
                </a:spcAft>
              </a:pPr>
              <a:t>63</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604B4F-C981-4D9A-A291-E1209D018E03}" type="slidenum">
              <a:rPr lang="zh-TW" altLang="en-US" smtClean="0"/>
              <a:pPr/>
              <a:t>3</a:t>
            </a:fld>
            <a:endParaRPr lang="zh-TW" altLang="en-US"/>
          </a:p>
        </p:txBody>
      </p:sp>
    </p:spTree>
    <p:extLst>
      <p:ext uri="{BB962C8B-B14F-4D97-AF65-F5344CB8AC3E}">
        <p14:creationId xmlns:p14="http://schemas.microsoft.com/office/powerpoint/2010/main" val="1225967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604B4F-C981-4D9A-A291-E1209D018E03}" type="slidenum">
              <a:rPr lang="zh-TW" altLang="en-US" smtClean="0"/>
              <a:pPr/>
              <a:t>7</a:t>
            </a:fld>
            <a:endParaRPr lang="zh-TW" altLang="en-US"/>
          </a:p>
        </p:txBody>
      </p:sp>
    </p:spTree>
    <p:extLst>
      <p:ext uri="{BB962C8B-B14F-4D97-AF65-F5344CB8AC3E}">
        <p14:creationId xmlns:p14="http://schemas.microsoft.com/office/powerpoint/2010/main" val="350853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604B4F-C981-4D9A-A291-E1209D018E03}" type="slidenum">
              <a:rPr lang="zh-TW" altLang="en-US" smtClean="0"/>
              <a:pPr/>
              <a:t>8</a:t>
            </a:fld>
            <a:endParaRPr lang="zh-TW" altLang="en-US"/>
          </a:p>
        </p:txBody>
      </p:sp>
    </p:spTree>
    <p:extLst>
      <p:ext uri="{BB962C8B-B14F-4D97-AF65-F5344CB8AC3E}">
        <p14:creationId xmlns:p14="http://schemas.microsoft.com/office/powerpoint/2010/main" val="122596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604B4F-C981-4D9A-A291-E1209D018E03}" type="slidenum">
              <a:rPr lang="zh-TW" altLang="en-US" smtClean="0"/>
              <a:pPr/>
              <a:t>15</a:t>
            </a:fld>
            <a:endParaRPr lang="zh-TW" altLang="en-US"/>
          </a:p>
        </p:txBody>
      </p:sp>
    </p:spTree>
    <p:extLst>
      <p:ext uri="{BB962C8B-B14F-4D97-AF65-F5344CB8AC3E}">
        <p14:creationId xmlns:p14="http://schemas.microsoft.com/office/powerpoint/2010/main" val="1225967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604B4F-C981-4D9A-A291-E1209D018E03}" type="slidenum">
              <a:rPr lang="zh-TW" altLang="en-US" smtClean="0"/>
              <a:pPr/>
              <a:t>35</a:t>
            </a:fld>
            <a:endParaRPr lang="zh-TW" altLang="en-US"/>
          </a:p>
        </p:txBody>
      </p:sp>
    </p:spTree>
    <p:extLst>
      <p:ext uri="{BB962C8B-B14F-4D97-AF65-F5344CB8AC3E}">
        <p14:creationId xmlns:p14="http://schemas.microsoft.com/office/powerpoint/2010/main" val="122596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影像版面配置區 1"/>
          <p:cNvSpPr>
            <a:spLocks noGrp="1" noRot="1" noChangeAspect="1"/>
          </p:cNvSpPr>
          <p:nvPr>
            <p:ph type="sldImg"/>
          </p:nvPr>
        </p:nvSpPr>
        <p:spPr bwMode="auto">
          <a:xfrm>
            <a:off x="1165225" y="1241425"/>
            <a:ext cx="4467225" cy="3349625"/>
          </a:xfrm>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kumimoji="1" lang="zh-TW" altLang="en-US"/>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7BE1E-696D-4520-ACC6-6D549A5AF8DA}" type="slidenum">
              <a:rPr lang="en-US" altLang="zh-TW"/>
              <a:pPr fontAlgn="base">
                <a:spcBef>
                  <a:spcPct val="0"/>
                </a:spcBef>
                <a:spcAft>
                  <a:spcPct val="0"/>
                </a:spcAft>
              </a:pPr>
              <a:t>39</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影像版面配置區 1"/>
          <p:cNvSpPr>
            <a:spLocks noGrp="1" noRot="1" noChangeAspect="1"/>
          </p:cNvSpPr>
          <p:nvPr>
            <p:ph type="sldImg"/>
          </p:nvPr>
        </p:nvSpPr>
        <p:spPr bwMode="auto">
          <a:xfrm>
            <a:off x="1165225" y="1241425"/>
            <a:ext cx="4467225" cy="3349625"/>
          </a:xfrm>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kumimoji="1" lang="zh-TW" altLang="en-US"/>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7BE1E-696D-4520-ACC6-6D549A5AF8DA}" type="slidenum">
              <a:rPr lang="en-US" altLang="zh-TW"/>
              <a:pPr fontAlgn="base">
                <a:spcBef>
                  <a:spcPct val="0"/>
                </a:spcBef>
                <a:spcAft>
                  <a:spcPct val="0"/>
                </a:spcAft>
              </a:pPr>
              <a:t>40</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0BC0B6C-D990-43E2-A366-09E9B1DA6224}" type="datetime1">
              <a:rPr lang="zh-TW" altLang="en-US" smtClean="0"/>
              <a:pPr/>
              <a:t>2016/11/1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173838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EEB4B6F-A7D7-4572-8052-E31594C01328}" type="datetime1">
              <a:rPr lang="zh-TW" altLang="en-US" smtClean="0"/>
              <a:pPr/>
              <a:t>2016/11/1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46217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42D2E36-1C04-42C2-84E3-DD3C6CA74B6A}" type="datetime1">
              <a:rPr lang="zh-TW" altLang="en-US" smtClean="0"/>
              <a:pPr/>
              <a:t>2016/11/1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214668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9A204BE-8E8B-4EA6-8EAF-D47083308423}" type="datetime1">
              <a:rPr lang="zh-TW" altLang="en-US" smtClean="0"/>
              <a:pPr/>
              <a:t>2016/11/1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20164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E6B9D16E-87A9-4E64-AB30-AD66085DDDE6}" type="datetime1">
              <a:rPr lang="zh-TW" altLang="en-US" smtClean="0"/>
              <a:pPr/>
              <a:t>2016/11/1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161378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CDFC0B04-D2F5-4420-A6D1-D2DD2A0FB411}" type="datetime1">
              <a:rPr lang="zh-TW" altLang="en-US" smtClean="0"/>
              <a:pPr/>
              <a:t>2016/11/1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309609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7391C697-EE95-4D09-B548-C75DBBE28DA7}" type="datetime1">
              <a:rPr lang="zh-TW" altLang="en-US" smtClean="0"/>
              <a:pPr/>
              <a:t>2016/11/1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314888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2193EA17-6C0C-4B7F-A3D7-D855E5CA220B}" type="datetime1">
              <a:rPr lang="zh-TW" altLang="en-US" smtClean="0"/>
              <a:pPr/>
              <a:t>2016/11/1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237070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0AC25DC-FE12-4F38-9062-068B4204EBF5}" type="datetime1">
              <a:rPr lang="zh-TW" altLang="en-US" smtClean="0"/>
              <a:pPr/>
              <a:t>2016/11/1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235670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BBC57EA-DE45-4242-8623-5EFA4ADB1D68}" type="datetime1">
              <a:rPr lang="zh-TW" altLang="en-US" smtClean="0"/>
              <a:pPr/>
              <a:t>2016/11/1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387375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A2A112F-BB64-42E8-A935-16B511BE5859}" type="datetime1">
              <a:rPr lang="zh-TW" altLang="en-US" smtClean="0"/>
              <a:pPr/>
              <a:t>2016/11/1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164707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30503" y="230190"/>
            <a:ext cx="1549400" cy="349250"/>
          </a:xfrm>
          <a:prstGeom prst="rect">
            <a:avLst/>
          </a:prstGeom>
        </p:spPr>
      </p:pic>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微軟正黑體" panose="020B0604030504040204" pitchFamily="34" charset="-120"/>
                <a:ea typeface="微軟正黑體" panose="020B0604030504040204" pitchFamily="34" charset="-120"/>
              </a:defRPr>
            </a:lvl1pPr>
          </a:lstStyle>
          <a:p>
            <a:fld id="{1E5EDF46-35FA-4866-8E60-BA839D34F10B}" type="datetime1">
              <a:rPr lang="zh-TW" altLang="en-US" smtClean="0"/>
              <a:pPr/>
              <a:t>2016/11/1</a:t>
            </a:fld>
            <a:endParaRPr lang="zh-TW" altLang="en-US"/>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微軟正黑體" panose="020B0604030504040204" pitchFamily="34" charset="-120"/>
                <a:ea typeface="微軟正黑體" panose="020B0604030504040204" pitchFamily="34" charset="-120"/>
              </a:defRPr>
            </a:lvl1pPr>
          </a:lstStyle>
          <a:p>
            <a:fld id="{DC6C8483-95B3-43B9-9A3C-12A8D068DDD3}" type="slidenum">
              <a:rPr lang="zh-TW" altLang="en-US" smtClean="0"/>
              <a:pPr/>
              <a:t>‹#›</a:t>
            </a:fld>
            <a:endParaRPr lang="zh-TW" altLang="en-US"/>
          </a:p>
        </p:txBody>
      </p:sp>
    </p:spTree>
    <p:extLst>
      <p:ext uri="{BB962C8B-B14F-4D97-AF65-F5344CB8AC3E}">
        <p14:creationId xmlns:p14="http://schemas.microsoft.com/office/powerpoint/2010/main" val="2226576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軟正黑體" panose="020B0604030504040204" pitchFamily="34" charset="-120"/>
          <a:ea typeface="微軟正黑體" panose="020B0604030504040204" pitchFamily="34" charset="-12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軟正黑體" panose="020B0604030504040204" pitchFamily="34" charset="-120"/>
          <a:ea typeface="微軟正黑體" panose="020B0604030504040204" pitchFamily="34" charset="-12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軟正黑體" panose="020B0604030504040204" pitchFamily="34" charset="-120"/>
          <a:ea typeface="微軟正黑體" panose="020B0604030504040204" pitchFamily="34" charset="-12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軟正黑體" panose="020B0604030504040204" pitchFamily="34" charset="-120"/>
          <a:ea typeface="微軟正黑體" panose="020B0604030504040204" pitchFamily="34" charset="-12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9.png"/><Relationship Id="rId7" Type="http://schemas.microsoft.com/office/2007/relationships/hdphoto" Target="../media/hdphoto1.wdp"/><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6.gif"/><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8" Type="http://schemas.openxmlformats.org/officeDocument/2006/relationships/hyperlink" Target="http://www.juniperresearch.com/researchstore/key-vertical-markets/internet-of-things/consumer-industrial-public-services" TargetMode="External"/><Relationship Id="rId3" Type="http://schemas.openxmlformats.org/officeDocument/2006/relationships/hyperlink" Target="https://www.ericsson.com/res/docs/2016/ericsson-mobility-report-2016.pdf" TargetMode="External"/><Relationship Id="rId7" Type="http://schemas.openxmlformats.org/officeDocument/2006/relationships/hyperlink" Target="http://www.businessinsider.com/intelligence/research-store?IR=T&amp;utm_source=businessinsider&amp;utm_medium=report_teaser&amp;utm_term=report_teaser_store_text_link_how-the-internet-of-things-market-will-grow-2014-10&amp;utm_content=report_store_teaser_text_link&amp;utm_campaign=report_teaser_store_link" TargetMode="External"/><Relationship Id="rId2" Type="http://schemas.openxmlformats.org/officeDocument/2006/relationships/hyperlink" Target="https://newsroom.cisco.com/press-release-content?type=press-release&amp;articleId=1771211" TargetMode="External"/><Relationship Id="rId1" Type="http://schemas.openxmlformats.org/officeDocument/2006/relationships/slideLayout" Target="../slideLayouts/slideLayout7.xml"/><Relationship Id="rId6" Type="http://schemas.openxmlformats.org/officeDocument/2006/relationships/hyperlink" Target="http://www.researchandmarkets.com/research/gsjxb5/internet_of" TargetMode="External"/><Relationship Id="rId5" Type="http://schemas.openxmlformats.org/officeDocument/2006/relationships/hyperlink" Target="http://www.grandviewresearch.com/industry-analysis/iot-market" TargetMode="External"/><Relationship Id="rId4" Type="http://schemas.openxmlformats.org/officeDocument/2006/relationships/hyperlink" Target="http://www.marketsandmarkets.com/Market-Reports/internet-of-things-market-573.html"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machinaresearch.com/news/the-global-iot-market-opportunity-will-reach-usd43-trillion-by-2024/" TargetMode="External"/><Relationship Id="rId3" Type="http://schemas.openxmlformats.org/officeDocument/2006/relationships/hyperlink" Target="http://www.idc.com/getdoc.jsp?containerId=256397" TargetMode="External"/><Relationship Id="rId7" Type="http://schemas.openxmlformats.org/officeDocument/2006/relationships/hyperlink" Target="https://www.alliedmarketresearch.com/internet-of-things-IoT-market" TargetMode="External"/><Relationship Id="rId2" Type="http://schemas.openxmlformats.org/officeDocument/2006/relationships/hyperlink" Target="http://www.mckinsey.com/business-functions/business-technology/our-insights/the-internet-of-things-the-value-of-digitizing-the-physical-world" TargetMode="External"/><Relationship Id="rId1" Type="http://schemas.openxmlformats.org/officeDocument/2006/relationships/slideLayout" Target="../slideLayouts/slideLayout7.xml"/><Relationship Id="rId6" Type="http://schemas.openxmlformats.org/officeDocument/2006/relationships/hyperlink" Target="http://harborresearch.com/2015-smart-systems-forecast/" TargetMode="External"/><Relationship Id="rId11" Type="http://schemas.openxmlformats.org/officeDocument/2006/relationships/hyperlink" Target="http://www.emc.com/leadership/digital-universe/index.htm?pid=landing-digitaluniverse-131212" TargetMode="External"/><Relationship Id="rId5" Type="http://schemas.openxmlformats.org/officeDocument/2006/relationships/hyperlink" Target="http://www.technavio.com/report/global-internet-of-things-iot-market-2015-2019" TargetMode="External"/><Relationship Id="rId10" Type="http://schemas.openxmlformats.org/officeDocument/2006/relationships/hyperlink" Target="http://www.goldmansachs.com/our-thinking/outlook/internet-of-things/iot-report.pdf" TargetMode="External"/><Relationship Id="rId4" Type="http://schemas.openxmlformats.org/officeDocument/2006/relationships/hyperlink" Target="http://www.marketresearchstore.com/report/internet-of-things-technology-outlook-significance-13742" TargetMode="External"/><Relationship Id="rId9" Type="http://schemas.openxmlformats.org/officeDocument/2006/relationships/hyperlink" Target="http://www.mckinsey.com/industries/high-tech/our-insights/the-internet-of-things-sizing-up-the-opportunity"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363682" y="1122363"/>
            <a:ext cx="8416636" cy="2387600"/>
          </a:xfrm>
          <a:noFill/>
        </p:spPr>
        <p:txBody>
          <a:bodyPr>
            <a:normAutofit/>
          </a:bodyPr>
          <a:lstStyle/>
          <a:p>
            <a:pPr>
              <a:lnSpc>
                <a:spcPct val="100000"/>
              </a:lnSpc>
            </a:pPr>
            <a:r>
              <a:rPr lang="zh-TW" altLang="en-US" sz="5400" b="1" dirty="0">
                <a:effectLst>
                  <a:outerShdw blurRad="38100" dist="38100" dir="2700000" algn="tl">
                    <a:srgbClr val="000000">
                      <a:alpha val="43137"/>
                    </a:srgbClr>
                  </a:outerShdw>
                </a:effectLst>
              </a:rPr>
              <a:t>亞洲</a:t>
            </a:r>
            <a:r>
              <a:rPr lang="en-US" altLang="zh-TW" sz="5400" b="1" dirty="0">
                <a:effectLst>
                  <a:outerShdw blurRad="38100" dist="38100" dir="2700000" algn="tl">
                    <a:srgbClr val="000000">
                      <a:alpha val="43137"/>
                    </a:srgbClr>
                  </a:outerShdw>
                </a:effectLst>
                <a:latin typeface="微軟正黑體"/>
                <a:ea typeface="微軟正黑體"/>
              </a:rPr>
              <a:t>·</a:t>
            </a:r>
            <a:r>
              <a:rPr lang="zh-TW" altLang="en-US" sz="5400" b="1" dirty="0">
                <a:effectLst>
                  <a:outerShdw blurRad="38100" dist="38100" dir="2700000" algn="tl">
                    <a:srgbClr val="000000">
                      <a:alpha val="43137"/>
                    </a:srgbClr>
                  </a:outerShdw>
                </a:effectLst>
              </a:rPr>
              <a:t>矽谷推動方案</a:t>
            </a:r>
          </a:p>
        </p:txBody>
      </p:sp>
      <p:sp>
        <p:nvSpPr>
          <p:cNvPr id="3" name="副標題 2"/>
          <p:cNvSpPr>
            <a:spLocks noGrp="1"/>
          </p:cNvSpPr>
          <p:nvPr>
            <p:ph type="subTitle" idx="1"/>
          </p:nvPr>
        </p:nvSpPr>
        <p:spPr>
          <a:noFill/>
        </p:spPr>
        <p:txBody>
          <a:bodyPr>
            <a:noAutofit/>
          </a:bodyPr>
          <a:lstStyle/>
          <a:p>
            <a:pPr>
              <a:lnSpc>
                <a:spcPct val="100000"/>
              </a:lnSpc>
              <a:spcBef>
                <a:spcPts val="0"/>
              </a:spcBef>
            </a:pPr>
            <a:r>
              <a:rPr lang="zh-TW" altLang="en-US" sz="2400" dirty="0"/>
              <a:t>鏈結亞洲  連結矽谷  創新台灣</a:t>
            </a:r>
            <a:endParaRPr lang="en-US" altLang="zh-TW" sz="2400" dirty="0"/>
          </a:p>
          <a:p>
            <a:pPr>
              <a:lnSpc>
                <a:spcPct val="100000"/>
              </a:lnSpc>
              <a:spcBef>
                <a:spcPts val="0"/>
              </a:spcBef>
            </a:pPr>
            <a:r>
              <a:rPr lang="zh-TW" altLang="en-US" sz="2400" dirty="0"/>
              <a:t>從</a:t>
            </a:r>
            <a:r>
              <a:rPr lang="en-US" altLang="zh-TW" sz="2400" dirty="0"/>
              <a:t>IT</a:t>
            </a:r>
            <a:r>
              <a:rPr lang="zh-TW" altLang="en-US" sz="2400" dirty="0"/>
              <a:t>到</a:t>
            </a:r>
            <a:r>
              <a:rPr lang="en-US" altLang="zh-TW" sz="2400" dirty="0" err="1"/>
              <a:t>IoT</a:t>
            </a:r>
            <a:r>
              <a:rPr lang="zh-TW" altLang="en-US" sz="2400" dirty="0"/>
              <a:t>的全面轉型升級發展計畫</a:t>
            </a:r>
            <a:endParaRPr lang="en-US" altLang="zh-TW" sz="2400" dirty="0"/>
          </a:p>
          <a:p>
            <a:pPr>
              <a:lnSpc>
                <a:spcPct val="100000"/>
              </a:lnSpc>
              <a:spcBef>
                <a:spcPts val="0"/>
              </a:spcBef>
            </a:pPr>
            <a:endParaRPr lang="en-US" altLang="zh-TW" dirty="0"/>
          </a:p>
          <a:p>
            <a:pPr>
              <a:lnSpc>
                <a:spcPct val="100000"/>
              </a:lnSpc>
              <a:spcBef>
                <a:spcPts val="0"/>
              </a:spcBef>
            </a:pPr>
            <a:endParaRPr lang="en-US" altLang="zh-TW" dirty="0"/>
          </a:p>
          <a:p>
            <a:pPr lvl="0">
              <a:lnSpc>
                <a:spcPct val="100000"/>
              </a:lnSpc>
              <a:spcBef>
                <a:spcPts val="0"/>
              </a:spcBef>
            </a:pPr>
            <a:endParaRPr lang="zh-TW" altLang="en-US" sz="2400" b="1" dirty="0">
              <a:solidFill>
                <a:srgbClr val="0000CC"/>
              </a:solidFill>
            </a:endParaRPr>
          </a:p>
          <a:p>
            <a:pPr>
              <a:lnSpc>
                <a:spcPct val="100000"/>
              </a:lnSpc>
              <a:spcBef>
                <a:spcPts val="0"/>
              </a:spcBef>
            </a:pPr>
            <a:endParaRPr lang="en-US" altLang="zh-TW" sz="1600" dirty="0"/>
          </a:p>
          <a:p>
            <a:pPr>
              <a:lnSpc>
                <a:spcPct val="100000"/>
              </a:lnSpc>
              <a:spcBef>
                <a:spcPts val="0"/>
              </a:spcBef>
            </a:pPr>
            <a:r>
              <a:rPr lang="en-US" altLang="zh-TW" sz="1600" dirty="0"/>
              <a:t>105 </a:t>
            </a:r>
            <a:r>
              <a:rPr lang="zh-TW" altLang="en-US" sz="1600" dirty="0"/>
              <a:t>年 </a:t>
            </a:r>
            <a:r>
              <a:rPr lang="en-US" altLang="zh-TW" sz="1600" dirty="0"/>
              <a:t>9</a:t>
            </a:r>
            <a:r>
              <a:rPr lang="zh-TW" altLang="en-US" sz="1600" dirty="0"/>
              <a:t> </a:t>
            </a:r>
            <a:r>
              <a:rPr lang="en-US" altLang="zh-TW" sz="1600" dirty="0"/>
              <a:t> </a:t>
            </a:r>
            <a:r>
              <a:rPr lang="zh-TW" altLang="en-US" sz="1600" dirty="0"/>
              <a:t>月 </a:t>
            </a:r>
            <a:r>
              <a:rPr lang="en-US" altLang="zh-TW" sz="1600" dirty="0"/>
              <a:t>8</a:t>
            </a:r>
            <a:r>
              <a:rPr lang="zh-TW" altLang="en-US" sz="1600" dirty="0"/>
              <a:t> 日</a:t>
            </a:r>
          </a:p>
        </p:txBody>
      </p:sp>
      <p:cxnSp>
        <p:nvCxnSpPr>
          <p:cNvPr id="5" name="直線接點 4"/>
          <p:cNvCxnSpPr/>
          <p:nvPr/>
        </p:nvCxnSpPr>
        <p:spPr>
          <a:xfrm>
            <a:off x="529936" y="3509963"/>
            <a:ext cx="8104909" cy="0"/>
          </a:xfrm>
          <a:prstGeom prst="line">
            <a:avLst/>
          </a:prstGeom>
          <a:ln w="12700"/>
        </p:spPr>
        <p:style>
          <a:lnRef idx="1">
            <a:schemeClr val="accent6"/>
          </a:lnRef>
          <a:fillRef idx="0">
            <a:schemeClr val="accent6"/>
          </a:fillRef>
          <a:effectRef idx="0">
            <a:schemeClr val="accent6"/>
          </a:effectRef>
          <a:fontRef idx="minor">
            <a:schemeClr val="tx1"/>
          </a:fontRef>
        </p:style>
      </p:cxnSp>
      <p:pic>
        <p:nvPicPr>
          <p:cNvPr id="6" name="圖片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66407" y="4472781"/>
            <a:ext cx="2324100" cy="523875"/>
          </a:xfrm>
          <a:prstGeom prst="rect">
            <a:avLst/>
          </a:prstGeom>
        </p:spPr>
      </p:pic>
      <p:sp>
        <p:nvSpPr>
          <p:cNvPr id="7" name="矩形 6"/>
          <p:cNvSpPr/>
          <p:nvPr/>
        </p:nvSpPr>
        <p:spPr>
          <a:xfrm>
            <a:off x="5951322" y="105823"/>
            <a:ext cx="3110147" cy="461665"/>
          </a:xfrm>
          <a:prstGeom prst="rect">
            <a:avLst/>
          </a:prstGeom>
        </p:spPr>
        <p:txBody>
          <a:bodyPr wrap="non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400" b="1" dirty="0">
                <a:solidFill>
                  <a:srgbClr val="002060"/>
                </a:solidFill>
                <a:latin typeface="Arial Unicode MS" panose="020B0604020202020204" pitchFamily="34" charset="-120"/>
                <a:ea typeface="微軟正黑體" panose="020B0604030504040204" pitchFamily="34" charset="-120"/>
                <a:cs typeface="Times New Roman" pitchFamily="18" charset="0"/>
              </a:rPr>
              <a:t>行政院第 </a:t>
            </a:r>
            <a:r>
              <a:rPr lang="en-US" altLang="zh-TW" sz="2400" b="1" dirty="0">
                <a:solidFill>
                  <a:srgbClr val="002060"/>
                </a:solidFill>
                <a:latin typeface="Arial Unicode MS" panose="020B0604020202020204" pitchFamily="34" charset="-120"/>
                <a:ea typeface="微軟正黑體" panose="020B0604030504040204" pitchFamily="34" charset="-120"/>
                <a:cs typeface="Times New Roman" pitchFamily="18" charset="0"/>
              </a:rPr>
              <a:t>3514</a:t>
            </a:r>
            <a:r>
              <a:rPr lang="zh-TW" altLang="en-US" sz="2400" b="1" dirty="0">
                <a:solidFill>
                  <a:srgbClr val="002060"/>
                </a:solidFill>
                <a:latin typeface="Arial Unicode MS" panose="020B0604020202020204" pitchFamily="34" charset="-120"/>
                <a:ea typeface="微軟正黑體" panose="020B0604030504040204" pitchFamily="34" charset="-120"/>
                <a:cs typeface="Times New Roman" pitchFamily="18" charset="0"/>
              </a:rPr>
              <a:t>次會議</a:t>
            </a:r>
            <a:endParaRPr lang="zh-TW" altLang="zh-TW" sz="2400" b="1" dirty="0">
              <a:solidFill>
                <a:srgbClr val="002060"/>
              </a:solidFill>
              <a:latin typeface="Arial Unicode MS" panose="020B0604020202020204" pitchFamily="34" charset="-120"/>
              <a:ea typeface="微軟正黑體" panose="020B0604030504040204" pitchFamily="34" charset="-120"/>
              <a:cs typeface="Times New Roman" pitchFamily="18" charset="0"/>
            </a:endParaRPr>
          </a:p>
        </p:txBody>
      </p:sp>
      <p:sp>
        <p:nvSpPr>
          <p:cNvPr id="8" name="投影片編號版面配置區 3"/>
          <p:cNvSpPr>
            <a:spLocks noGrp="1"/>
          </p:cNvSpPr>
          <p:nvPr>
            <p:ph type="sldNum" sz="quarter" idx="12"/>
          </p:nvPr>
        </p:nvSpPr>
        <p:spPr>
          <a:xfrm>
            <a:off x="7004069" y="6410139"/>
            <a:ext cx="20574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1</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1093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架構</a:t>
            </a:r>
          </a:p>
        </p:txBody>
      </p:sp>
      <p:sp>
        <p:nvSpPr>
          <p:cNvPr id="4" name="文字方塊 3"/>
          <p:cNvSpPr txBox="1"/>
          <p:nvPr/>
        </p:nvSpPr>
        <p:spPr>
          <a:xfrm>
            <a:off x="1001864" y="1574358"/>
            <a:ext cx="7140272" cy="3314562"/>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TW" altLang="en-US" sz="3600" dirty="0">
                <a:latin typeface="微軟正黑體" pitchFamily="34" charset="-120"/>
                <a:ea typeface="微軟正黑體" pitchFamily="34" charset="-120"/>
              </a:rPr>
              <a:t> </a:t>
            </a:r>
            <a:r>
              <a:rPr lang="zh-TW" altLang="en-US" sz="3600" dirty="0">
                <a:solidFill>
                  <a:srgbClr val="FF0000"/>
                </a:solidFill>
                <a:latin typeface="微軟正黑體" pitchFamily="34" charset="-120"/>
                <a:ea typeface="微軟正黑體" pitchFamily="34" charset="-120"/>
              </a:rPr>
              <a:t>一</a:t>
            </a:r>
            <a:r>
              <a:rPr lang="zh-TW" altLang="en-US" sz="3600" dirty="0">
                <a:latin typeface="微軟正黑體" pitchFamily="34" charset="-120"/>
                <a:ea typeface="微軟正黑體" pitchFamily="34" charset="-120"/>
              </a:rPr>
              <a:t>個生態系</a:t>
            </a:r>
            <a:endParaRPr lang="en-US" altLang="zh-TW" sz="3600" dirty="0">
              <a:latin typeface="微軟正黑體" pitchFamily="34" charset="-120"/>
              <a:ea typeface="微軟正黑體" pitchFamily="34" charset="-120"/>
            </a:endParaRPr>
          </a:p>
          <a:p>
            <a:pPr marL="457200" indent="-457200">
              <a:lnSpc>
                <a:spcPct val="150000"/>
              </a:lnSpc>
              <a:buFont typeface="Wingdings" panose="05000000000000000000" pitchFamily="2" charset="2"/>
              <a:buChar char="l"/>
            </a:pPr>
            <a:r>
              <a:rPr lang="zh-TW" altLang="en-US" sz="3600" dirty="0">
                <a:latin typeface="微軟正黑體" pitchFamily="34" charset="-120"/>
                <a:ea typeface="微軟正黑體" pitchFamily="34" charset="-120"/>
              </a:rPr>
              <a:t> </a:t>
            </a:r>
            <a:r>
              <a:rPr lang="zh-TW" altLang="en-US" sz="3600" dirty="0">
                <a:solidFill>
                  <a:srgbClr val="FF0000"/>
                </a:solidFill>
                <a:latin typeface="微軟正黑體" pitchFamily="34" charset="-120"/>
                <a:ea typeface="微軟正黑體" pitchFamily="34" charset="-120"/>
              </a:rPr>
              <a:t>二</a:t>
            </a:r>
            <a:r>
              <a:rPr lang="zh-TW" altLang="en-US" sz="3600" dirty="0">
                <a:latin typeface="微軟正黑體" pitchFamily="34" charset="-120"/>
                <a:ea typeface="微軟正黑體" pitchFamily="34" charset="-120"/>
              </a:rPr>
              <a:t>大主軸</a:t>
            </a:r>
            <a:endParaRPr lang="en-US" altLang="zh-TW" sz="3600" dirty="0">
              <a:latin typeface="微軟正黑體" pitchFamily="34" charset="-120"/>
              <a:ea typeface="微軟正黑體" pitchFamily="34" charset="-120"/>
            </a:endParaRPr>
          </a:p>
          <a:p>
            <a:pPr marL="457200" indent="-457200">
              <a:lnSpc>
                <a:spcPct val="150000"/>
              </a:lnSpc>
              <a:buFont typeface="Wingdings" panose="05000000000000000000" pitchFamily="2" charset="2"/>
              <a:buChar char="l"/>
            </a:pPr>
            <a:r>
              <a:rPr lang="zh-TW" altLang="en-US" sz="3600" dirty="0">
                <a:latin typeface="微軟正黑體" pitchFamily="34" charset="-120"/>
                <a:ea typeface="微軟正黑體" pitchFamily="34" charset="-120"/>
              </a:rPr>
              <a:t> </a:t>
            </a:r>
            <a:r>
              <a:rPr lang="zh-TW" altLang="en-US" sz="3600" dirty="0">
                <a:solidFill>
                  <a:srgbClr val="FF0000"/>
                </a:solidFill>
                <a:latin typeface="微軟正黑體" pitchFamily="34" charset="-120"/>
                <a:ea typeface="微軟正黑體" pitchFamily="34" charset="-120"/>
              </a:rPr>
              <a:t>三</a:t>
            </a:r>
            <a:r>
              <a:rPr lang="zh-TW" altLang="en-US" sz="3600" dirty="0">
                <a:latin typeface="微軟正黑體" pitchFamily="34" charset="-120"/>
                <a:ea typeface="微軟正黑體" pitchFamily="34" charset="-120"/>
              </a:rPr>
              <a:t>大連結</a:t>
            </a:r>
            <a:endParaRPr lang="en-US" altLang="zh-TW" sz="3600" dirty="0">
              <a:latin typeface="微軟正黑體" pitchFamily="34" charset="-120"/>
              <a:ea typeface="微軟正黑體" pitchFamily="34" charset="-120"/>
            </a:endParaRPr>
          </a:p>
          <a:p>
            <a:pPr marL="457200" indent="-457200">
              <a:lnSpc>
                <a:spcPct val="150000"/>
              </a:lnSpc>
              <a:buFont typeface="Wingdings" panose="05000000000000000000" pitchFamily="2" charset="2"/>
              <a:buChar char="l"/>
            </a:pPr>
            <a:r>
              <a:rPr lang="zh-TW" altLang="en-US" sz="3600" dirty="0">
                <a:latin typeface="微軟正黑體" pitchFamily="34" charset="-120"/>
                <a:ea typeface="微軟正黑體" pitchFamily="34" charset="-120"/>
              </a:rPr>
              <a:t> </a:t>
            </a:r>
            <a:r>
              <a:rPr lang="zh-TW" altLang="en-US" sz="3600" dirty="0">
                <a:solidFill>
                  <a:srgbClr val="FF0000"/>
                </a:solidFill>
                <a:latin typeface="微軟正黑體" pitchFamily="34" charset="-120"/>
                <a:ea typeface="微軟正黑體" pitchFamily="34" charset="-120"/>
              </a:rPr>
              <a:t>四</a:t>
            </a:r>
            <a:r>
              <a:rPr lang="zh-TW" altLang="en-US" sz="3600" dirty="0">
                <a:latin typeface="微軟正黑體" pitchFamily="34" charset="-120"/>
                <a:ea typeface="微軟正黑體" pitchFamily="34" charset="-120"/>
              </a:rPr>
              <a:t>大策略</a:t>
            </a:r>
          </a:p>
        </p:txBody>
      </p:sp>
      <p:sp>
        <p:nvSpPr>
          <p:cNvPr id="5" name="投影片編號版面配置區 3"/>
          <p:cNvSpPr txBox="1">
            <a:spLocks/>
          </p:cNvSpPr>
          <p:nvPr/>
        </p:nvSpPr>
        <p:spPr>
          <a:xfrm>
            <a:off x="7046912" y="637624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A382ACD-46F7-4FA2-9C5B-AAC07B510721}" type="slidenum">
              <a:rPr kumimoji="0" lang="zh-TW" altLang="en-US" sz="1400" b="1" i="0" u="none" strike="noStrike" kern="1200" cap="none" spc="0" normalizeH="0" baseline="0" noProof="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TW" altLang="en-US"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a:solidFill>
                  <a:srgbClr val="FF0000"/>
                </a:solidFill>
              </a:rPr>
              <a:t>一</a:t>
            </a:r>
            <a:r>
              <a:rPr lang="zh-TW" altLang="en-US" sz="3600" dirty="0"/>
              <a:t>個物聯網創新生態系</a:t>
            </a:r>
            <a:endParaRPr lang="zh-TW" altLang="en-US" dirty="0"/>
          </a:p>
        </p:txBody>
      </p:sp>
      <p:sp>
        <p:nvSpPr>
          <p:cNvPr id="4" name="矩形 3"/>
          <p:cNvSpPr/>
          <p:nvPr/>
        </p:nvSpPr>
        <p:spPr>
          <a:xfrm>
            <a:off x="664379" y="1391680"/>
            <a:ext cx="8304692" cy="523220"/>
          </a:xfrm>
          <a:prstGeom prst="rect">
            <a:avLst/>
          </a:prstGeom>
        </p:spPr>
        <p:txBody>
          <a:bodyPr wrap="square">
            <a:spAutoFit/>
          </a:bodyPr>
          <a:lstStyle/>
          <a:p>
            <a:r>
              <a:rPr lang="zh-TW" altLang="en-US" sz="2800" dirty="0">
                <a:latin typeface="微軟正黑體" pitchFamily="34" charset="-120"/>
                <a:ea typeface="微軟正黑體" pitchFamily="34" charset="-120"/>
              </a:rPr>
              <a:t>建構一個以</a:t>
            </a:r>
            <a:r>
              <a:rPr lang="zh-TW" altLang="en-US" sz="2800" dirty="0">
                <a:solidFill>
                  <a:srgbClr val="FF0000"/>
                </a:solidFill>
                <a:latin typeface="微軟正黑體" pitchFamily="34" charset="-120"/>
                <a:ea typeface="微軟正黑體" pitchFamily="34" charset="-120"/>
              </a:rPr>
              <a:t>研發</a:t>
            </a:r>
            <a:r>
              <a:rPr lang="zh-TW" altLang="en-US" sz="2800" dirty="0">
                <a:latin typeface="微軟正黑體" pitchFamily="34" charset="-120"/>
                <a:ea typeface="微軟正黑體" pitchFamily="34" charset="-120"/>
              </a:rPr>
              <a:t>為本的創新創業生態系</a:t>
            </a:r>
          </a:p>
        </p:txBody>
      </p:sp>
      <p:sp>
        <p:nvSpPr>
          <p:cNvPr id="31"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11</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6813" y="1946073"/>
            <a:ext cx="8248650" cy="463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ct val="100000"/>
              </a:lnSpc>
            </a:pPr>
            <a:r>
              <a:rPr lang="zh-TW" altLang="en-US" sz="4000" dirty="0">
                <a:solidFill>
                  <a:srgbClr val="FF0000"/>
                </a:solidFill>
              </a:rPr>
              <a:t>二</a:t>
            </a:r>
            <a:r>
              <a:rPr lang="zh-TW" altLang="en-US" sz="4000" dirty="0"/>
              <a:t>大主軸</a:t>
            </a:r>
            <a:endParaRPr lang="zh-TW" altLang="en-US" sz="4000" b="1" dirty="0">
              <a:effectLst>
                <a:outerShdw blurRad="38100" dist="38100" dir="2700000" algn="tl">
                  <a:srgbClr val="000000">
                    <a:alpha val="43137"/>
                  </a:srgbClr>
                </a:outerShdw>
              </a:effectLst>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61227806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p:cNvSpPr/>
          <p:nvPr/>
        </p:nvSpPr>
        <p:spPr>
          <a:xfrm>
            <a:off x="250669" y="5487312"/>
            <a:ext cx="4896000" cy="830997"/>
          </a:xfrm>
          <a:prstGeom prst="rect">
            <a:avLst/>
          </a:prstGeom>
        </p:spPr>
        <p:txBody>
          <a:bodyPr wrap="square" anchor="ctr">
            <a:spAutoFit/>
          </a:bodyPr>
          <a:lstStyle/>
          <a:p>
            <a:pPr marL="180000" lvl="0" indent="-180000" algn="just">
              <a:spcAft>
                <a:spcPts val="0"/>
              </a:spcAft>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強化發展條件，完善物聯網創新生態體系</a:t>
            </a:r>
          </a:p>
          <a:p>
            <a:pPr marL="180000" lvl="0" indent="-180000" algn="just">
              <a:spcAft>
                <a:spcPts val="0"/>
              </a:spcAft>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善用台灣優勢，建置物聯網軟硬整合試驗場域</a:t>
            </a:r>
          </a:p>
          <a:p>
            <a:pPr marL="180000" lvl="0" indent="-180000" algn="just">
              <a:spcAft>
                <a:spcPts val="0"/>
              </a:spcAft>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深化國內外鏈結，提升研發能量及參與標準制定</a:t>
            </a:r>
          </a:p>
        </p:txBody>
      </p:sp>
      <p:sp>
        <p:nvSpPr>
          <p:cNvPr id="6" name="矩形 5"/>
          <p:cNvSpPr/>
          <p:nvPr/>
        </p:nvSpPr>
        <p:spPr>
          <a:xfrm>
            <a:off x="6173582" y="5364202"/>
            <a:ext cx="2376000" cy="1077218"/>
          </a:xfrm>
          <a:prstGeom prst="rect">
            <a:avLst/>
          </a:prstGeom>
        </p:spPr>
        <p:txBody>
          <a:bodyPr wrap="square" anchor="ctr">
            <a:spAutoFit/>
          </a:bodyPr>
          <a:lstStyle/>
          <a:p>
            <a:pPr marL="180000" indent="-180000" algn="just">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活絡創新</a:t>
            </a:r>
            <a:r>
              <a:rPr lang="zh-TW" altLang="en-US" sz="1600" b="1" dirty="0">
                <a:latin typeface="微軟正黑體" panose="020B0604030504040204" pitchFamily="34" charset="-120"/>
                <a:ea typeface="微軟正黑體" panose="020B0604030504040204" pitchFamily="34" charset="-120"/>
              </a:rPr>
              <a:t>人才</a:t>
            </a:r>
          </a:p>
          <a:p>
            <a:pPr marL="180000" indent="-180000" algn="just">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完善</a:t>
            </a:r>
            <a:r>
              <a:rPr lang="zh-TW" altLang="en-US" sz="1600" b="1" dirty="0">
                <a:latin typeface="微軟正黑體" panose="020B0604030504040204" pitchFamily="34" charset="-120"/>
                <a:ea typeface="微軟正黑體" panose="020B0604030504040204" pitchFamily="34" charset="-120"/>
              </a:rPr>
              <a:t>資金</a:t>
            </a:r>
            <a:r>
              <a:rPr lang="zh-TW" altLang="en-US" sz="1600" dirty="0">
                <a:latin typeface="微軟正黑體" panose="020B0604030504040204" pitchFamily="34" charset="-120"/>
                <a:ea typeface="微軟正黑體" panose="020B0604030504040204" pitchFamily="34" charset="-120"/>
              </a:rPr>
              <a:t>協助</a:t>
            </a:r>
          </a:p>
          <a:p>
            <a:pPr marL="180000" indent="-180000" algn="just">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完備創新</a:t>
            </a:r>
            <a:r>
              <a:rPr lang="zh-TW" altLang="en-US" sz="1600" b="1" dirty="0">
                <a:latin typeface="微軟正黑體" panose="020B0604030504040204" pitchFamily="34" charset="-120"/>
                <a:ea typeface="微軟正黑體" panose="020B0604030504040204" pitchFamily="34" charset="-120"/>
              </a:rPr>
              <a:t>法制</a:t>
            </a:r>
          </a:p>
          <a:p>
            <a:pPr marL="180000" indent="-180000" algn="just">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提供創新</a:t>
            </a:r>
            <a:r>
              <a:rPr lang="zh-TW" altLang="en-US" sz="1600" b="1" dirty="0">
                <a:latin typeface="微軟正黑體" panose="020B0604030504040204" pitchFamily="34" charset="-120"/>
                <a:ea typeface="微軟正黑體" panose="020B0604030504040204" pitchFamily="34" charset="-120"/>
              </a:rPr>
              <a:t>場域</a:t>
            </a:r>
          </a:p>
        </p:txBody>
      </p:sp>
      <p:sp>
        <p:nvSpPr>
          <p:cNvPr id="8"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12</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2866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24222106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6" name="直線接點 15"/>
          <p:cNvCxnSpPr/>
          <p:nvPr/>
        </p:nvCxnSpPr>
        <p:spPr>
          <a:xfrm rot="-180000">
            <a:off x="5268831" y="4543451"/>
            <a:ext cx="312821" cy="213846"/>
          </a:xfrm>
          <a:prstGeom prst="line">
            <a:avLst/>
          </a:prstGeom>
          <a:ln w="152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60000" flipV="1">
            <a:off x="4560525" y="2970831"/>
            <a:ext cx="8021" cy="396000"/>
          </a:xfrm>
          <a:prstGeom prst="line">
            <a:avLst/>
          </a:prstGeom>
          <a:ln w="152400">
            <a:solidFill>
              <a:schemeClr val="accent6"/>
            </a:solidFill>
            <a:headEnd type="none"/>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H="1">
            <a:off x="3498574" y="4487813"/>
            <a:ext cx="350996" cy="227310"/>
          </a:xfrm>
          <a:prstGeom prst="line">
            <a:avLst/>
          </a:prstGeom>
          <a:ln w="152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p:txBody>
          <a:bodyPr>
            <a:normAutofit/>
          </a:bodyPr>
          <a:lstStyle/>
          <a:p>
            <a:pPr marL="342900" indent="-342900">
              <a:lnSpc>
                <a:spcPts val="5500"/>
              </a:lnSpc>
            </a:pPr>
            <a:r>
              <a:rPr lang="zh-TW" altLang="en-US" sz="4000" dirty="0"/>
              <a:t> </a:t>
            </a:r>
            <a:r>
              <a:rPr lang="zh-TW" altLang="en-US" sz="4000" dirty="0">
                <a:solidFill>
                  <a:srgbClr val="FF0000"/>
                </a:solidFill>
              </a:rPr>
              <a:t>三</a:t>
            </a:r>
            <a:r>
              <a:rPr lang="zh-TW" altLang="en-US" sz="4000" dirty="0"/>
              <a:t>大連結</a:t>
            </a:r>
            <a:endParaRPr lang="en-US" altLang="zh-TW" sz="4000" dirty="0"/>
          </a:p>
        </p:txBody>
      </p:sp>
      <p:sp>
        <p:nvSpPr>
          <p:cNvPr id="6" name="矩形 5"/>
          <p:cNvSpPr/>
          <p:nvPr/>
        </p:nvSpPr>
        <p:spPr>
          <a:xfrm>
            <a:off x="5195476" y="1615716"/>
            <a:ext cx="2376000" cy="830997"/>
          </a:xfrm>
          <a:prstGeom prst="rect">
            <a:avLst/>
          </a:prstGeom>
        </p:spPr>
        <p:txBody>
          <a:bodyPr wrap="square" anchor="ctr">
            <a:spAutoFit/>
          </a:bodyPr>
          <a:lstStyle/>
          <a:p>
            <a:pPr algn="just"/>
            <a:r>
              <a:rPr lang="zh-TW" altLang="en-US" sz="1600" dirty="0">
                <a:latin typeface="微軟正黑體" panose="020B0604030504040204" pitchFamily="34" charset="-120"/>
                <a:ea typeface="微軟正黑體" panose="020B0604030504040204" pitchFamily="34" charset="-120"/>
              </a:rPr>
              <a:t>從過去強調硬體實力，進化轉型為軟硬整合創新價值</a:t>
            </a:r>
            <a:endParaRPr lang="zh-TW" altLang="en-US" sz="1600" dirty="0"/>
          </a:p>
        </p:txBody>
      </p:sp>
      <p:sp>
        <p:nvSpPr>
          <p:cNvPr id="7" name="矩形 6"/>
          <p:cNvSpPr/>
          <p:nvPr/>
        </p:nvSpPr>
        <p:spPr>
          <a:xfrm>
            <a:off x="6457950" y="5258263"/>
            <a:ext cx="2376000" cy="830997"/>
          </a:xfrm>
          <a:prstGeom prst="rect">
            <a:avLst/>
          </a:prstGeom>
        </p:spPr>
        <p:txBody>
          <a:bodyPr wrap="square" anchor="ctr">
            <a:spAutoFit/>
          </a:bodyPr>
          <a:lstStyle/>
          <a:p>
            <a:pPr algn="just">
              <a:spcBef>
                <a:spcPts val="1200"/>
              </a:spcBef>
            </a:pPr>
            <a:r>
              <a:rPr lang="zh-TW" altLang="en-US" sz="1600" dirty="0">
                <a:latin typeface="微軟正黑體" panose="020B0604030504040204" pitchFamily="34" charset="-120"/>
                <a:ea typeface="微軟正黑體" panose="020B0604030504040204" pitchFamily="34" charset="-120"/>
              </a:rPr>
              <a:t>從過去生產與貿易的連結，擴增技術、人才、資金、市場的緊密結合</a:t>
            </a:r>
          </a:p>
        </p:txBody>
      </p:sp>
      <p:sp>
        <p:nvSpPr>
          <p:cNvPr id="8" name="矩形 7"/>
          <p:cNvSpPr/>
          <p:nvPr/>
        </p:nvSpPr>
        <p:spPr>
          <a:xfrm>
            <a:off x="247549" y="4227211"/>
            <a:ext cx="2376000" cy="1077218"/>
          </a:xfrm>
          <a:prstGeom prst="rect">
            <a:avLst/>
          </a:prstGeom>
        </p:spPr>
        <p:txBody>
          <a:bodyPr wrap="square" anchor="ctr">
            <a:spAutoFit/>
          </a:bodyPr>
          <a:lstStyle/>
          <a:p>
            <a:pPr algn="just">
              <a:spcBef>
                <a:spcPts val="1200"/>
              </a:spcBef>
            </a:pPr>
            <a:r>
              <a:rPr lang="zh-TW" altLang="en-US" sz="1600" dirty="0">
                <a:latin typeface="微軟正黑體" panose="020B0604030504040204" pitchFamily="34" charset="-120"/>
                <a:ea typeface="微軟正黑體" panose="020B0604030504040204" pitchFamily="34" charset="-120"/>
              </a:rPr>
              <a:t>由過去中央主導政策，轉為中央與地方合作，促進跨領域創新與跨區域整合</a:t>
            </a:r>
          </a:p>
        </p:txBody>
      </p:sp>
      <p:sp>
        <p:nvSpPr>
          <p:cNvPr id="11"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13</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90015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nSpc>
                <a:spcPct val="100000"/>
              </a:lnSpc>
            </a:pPr>
            <a:r>
              <a:rPr lang="zh-TW" altLang="en-US" sz="4000" dirty="0">
                <a:solidFill>
                  <a:srgbClr val="FF0000"/>
                </a:solidFill>
              </a:rPr>
              <a:t>四</a:t>
            </a:r>
            <a:r>
              <a:rPr lang="zh-TW" altLang="en-US" sz="4000" dirty="0"/>
              <a:t>大策略</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22531704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14</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73773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nSpc>
                <a:spcPct val="100000"/>
              </a:lnSpc>
            </a:pPr>
            <a:r>
              <a:rPr lang="zh-TW" altLang="en-US" sz="6000" b="1" dirty="0">
                <a:effectLst>
                  <a:outerShdw blurRad="38100" dist="38100" dir="2700000" algn="tl">
                    <a:srgbClr val="000000">
                      <a:alpha val="43137"/>
                    </a:srgbClr>
                  </a:outerShdw>
                </a:effectLst>
              </a:rPr>
              <a:t>叁、推動策略</a:t>
            </a:r>
          </a:p>
        </p:txBody>
      </p:sp>
      <p:sp>
        <p:nvSpPr>
          <p:cNvPr id="5" name="文字版面配置區 4"/>
          <p:cNvSpPr>
            <a:spLocks noGrp="1"/>
          </p:cNvSpPr>
          <p:nvPr>
            <p:ph type="body" idx="1"/>
          </p:nvPr>
        </p:nvSpPr>
        <p:spPr>
          <a:ln>
            <a:noFill/>
          </a:ln>
        </p:spPr>
        <p:txBody>
          <a:bodyPr/>
          <a:lstStyle/>
          <a:p>
            <a:endParaRPr lang="zh-TW" altLang="en-US" dirty="0"/>
          </a:p>
        </p:txBody>
      </p:sp>
      <p:sp>
        <p:nvSpPr>
          <p:cNvPr id="6"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15</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86766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群組 79"/>
          <p:cNvGrpSpPr/>
          <p:nvPr/>
        </p:nvGrpSpPr>
        <p:grpSpPr>
          <a:xfrm>
            <a:off x="2610264" y="820486"/>
            <a:ext cx="6056451" cy="5881598"/>
            <a:chOff x="2610264" y="1001461"/>
            <a:chExt cx="6056451" cy="5881598"/>
          </a:xfrm>
        </p:grpSpPr>
        <p:grpSp>
          <p:nvGrpSpPr>
            <p:cNvPr id="82" name="群組 81"/>
            <p:cNvGrpSpPr/>
            <p:nvPr/>
          </p:nvGrpSpPr>
          <p:grpSpPr>
            <a:xfrm>
              <a:off x="2610264" y="1414414"/>
              <a:ext cx="6056451" cy="5468645"/>
              <a:chOff x="2662677" y="1186085"/>
              <a:chExt cx="6056451" cy="5468645"/>
            </a:xfrm>
          </p:grpSpPr>
          <p:pic>
            <p:nvPicPr>
              <p:cNvPr id="132" name="圖片 13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2677" y="1186085"/>
                <a:ext cx="6056451" cy="4110714"/>
              </a:xfrm>
              <a:prstGeom prst="rect">
                <a:avLst/>
              </a:prstGeom>
            </p:spPr>
          </p:pic>
          <p:grpSp>
            <p:nvGrpSpPr>
              <p:cNvPr id="133" name="群組 132"/>
              <p:cNvGrpSpPr/>
              <p:nvPr/>
            </p:nvGrpSpPr>
            <p:grpSpPr>
              <a:xfrm>
                <a:off x="4567705" y="4681216"/>
                <a:ext cx="3374527" cy="1973514"/>
                <a:chOff x="4567705" y="4681216"/>
                <a:chExt cx="3374527" cy="1973514"/>
              </a:xfrm>
            </p:grpSpPr>
            <p:grpSp>
              <p:nvGrpSpPr>
                <p:cNvPr id="134" name="群組 133"/>
                <p:cNvGrpSpPr/>
                <p:nvPr/>
              </p:nvGrpSpPr>
              <p:grpSpPr>
                <a:xfrm>
                  <a:off x="5669939" y="5117722"/>
                  <a:ext cx="2272293" cy="1145987"/>
                  <a:chOff x="5748806" y="4754940"/>
                  <a:chExt cx="2272293" cy="1145987"/>
                </a:xfrm>
              </p:grpSpPr>
              <p:pic>
                <p:nvPicPr>
                  <p:cNvPr id="143" name="圖片 14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4711" flipH="1">
                    <a:off x="6687416" y="4755246"/>
                    <a:ext cx="1333683" cy="574142"/>
                  </a:xfrm>
                  <a:prstGeom prst="rect">
                    <a:avLst/>
                  </a:prstGeom>
                </p:spPr>
              </p:pic>
              <p:pic>
                <p:nvPicPr>
                  <p:cNvPr id="144" name="圖片 14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507355" flipH="1">
                    <a:off x="5748806" y="5077375"/>
                    <a:ext cx="1768959" cy="574142"/>
                  </a:xfrm>
                  <a:prstGeom prst="rect">
                    <a:avLst/>
                  </a:prstGeom>
                </p:spPr>
              </p:pic>
              <p:pic>
                <p:nvPicPr>
                  <p:cNvPr id="145" name="圖片 14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359756">
                    <a:off x="5530906" y="5040863"/>
                    <a:ext cx="1145987" cy="574142"/>
                  </a:xfrm>
                  <a:prstGeom prst="rect">
                    <a:avLst/>
                  </a:prstGeom>
                </p:spPr>
              </p:pic>
            </p:grpSp>
            <p:pic>
              <p:nvPicPr>
                <p:cNvPr id="135" name="Picture 6"/>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927" b="89634" l="862" r="89655"/>
                          </a14:imgEffect>
                        </a14:imgLayer>
                      </a14:imgProps>
                    </a:ext>
                    <a:ext uri="{28A0092B-C50C-407E-A947-70E740481C1C}">
                      <a14:useLocalDpi xmlns:a14="http://schemas.microsoft.com/office/drawing/2010/main"/>
                    </a:ext>
                  </a:extLst>
                </a:blip>
                <a:srcRect/>
                <a:stretch>
                  <a:fillRect/>
                </a:stretch>
              </p:blipFill>
              <p:spPr bwMode="auto">
                <a:xfrm rot="2160720" flipH="1">
                  <a:off x="4567705" y="4681216"/>
                  <a:ext cx="671322"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6" name="Picture 6"/>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927" b="89634" l="862" r="89655"/>
                          </a14:imgEffect>
                        </a14:imgLayer>
                      </a14:imgProps>
                    </a:ext>
                    <a:ext uri="{28A0092B-C50C-407E-A947-70E740481C1C}">
                      <a14:useLocalDpi xmlns:a14="http://schemas.microsoft.com/office/drawing/2010/main"/>
                    </a:ext>
                  </a:extLst>
                </a:blip>
                <a:srcRect/>
                <a:stretch>
                  <a:fillRect/>
                </a:stretch>
              </p:blipFill>
              <p:spPr bwMode="auto">
                <a:xfrm rot="20720786">
                  <a:off x="6512420" y="4821016"/>
                  <a:ext cx="671322" cy="1462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7" name="Picture 6"/>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927" b="89634" l="862" r="89655"/>
                          </a14:imgEffect>
                        </a14:imgLayer>
                      </a14:imgProps>
                    </a:ext>
                    <a:ext uri="{28A0092B-C50C-407E-A947-70E740481C1C}">
                      <a14:useLocalDpi xmlns:a14="http://schemas.microsoft.com/office/drawing/2010/main"/>
                    </a:ext>
                  </a:extLst>
                </a:blip>
                <a:srcRect/>
                <a:stretch>
                  <a:fillRect/>
                </a:stretch>
              </p:blipFill>
              <p:spPr bwMode="auto">
                <a:xfrm rot="21437877" flipH="1">
                  <a:off x="5067698" y="4945088"/>
                  <a:ext cx="671322" cy="1709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8" name="圖片 13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5400000" flipH="1">
                  <a:off x="5099191" y="5211871"/>
                  <a:ext cx="1010032" cy="574142"/>
                </a:xfrm>
                <a:prstGeom prst="rect">
                  <a:avLst/>
                </a:prstGeom>
              </p:spPr>
            </p:pic>
            <p:pic>
              <p:nvPicPr>
                <p:cNvPr id="139" name="圖片 13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164711" flipH="1">
                  <a:off x="6266375" y="4905549"/>
                  <a:ext cx="990432" cy="677914"/>
                </a:xfrm>
                <a:prstGeom prst="rect">
                  <a:avLst/>
                </a:prstGeom>
              </p:spPr>
            </p:pic>
            <p:pic>
              <p:nvPicPr>
                <p:cNvPr id="140" name="圖片 139"/>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2269880" flipH="1">
                  <a:off x="5960339" y="5019139"/>
                  <a:ext cx="855420" cy="677914"/>
                </a:xfrm>
                <a:prstGeom prst="rect">
                  <a:avLst/>
                </a:prstGeom>
              </p:spPr>
            </p:pic>
            <p:pic>
              <p:nvPicPr>
                <p:cNvPr id="141" name="圖片 14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2937524" flipH="1">
                  <a:off x="5596546" y="5198695"/>
                  <a:ext cx="1010032" cy="574142"/>
                </a:xfrm>
                <a:prstGeom prst="rect">
                  <a:avLst/>
                </a:prstGeom>
              </p:spPr>
            </p:pic>
            <p:pic>
              <p:nvPicPr>
                <p:cNvPr id="142" name="圖片 141"/>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20281327">
                  <a:off x="4793256" y="4999487"/>
                  <a:ext cx="855420" cy="677914"/>
                </a:xfrm>
                <a:prstGeom prst="rect">
                  <a:avLst/>
                </a:prstGeom>
              </p:spPr>
            </p:pic>
          </p:grpSp>
        </p:grpSp>
        <p:pic>
          <p:nvPicPr>
            <p:cNvPr id="83" name="Picture 6"/>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927" b="89634" l="862" r="89655"/>
                      </a14:imgEffect>
                    </a14:imgLayer>
                  </a14:imgProps>
                </a:ext>
                <a:ext uri="{28A0092B-C50C-407E-A947-70E740481C1C}">
                  <a14:useLocalDpi xmlns:a14="http://schemas.microsoft.com/office/drawing/2010/main"/>
                </a:ext>
              </a:extLst>
            </a:blip>
            <a:srcRect/>
            <a:stretch>
              <a:fillRect/>
            </a:stretch>
          </p:blipFill>
          <p:spPr bwMode="auto">
            <a:xfrm rot="10800000" flipH="1">
              <a:off x="5474298" y="2016966"/>
              <a:ext cx="799633" cy="224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圖片 83"/>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514440" y="4771132"/>
              <a:ext cx="4901827" cy="651946"/>
            </a:xfrm>
            <a:prstGeom prst="rect">
              <a:avLst/>
            </a:prstGeom>
          </p:spPr>
        </p:pic>
        <p:pic>
          <p:nvPicPr>
            <p:cNvPr id="85" name="Picture 5" descr="C:\Users\wujialing\AppData\Local\Microsoft\Windows\Temporary Internet Files\Content.IE5\HXEQMGXS\1332023400[1].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1983214">
              <a:off x="4030234" y="1661778"/>
              <a:ext cx="753785" cy="1044506"/>
            </a:xfrm>
            <a:prstGeom prst="rect">
              <a:avLst/>
            </a:prstGeom>
            <a:noFill/>
            <a:effectLst>
              <a:glow rad="63500">
                <a:schemeClr val="bg1"/>
              </a:glow>
            </a:effectLst>
            <a:extLst>
              <a:ext uri="{909E8E84-426E-40DD-AFC4-6F175D3DCCD1}">
                <a14:hiddenFill xmlns:a14="http://schemas.microsoft.com/office/drawing/2010/main">
                  <a:solidFill>
                    <a:srgbClr val="FFFFFF"/>
                  </a:solidFill>
                </a14:hiddenFill>
              </a:ext>
            </a:extLst>
          </p:spPr>
        </p:pic>
        <p:sp>
          <p:nvSpPr>
            <p:cNvPr id="86" name="矩形 85"/>
            <p:cNvSpPr/>
            <p:nvPr/>
          </p:nvSpPr>
          <p:spPr>
            <a:xfrm rot="1103063">
              <a:off x="3649005" y="2048103"/>
              <a:ext cx="1443085" cy="396134"/>
            </a:xfrm>
            <a:prstGeom prst="rect">
              <a:avLst/>
            </a:prstGeom>
            <a:effectLst>
              <a:glow rad="101600">
                <a:schemeClr val="bg1"/>
              </a:glow>
            </a:effectLst>
          </p:spPr>
          <p:txBody>
            <a:bodyPr wrap="square">
              <a:spAutoFit/>
            </a:bodyPr>
            <a:lstStyle/>
            <a:p>
              <a:pPr lvl="0" algn="ctr">
                <a:lnSpc>
                  <a:spcPct val="150000"/>
                </a:lnSpc>
              </a:pPr>
              <a:r>
                <a:rPr lang="zh-TW" altLang="en-US" sz="1500" b="1" dirty="0">
                  <a:solidFill>
                    <a:srgbClr val="C00000"/>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數位經濟</a:t>
              </a:r>
            </a:p>
          </p:txBody>
        </p:sp>
        <p:pic>
          <p:nvPicPr>
            <p:cNvPr id="87" name="圖片 86"/>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292277" y="2631332"/>
              <a:ext cx="701996" cy="697652"/>
            </a:xfrm>
            <a:prstGeom prst="rect">
              <a:avLst/>
            </a:prstGeom>
          </p:spPr>
        </p:pic>
        <p:grpSp>
          <p:nvGrpSpPr>
            <p:cNvPr id="88" name="群組 87"/>
            <p:cNvGrpSpPr/>
            <p:nvPr/>
          </p:nvGrpSpPr>
          <p:grpSpPr>
            <a:xfrm>
              <a:off x="3507633" y="1001461"/>
              <a:ext cx="4008087" cy="3212255"/>
              <a:chOff x="3560046" y="773132"/>
              <a:chExt cx="4008087" cy="3212255"/>
            </a:xfrm>
          </p:grpSpPr>
          <p:pic>
            <p:nvPicPr>
              <p:cNvPr id="124" name="Picture 6"/>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927" b="89634" l="862" r="89655"/>
                        </a14:imgEffect>
                      </a14:imgLayer>
                    </a14:imgProps>
                  </a:ext>
                  <a:ext uri="{28A0092B-C50C-407E-A947-70E740481C1C}">
                    <a14:useLocalDpi xmlns:a14="http://schemas.microsoft.com/office/drawing/2010/main"/>
                  </a:ext>
                </a:extLst>
              </a:blip>
              <a:srcRect/>
              <a:stretch>
                <a:fillRect/>
              </a:stretch>
            </p:blipFill>
            <p:spPr bwMode="auto">
              <a:xfrm rot="7023172" flipH="1">
                <a:off x="4744390" y="2123896"/>
                <a:ext cx="671322" cy="188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 name="Picture 6"/>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927" b="89634" l="862" r="89655"/>
                        </a14:imgEffect>
                      </a14:imgLayer>
                    </a14:imgProps>
                  </a:ext>
                  <a:ext uri="{28A0092B-C50C-407E-A947-70E740481C1C}">
                    <a14:useLocalDpi xmlns:a14="http://schemas.microsoft.com/office/drawing/2010/main"/>
                  </a:ext>
                </a:extLst>
              </a:blip>
              <a:srcRect/>
              <a:stretch>
                <a:fillRect/>
              </a:stretch>
            </p:blipFill>
            <p:spPr bwMode="auto">
              <a:xfrm rot="12327705" flipH="1">
                <a:off x="6896811" y="1597938"/>
                <a:ext cx="671322" cy="188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 name="Picture 6"/>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927" b="89634" l="862" r="89655"/>
                        </a14:imgEffect>
                      </a14:imgLayer>
                    </a14:imgProps>
                  </a:ext>
                  <a:ext uri="{28A0092B-C50C-407E-A947-70E740481C1C}">
                    <a14:useLocalDpi xmlns:a14="http://schemas.microsoft.com/office/drawing/2010/main"/>
                  </a:ext>
                </a:extLst>
              </a:blip>
              <a:srcRect/>
              <a:stretch>
                <a:fillRect/>
              </a:stretch>
            </p:blipFill>
            <p:spPr bwMode="auto">
              <a:xfrm rot="9309749">
                <a:off x="4447444" y="885451"/>
                <a:ext cx="671322" cy="1998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 name="Picture 6"/>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927" b="89634" l="862" r="89655"/>
                        </a14:imgEffect>
                      </a14:imgLayer>
                    </a14:imgProps>
                  </a:ext>
                  <a:ext uri="{28A0092B-C50C-407E-A947-70E740481C1C}">
                    <a14:useLocalDpi xmlns:a14="http://schemas.microsoft.com/office/drawing/2010/main"/>
                  </a:ext>
                </a:extLst>
              </a:blip>
              <a:srcRect/>
              <a:stretch>
                <a:fillRect/>
              </a:stretch>
            </p:blipFill>
            <p:spPr bwMode="auto">
              <a:xfrm rot="9355168">
                <a:off x="3560046" y="1533673"/>
                <a:ext cx="671322" cy="188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 name="Picture 6"/>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927" b="89634" l="862" r="89655"/>
                        </a14:imgEffect>
                      </a14:imgLayer>
                    </a14:imgProps>
                  </a:ext>
                  <a:ext uri="{28A0092B-C50C-407E-A947-70E740481C1C}">
                    <a14:useLocalDpi xmlns:a14="http://schemas.microsoft.com/office/drawing/2010/main"/>
                  </a:ext>
                </a:extLst>
              </a:blip>
              <a:srcRect/>
              <a:stretch>
                <a:fillRect/>
              </a:stretch>
            </p:blipFill>
            <p:spPr bwMode="auto">
              <a:xfrm rot="12960881" flipH="1">
                <a:off x="6410676" y="773132"/>
                <a:ext cx="577573" cy="2407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9" name="圖片 128"/>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134099" y="3287735"/>
                <a:ext cx="701996" cy="697652"/>
              </a:xfrm>
              <a:prstGeom prst="rect">
                <a:avLst/>
              </a:prstGeom>
            </p:spPr>
          </p:pic>
          <p:pic>
            <p:nvPicPr>
              <p:cNvPr id="130" name="圖片 129"/>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flipH="1">
                <a:off x="5678273" y="3251590"/>
                <a:ext cx="701996" cy="697652"/>
              </a:xfrm>
              <a:prstGeom prst="rect">
                <a:avLst/>
              </a:prstGeom>
            </p:spPr>
          </p:pic>
          <p:pic>
            <p:nvPicPr>
              <p:cNvPr id="131" name="圖片 130"/>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rot="416273" flipH="1">
                <a:off x="5897280" y="2403003"/>
                <a:ext cx="701996" cy="697652"/>
              </a:xfrm>
              <a:prstGeom prst="rect">
                <a:avLst/>
              </a:prstGeom>
            </p:spPr>
          </p:pic>
        </p:grpSp>
        <p:grpSp>
          <p:nvGrpSpPr>
            <p:cNvPr id="89" name="群組 88"/>
            <p:cNvGrpSpPr/>
            <p:nvPr/>
          </p:nvGrpSpPr>
          <p:grpSpPr>
            <a:xfrm>
              <a:off x="3900991" y="5514572"/>
              <a:ext cx="720000" cy="720000"/>
              <a:chOff x="-102908" y="3393552"/>
              <a:chExt cx="720000" cy="720000"/>
            </a:xfrm>
          </p:grpSpPr>
          <p:grpSp>
            <p:nvGrpSpPr>
              <p:cNvPr id="120" name="群組 119"/>
              <p:cNvGrpSpPr/>
              <p:nvPr/>
            </p:nvGrpSpPr>
            <p:grpSpPr>
              <a:xfrm>
                <a:off x="-102908" y="3393552"/>
                <a:ext cx="720000" cy="720000"/>
                <a:chOff x="8844507" y="333716"/>
                <a:chExt cx="757388" cy="757388"/>
              </a:xfrm>
            </p:grpSpPr>
            <p:sp>
              <p:nvSpPr>
                <p:cNvPr id="122" name="橢圓 121"/>
                <p:cNvSpPr/>
                <p:nvPr/>
              </p:nvSpPr>
              <p:spPr>
                <a:xfrm>
                  <a:off x="8844507" y="333716"/>
                  <a:ext cx="757388" cy="757388"/>
                </a:xfrm>
                <a:prstGeom prst="ellipse">
                  <a:avLst/>
                </a:prstGeom>
                <a:solidFill>
                  <a:schemeClr val="accent3">
                    <a:lumMod val="40000"/>
                    <a:lumOff val="60000"/>
                  </a:schemeClr>
                </a:solidFill>
                <a:ln>
                  <a:noFill/>
                </a:ln>
                <a:effectLst>
                  <a:glow rad="101600">
                    <a:schemeClr val="accent3">
                      <a:lumMod val="20000"/>
                      <a:lumOff val="80000"/>
                      <a:alpha val="81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 name="橢圓 122"/>
                <p:cNvSpPr/>
                <p:nvPr/>
              </p:nvSpPr>
              <p:spPr>
                <a:xfrm>
                  <a:off x="8927010" y="406657"/>
                  <a:ext cx="592382" cy="5923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1" name="矩形 120"/>
              <p:cNvSpPr/>
              <p:nvPr/>
            </p:nvSpPr>
            <p:spPr>
              <a:xfrm>
                <a:off x="-92083" y="3461165"/>
                <a:ext cx="698350" cy="584775"/>
              </a:xfrm>
              <a:prstGeom prst="rect">
                <a:avLst/>
              </a:prstGeom>
              <a:effectLst>
                <a:glow rad="101600">
                  <a:schemeClr val="bg1"/>
                </a:glow>
              </a:effectLst>
            </p:spPr>
            <p:txBody>
              <a:bodyPr wrap="square">
                <a:spAutoFit/>
              </a:bodyPr>
              <a:lstStyle/>
              <a:p>
                <a:pPr lvl="0" algn="ctr"/>
                <a:r>
                  <a:rPr lang="zh-TW" altLang="en-US" sz="1600" b="1" dirty="0">
                    <a:solidFill>
                      <a:srgbClr val="7030A0"/>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創新場域</a:t>
                </a:r>
                <a:endParaRPr lang="en-US" altLang="zh-TW" sz="1600" b="1" dirty="0">
                  <a:solidFill>
                    <a:srgbClr val="7030A0"/>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90" name="群組 89"/>
            <p:cNvGrpSpPr/>
            <p:nvPr/>
          </p:nvGrpSpPr>
          <p:grpSpPr>
            <a:xfrm>
              <a:off x="4819110" y="6017932"/>
              <a:ext cx="907422" cy="720000"/>
              <a:chOff x="-557658" y="6122619"/>
              <a:chExt cx="907422" cy="720000"/>
            </a:xfrm>
          </p:grpSpPr>
          <p:grpSp>
            <p:nvGrpSpPr>
              <p:cNvPr id="116" name="群組 115"/>
              <p:cNvGrpSpPr/>
              <p:nvPr/>
            </p:nvGrpSpPr>
            <p:grpSpPr>
              <a:xfrm>
                <a:off x="-463947" y="6122619"/>
                <a:ext cx="720000" cy="720000"/>
                <a:chOff x="8844507" y="333716"/>
                <a:chExt cx="757388" cy="757388"/>
              </a:xfrm>
            </p:grpSpPr>
            <p:sp>
              <p:nvSpPr>
                <p:cNvPr id="118" name="橢圓 117"/>
                <p:cNvSpPr/>
                <p:nvPr/>
              </p:nvSpPr>
              <p:spPr>
                <a:xfrm>
                  <a:off x="8844507" y="333716"/>
                  <a:ext cx="757388" cy="757388"/>
                </a:xfrm>
                <a:prstGeom prst="ellipse">
                  <a:avLst/>
                </a:prstGeom>
                <a:solidFill>
                  <a:srgbClr val="FF9933"/>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9" name="橢圓 118"/>
                <p:cNvSpPr/>
                <p:nvPr/>
              </p:nvSpPr>
              <p:spPr>
                <a:xfrm>
                  <a:off x="8927010" y="406657"/>
                  <a:ext cx="592382" cy="5923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7" name="矩形 116"/>
              <p:cNvSpPr/>
              <p:nvPr/>
            </p:nvSpPr>
            <p:spPr>
              <a:xfrm>
                <a:off x="-557658" y="6251787"/>
                <a:ext cx="907422" cy="461665"/>
              </a:xfrm>
              <a:prstGeom prst="rect">
                <a:avLst/>
              </a:prstGeom>
              <a:effectLst>
                <a:glow rad="101600">
                  <a:schemeClr val="bg1"/>
                </a:glow>
              </a:effectLst>
            </p:spPr>
            <p:txBody>
              <a:bodyPr wrap="square">
                <a:spAutoFit/>
              </a:bodyPr>
              <a:lstStyle/>
              <a:p>
                <a:pPr lvl="0" algn="ctr">
                  <a:lnSpc>
                    <a:spcPct val="150000"/>
                  </a:lnSpc>
                </a:pPr>
                <a:r>
                  <a:rPr lang="zh-TW" altLang="en-US" sz="1600" b="1" dirty="0">
                    <a:solidFill>
                      <a:srgbClr val="7030A0"/>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法規</a:t>
                </a:r>
                <a:endParaRPr lang="en-US" altLang="zh-TW" sz="1600" b="1" dirty="0">
                  <a:solidFill>
                    <a:srgbClr val="7030A0"/>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7454304" y="5462520"/>
              <a:ext cx="937408" cy="720000"/>
              <a:chOff x="10116659" y="228755"/>
              <a:chExt cx="937408" cy="720000"/>
            </a:xfrm>
          </p:grpSpPr>
          <p:grpSp>
            <p:nvGrpSpPr>
              <p:cNvPr id="112" name="群組 111"/>
              <p:cNvGrpSpPr/>
              <p:nvPr/>
            </p:nvGrpSpPr>
            <p:grpSpPr>
              <a:xfrm>
                <a:off x="10225363" y="228755"/>
                <a:ext cx="720000" cy="720000"/>
                <a:chOff x="8844507" y="333716"/>
                <a:chExt cx="757388" cy="757388"/>
              </a:xfrm>
            </p:grpSpPr>
            <p:sp>
              <p:nvSpPr>
                <p:cNvPr id="114" name="橢圓 113"/>
                <p:cNvSpPr/>
                <p:nvPr/>
              </p:nvSpPr>
              <p:spPr>
                <a:xfrm>
                  <a:off x="8844507" y="333716"/>
                  <a:ext cx="757388" cy="757388"/>
                </a:xfrm>
                <a:prstGeom prst="ellipse">
                  <a:avLst/>
                </a:prstGeom>
                <a:solidFill>
                  <a:schemeClr val="bg2">
                    <a:lumMod val="75000"/>
                  </a:schemeClr>
                </a:solidFill>
                <a:ln>
                  <a:noFill/>
                </a:ln>
                <a:effectLst>
                  <a:glow rad="101600">
                    <a:schemeClr val="bg2">
                      <a:lumMod val="90000"/>
                      <a:alpha val="81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 name="橢圓 114"/>
                <p:cNvSpPr/>
                <p:nvPr/>
              </p:nvSpPr>
              <p:spPr>
                <a:xfrm>
                  <a:off x="8927010" y="406657"/>
                  <a:ext cx="592382" cy="5923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3" name="矩形 112"/>
              <p:cNvSpPr/>
              <p:nvPr/>
            </p:nvSpPr>
            <p:spPr>
              <a:xfrm>
                <a:off x="10116659" y="419478"/>
                <a:ext cx="937408" cy="338554"/>
              </a:xfrm>
              <a:prstGeom prst="rect">
                <a:avLst/>
              </a:prstGeom>
              <a:effectLst>
                <a:glow rad="101600">
                  <a:schemeClr val="bg1"/>
                </a:glow>
              </a:effectLst>
            </p:spPr>
            <p:txBody>
              <a:bodyPr wrap="square" anchor="ctr">
                <a:spAutoFit/>
              </a:bodyPr>
              <a:lstStyle/>
              <a:p>
                <a:pPr lvl="0" algn="ctr"/>
                <a:r>
                  <a:rPr lang="zh-TW" altLang="en-US" sz="1600" b="1" dirty="0">
                    <a:solidFill>
                      <a:srgbClr val="7030A0"/>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人才</a:t>
                </a:r>
                <a:endParaRPr lang="en-US" altLang="zh-TW" sz="1600" b="1" dirty="0">
                  <a:solidFill>
                    <a:srgbClr val="7030A0"/>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92" name="群組 91"/>
            <p:cNvGrpSpPr/>
            <p:nvPr/>
          </p:nvGrpSpPr>
          <p:grpSpPr>
            <a:xfrm>
              <a:off x="5833754" y="5984896"/>
              <a:ext cx="720000" cy="720000"/>
              <a:chOff x="10170378" y="2588485"/>
              <a:chExt cx="720000" cy="720000"/>
            </a:xfrm>
          </p:grpSpPr>
          <p:grpSp>
            <p:nvGrpSpPr>
              <p:cNvPr id="108" name="群組 107"/>
              <p:cNvGrpSpPr/>
              <p:nvPr/>
            </p:nvGrpSpPr>
            <p:grpSpPr>
              <a:xfrm>
                <a:off x="10170378" y="2588485"/>
                <a:ext cx="720000" cy="720000"/>
                <a:chOff x="8844507" y="333716"/>
                <a:chExt cx="757388" cy="757388"/>
              </a:xfrm>
            </p:grpSpPr>
            <p:sp>
              <p:nvSpPr>
                <p:cNvPr id="110" name="橢圓 109"/>
                <p:cNvSpPr/>
                <p:nvPr/>
              </p:nvSpPr>
              <p:spPr>
                <a:xfrm>
                  <a:off x="8844507" y="333716"/>
                  <a:ext cx="757388" cy="757388"/>
                </a:xfrm>
                <a:prstGeom prst="ellipse">
                  <a:avLst/>
                </a:prstGeom>
                <a:solidFill>
                  <a:schemeClr val="bg2">
                    <a:lumMod val="75000"/>
                  </a:schemeClr>
                </a:solidFill>
                <a:ln>
                  <a:noFill/>
                </a:ln>
                <a:effectLst>
                  <a:glow rad="101600">
                    <a:schemeClr val="bg2">
                      <a:lumMod val="90000"/>
                      <a:alpha val="81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橢圓 110"/>
                <p:cNvSpPr/>
                <p:nvPr/>
              </p:nvSpPr>
              <p:spPr>
                <a:xfrm>
                  <a:off x="8927010" y="406657"/>
                  <a:ext cx="592382" cy="5923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9" name="矩形 108"/>
              <p:cNvSpPr/>
              <p:nvPr/>
            </p:nvSpPr>
            <p:spPr>
              <a:xfrm>
                <a:off x="10224079" y="2785638"/>
                <a:ext cx="612598" cy="338554"/>
              </a:xfrm>
              <a:prstGeom prst="rect">
                <a:avLst/>
              </a:prstGeom>
              <a:effectLst>
                <a:glow rad="101600">
                  <a:schemeClr val="bg1"/>
                </a:glow>
              </a:effectLst>
            </p:spPr>
            <p:txBody>
              <a:bodyPr wrap="square">
                <a:spAutoFit/>
              </a:bodyPr>
              <a:lstStyle/>
              <a:p>
                <a:pPr lvl="0" algn="ctr"/>
                <a:r>
                  <a:rPr lang="zh-TW" altLang="en-US" sz="1600" b="1" dirty="0">
                    <a:solidFill>
                      <a:srgbClr val="7030A0"/>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資金</a:t>
                </a:r>
                <a:endParaRPr lang="en-US" altLang="zh-TW" sz="1600" b="1" dirty="0">
                  <a:solidFill>
                    <a:srgbClr val="7030A0"/>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pic>
          <p:nvPicPr>
            <p:cNvPr id="93" name="Picture 5" descr="C:\Users\wujialing\AppData\Local\Microsoft\Windows\Temporary Internet Files\Content.IE5\HXEQMGXS\1332023400[1].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711789">
              <a:off x="3312611" y="2977714"/>
              <a:ext cx="550732" cy="700117"/>
            </a:xfrm>
            <a:prstGeom prst="rect">
              <a:avLst/>
            </a:prstGeom>
            <a:noFill/>
            <a:effectLst>
              <a:glow rad="63500">
                <a:schemeClr val="bg1"/>
              </a:glow>
            </a:effectLst>
            <a:extLst>
              <a:ext uri="{909E8E84-426E-40DD-AFC4-6F175D3DCCD1}">
                <a14:hiddenFill xmlns:a14="http://schemas.microsoft.com/office/drawing/2010/main">
                  <a:solidFill>
                    <a:srgbClr val="FFFFFF"/>
                  </a:solidFill>
                </a14:hiddenFill>
              </a:ext>
            </a:extLst>
          </p:spPr>
        </p:pic>
        <p:pic>
          <p:nvPicPr>
            <p:cNvPr id="94" name="Picture 5" descr="C:\Users\wujialing\AppData\Local\Microsoft\Windows\Temporary Internet Files\Content.IE5\HXEQMGXS\1332023400[1].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rot="711789">
              <a:off x="5023621" y="2455101"/>
              <a:ext cx="660961" cy="859726"/>
            </a:xfrm>
            <a:prstGeom prst="rect">
              <a:avLst/>
            </a:prstGeom>
            <a:noFill/>
            <a:effectLst>
              <a:glow rad="63500">
                <a:schemeClr val="bg1"/>
              </a:glow>
            </a:effectLst>
            <a:extLst>
              <a:ext uri="{909E8E84-426E-40DD-AFC4-6F175D3DCCD1}">
                <a14:hiddenFill xmlns:a14="http://schemas.microsoft.com/office/drawing/2010/main">
                  <a:solidFill>
                    <a:srgbClr val="FFFFFF"/>
                  </a:solidFill>
                </a14:hiddenFill>
              </a:ext>
            </a:extLst>
          </p:spPr>
        </p:pic>
        <p:pic>
          <p:nvPicPr>
            <p:cNvPr id="95" name="Picture 5" descr="C:\Users\wujialing\AppData\Local\Microsoft\Windows\Temporary Internet Files\Content.IE5\HXEQMGXS\1332023400[1].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rot="711789">
              <a:off x="3922090" y="3862210"/>
              <a:ext cx="377071" cy="495678"/>
            </a:xfrm>
            <a:prstGeom prst="rect">
              <a:avLst/>
            </a:prstGeom>
            <a:noFill/>
            <a:effectLst>
              <a:glow rad="63500">
                <a:schemeClr val="bg1"/>
              </a:glow>
            </a:effectLst>
            <a:extLst>
              <a:ext uri="{909E8E84-426E-40DD-AFC4-6F175D3DCCD1}">
                <a14:hiddenFill xmlns:a14="http://schemas.microsoft.com/office/drawing/2010/main">
                  <a:solidFill>
                    <a:srgbClr val="FFFFFF"/>
                  </a:solidFill>
                </a14:hiddenFill>
              </a:ext>
            </a:extLst>
          </p:spPr>
        </p:pic>
        <p:pic>
          <p:nvPicPr>
            <p:cNvPr id="96" name="Picture 5" descr="C:\Users\wujialing\AppData\Local\Microsoft\Windows\Temporary Internet Files\Content.IE5\HXEQMGXS\1332023400[1].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rot="711789">
              <a:off x="7226982" y="3655346"/>
              <a:ext cx="377071" cy="495678"/>
            </a:xfrm>
            <a:prstGeom prst="rect">
              <a:avLst/>
            </a:prstGeom>
            <a:noFill/>
            <a:effectLst>
              <a:glow rad="63500">
                <a:schemeClr val="bg1"/>
              </a:glow>
            </a:effectLst>
            <a:extLst>
              <a:ext uri="{909E8E84-426E-40DD-AFC4-6F175D3DCCD1}">
                <a14:hiddenFill xmlns:a14="http://schemas.microsoft.com/office/drawing/2010/main">
                  <a:solidFill>
                    <a:srgbClr val="FFFFFF"/>
                  </a:solidFill>
                </a14:hiddenFill>
              </a:ext>
            </a:extLst>
          </p:spPr>
        </p:pic>
        <p:pic>
          <p:nvPicPr>
            <p:cNvPr id="97" name="Picture 5" descr="C:\Users\wujialing\AppData\Local\Microsoft\Windows\Temporary Internet Files\Content.IE5\HXEQMGXS\1332023400[1].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rot="711789">
              <a:off x="6977832" y="2707338"/>
              <a:ext cx="542655" cy="668708"/>
            </a:xfrm>
            <a:prstGeom prst="rect">
              <a:avLst/>
            </a:prstGeom>
            <a:noFill/>
            <a:effectLst>
              <a:glow rad="63500">
                <a:schemeClr val="bg1"/>
              </a:glow>
            </a:effectLst>
            <a:extLst>
              <a:ext uri="{909E8E84-426E-40DD-AFC4-6F175D3DCCD1}">
                <a14:hiddenFill xmlns:a14="http://schemas.microsoft.com/office/drawing/2010/main">
                  <a:solidFill>
                    <a:srgbClr val="FFFFFF"/>
                  </a:solidFill>
                </a14:hiddenFill>
              </a:ext>
            </a:extLst>
          </p:spPr>
        </p:pic>
        <p:pic>
          <p:nvPicPr>
            <p:cNvPr id="98" name="Picture 5" descr="C:\Users\wujialing\AppData\Local\Microsoft\Windows\Temporary Internet Files\Content.IE5\HXEQMGXS\1332023400[1].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rot="711789">
              <a:off x="4931036" y="3655347"/>
              <a:ext cx="377071" cy="495678"/>
            </a:xfrm>
            <a:prstGeom prst="rect">
              <a:avLst/>
            </a:prstGeom>
            <a:noFill/>
            <a:effectLst>
              <a:glow rad="63500">
                <a:schemeClr val="bg1"/>
              </a:glow>
            </a:effectLst>
            <a:extLst>
              <a:ext uri="{909E8E84-426E-40DD-AFC4-6F175D3DCCD1}">
                <a14:hiddenFill xmlns:a14="http://schemas.microsoft.com/office/drawing/2010/main">
                  <a:solidFill>
                    <a:srgbClr val="FFFFFF"/>
                  </a:solidFill>
                </a14:hiddenFill>
              </a:ext>
            </a:extLst>
          </p:spPr>
        </p:pic>
        <p:grpSp>
          <p:nvGrpSpPr>
            <p:cNvPr id="99" name="群組 98"/>
            <p:cNvGrpSpPr/>
            <p:nvPr/>
          </p:nvGrpSpPr>
          <p:grpSpPr>
            <a:xfrm rot="21196402">
              <a:off x="5090040" y="1251148"/>
              <a:ext cx="1443085" cy="1044506"/>
              <a:chOff x="-725582" y="2297751"/>
              <a:chExt cx="1443085" cy="1044506"/>
            </a:xfrm>
          </p:grpSpPr>
          <p:pic>
            <p:nvPicPr>
              <p:cNvPr id="106" name="Picture 5" descr="C:\Users\wujialing\AppData\Local\Microsoft\Windows\Temporary Internet Files\Content.IE5\HXEQMGXS\1332023400[1].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1029211">
                <a:off x="-376893" y="2297751"/>
                <a:ext cx="753785" cy="1044506"/>
              </a:xfrm>
              <a:prstGeom prst="rect">
                <a:avLst/>
              </a:prstGeom>
              <a:noFill/>
              <a:effectLst>
                <a:glow rad="63500">
                  <a:schemeClr val="bg1"/>
                </a:glow>
              </a:effectLst>
              <a:extLst>
                <a:ext uri="{909E8E84-426E-40DD-AFC4-6F175D3DCCD1}">
                  <a14:hiddenFill xmlns:a14="http://schemas.microsoft.com/office/drawing/2010/main">
                    <a:solidFill>
                      <a:srgbClr val="FFFFFF"/>
                    </a:solidFill>
                  </a14:hiddenFill>
                </a:ext>
              </a:extLst>
            </p:spPr>
          </p:pic>
          <p:sp>
            <p:nvSpPr>
              <p:cNvPr id="107" name="矩形 106"/>
              <p:cNvSpPr/>
              <p:nvPr/>
            </p:nvSpPr>
            <p:spPr>
              <a:xfrm>
                <a:off x="-725582" y="2711608"/>
                <a:ext cx="1443085" cy="416396"/>
              </a:xfrm>
              <a:prstGeom prst="rect">
                <a:avLst/>
              </a:prstGeom>
              <a:effectLst>
                <a:glow rad="101600">
                  <a:schemeClr val="bg1"/>
                </a:glow>
              </a:effectLst>
            </p:spPr>
            <p:txBody>
              <a:bodyPr wrap="square">
                <a:spAutoFit/>
              </a:bodyPr>
              <a:lstStyle/>
              <a:p>
                <a:pPr lvl="0" algn="ctr">
                  <a:lnSpc>
                    <a:spcPct val="150000"/>
                  </a:lnSpc>
                </a:pPr>
                <a:r>
                  <a:rPr lang="zh-TW" altLang="en-US" sz="1600" b="1" dirty="0">
                    <a:solidFill>
                      <a:srgbClr val="C00000"/>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物聯網</a:t>
                </a:r>
              </a:p>
            </p:txBody>
          </p:sp>
        </p:grpSp>
        <p:sp>
          <p:nvSpPr>
            <p:cNvPr id="100" name="矩形 99"/>
            <p:cNvSpPr/>
            <p:nvPr/>
          </p:nvSpPr>
          <p:spPr>
            <a:xfrm rot="21196402">
              <a:off x="2887471" y="3181523"/>
              <a:ext cx="1443085" cy="461665"/>
            </a:xfrm>
            <a:prstGeom prst="rect">
              <a:avLst/>
            </a:prstGeom>
            <a:effectLst>
              <a:glow rad="101600">
                <a:schemeClr val="bg1"/>
              </a:glow>
            </a:effectLst>
          </p:spPr>
          <p:txBody>
            <a:bodyPr wrap="square">
              <a:spAutoFit/>
            </a:bodyPr>
            <a:lstStyle/>
            <a:p>
              <a:pPr lvl="0" algn="ctr">
                <a:lnSpc>
                  <a:spcPct val="150000"/>
                </a:lnSpc>
              </a:pPr>
              <a:r>
                <a:rPr lang="en-US" altLang="zh-TW" sz="1600" b="1" dirty="0">
                  <a:solidFill>
                    <a:schemeClr val="accent6">
                      <a:lumMod val="50000"/>
                    </a:schemeClr>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AR</a:t>
              </a:r>
              <a:endParaRPr lang="zh-TW" altLang="en-US" sz="1600" b="1" dirty="0">
                <a:solidFill>
                  <a:schemeClr val="accent6">
                    <a:lumMod val="50000"/>
                  </a:schemeClr>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1" name="矩形 100"/>
            <p:cNvSpPr/>
            <p:nvPr/>
          </p:nvSpPr>
          <p:spPr>
            <a:xfrm rot="21196402">
              <a:off x="4607341" y="2798935"/>
              <a:ext cx="1443085" cy="416396"/>
            </a:xfrm>
            <a:prstGeom prst="rect">
              <a:avLst/>
            </a:prstGeom>
            <a:effectLst>
              <a:glow rad="101600">
                <a:schemeClr val="bg1"/>
              </a:glow>
            </a:effectLst>
          </p:spPr>
          <p:txBody>
            <a:bodyPr wrap="square">
              <a:spAutoFit/>
            </a:bodyPr>
            <a:lstStyle/>
            <a:p>
              <a:pPr lvl="0" algn="ctr">
                <a:lnSpc>
                  <a:spcPct val="150000"/>
                </a:lnSpc>
              </a:pPr>
              <a:r>
                <a:rPr lang="en-US" altLang="zh-TW" sz="1600" b="1" dirty="0">
                  <a:solidFill>
                    <a:schemeClr val="accent6">
                      <a:lumMod val="50000"/>
                    </a:schemeClr>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VR</a:t>
              </a:r>
              <a:endParaRPr lang="zh-TW" altLang="en-US" sz="1600" b="1" dirty="0">
                <a:solidFill>
                  <a:schemeClr val="accent6">
                    <a:lumMod val="50000"/>
                  </a:schemeClr>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2" name="矩形 101"/>
            <p:cNvSpPr/>
            <p:nvPr/>
          </p:nvSpPr>
          <p:spPr>
            <a:xfrm rot="21196402">
              <a:off x="6537727" y="2928539"/>
              <a:ext cx="1443085" cy="416396"/>
            </a:xfrm>
            <a:prstGeom prst="rect">
              <a:avLst/>
            </a:prstGeom>
            <a:effectLst>
              <a:glow rad="101600">
                <a:schemeClr val="bg1"/>
              </a:glow>
            </a:effectLst>
          </p:spPr>
          <p:txBody>
            <a:bodyPr wrap="square">
              <a:spAutoFit/>
            </a:bodyPr>
            <a:lstStyle/>
            <a:p>
              <a:pPr lvl="0" algn="ctr">
                <a:lnSpc>
                  <a:spcPct val="150000"/>
                </a:lnSpc>
              </a:pPr>
              <a:r>
                <a:rPr lang="en-US" altLang="zh-TW" sz="1600" b="1" dirty="0">
                  <a:solidFill>
                    <a:schemeClr val="accent6">
                      <a:lumMod val="50000"/>
                    </a:schemeClr>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AI</a:t>
              </a:r>
              <a:endParaRPr lang="zh-TW" altLang="en-US" sz="1600" b="1" dirty="0">
                <a:solidFill>
                  <a:schemeClr val="accent6">
                    <a:lumMod val="50000"/>
                  </a:schemeClr>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103" name="群組 102"/>
            <p:cNvGrpSpPr/>
            <p:nvPr/>
          </p:nvGrpSpPr>
          <p:grpSpPr>
            <a:xfrm rot="21196402">
              <a:off x="6438411" y="1272009"/>
              <a:ext cx="1443085" cy="1044506"/>
              <a:chOff x="-725582" y="2297751"/>
              <a:chExt cx="1443085" cy="1044506"/>
            </a:xfrm>
          </p:grpSpPr>
          <p:pic>
            <p:nvPicPr>
              <p:cNvPr id="104" name="Picture 5" descr="C:\Users\wujialing\AppData\Local\Microsoft\Windows\Temporary Internet Files\Content.IE5\HXEQMGXS\1332023400[1].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1029211">
                <a:off x="-376893" y="2297751"/>
                <a:ext cx="753785" cy="1044506"/>
              </a:xfrm>
              <a:prstGeom prst="rect">
                <a:avLst/>
              </a:prstGeom>
              <a:noFill/>
              <a:effectLst>
                <a:glow rad="63500">
                  <a:schemeClr val="bg1"/>
                </a:glow>
              </a:effectLst>
              <a:extLst>
                <a:ext uri="{909E8E84-426E-40DD-AFC4-6F175D3DCCD1}">
                  <a14:hiddenFill xmlns:a14="http://schemas.microsoft.com/office/drawing/2010/main">
                    <a:solidFill>
                      <a:srgbClr val="FFFFFF"/>
                    </a:solidFill>
                  </a14:hiddenFill>
                </a:ext>
              </a:extLst>
            </p:spPr>
          </p:pic>
          <p:sp>
            <p:nvSpPr>
              <p:cNvPr id="105" name="矩形 104"/>
              <p:cNvSpPr/>
              <p:nvPr/>
            </p:nvSpPr>
            <p:spPr>
              <a:xfrm>
                <a:off x="-725582" y="2711608"/>
                <a:ext cx="1443085" cy="416396"/>
              </a:xfrm>
              <a:prstGeom prst="rect">
                <a:avLst/>
              </a:prstGeom>
              <a:effectLst>
                <a:glow rad="101600">
                  <a:schemeClr val="bg1"/>
                </a:glow>
              </a:effectLst>
            </p:spPr>
            <p:txBody>
              <a:bodyPr wrap="square">
                <a:spAutoFit/>
              </a:bodyPr>
              <a:lstStyle/>
              <a:p>
                <a:pPr lvl="0" algn="ctr">
                  <a:lnSpc>
                    <a:spcPct val="150000"/>
                  </a:lnSpc>
                </a:pPr>
                <a:r>
                  <a:rPr lang="en-US" altLang="zh-TW" sz="1600" b="1" dirty="0">
                    <a:solidFill>
                      <a:srgbClr val="C00000"/>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Big Data</a:t>
                </a:r>
                <a:endParaRPr lang="zh-TW" altLang="en-US" sz="1600" b="1" dirty="0">
                  <a:solidFill>
                    <a:srgbClr val="C00000"/>
                  </a:solidFill>
                  <a:effectLst>
                    <a:glow rad="101600">
                      <a:schemeClr val="bg1"/>
                    </a:glow>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sp>
        <p:nvSpPr>
          <p:cNvPr id="4" name="內容版面配置區 2"/>
          <p:cNvSpPr txBox="1">
            <a:spLocks/>
          </p:cNvSpPr>
          <p:nvPr/>
        </p:nvSpPr>
        <p:spPr>
          <a:xfrm>
            <a:off x="410290" y="2530344"/>
            <a:ext cx="2651648" cy="898656"/>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56032" lvl="1" indent="0">
              <a:buNone/>
            </a:pPr>
            <a:r>
              <a:rPr lang="zh-TW" altLang="en-US" sz="2400" b="1" dirty="0">
                <a:solidFill>
                  <a:srgbClr val="0070C0"/>
                </a:solidFill>
                <a:latin typeface="微軟正黑體" panose="020B0604030504040204" pitchFamily="34" charset="-120"/>
                <a:ea typeface="微軟正黑體" panose="020B0604030504040204" pitchFamily="34" charset="-120"/>
              </a:rPr>
              <a:t>新創事業崛起</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marL="256032" lvl="1" indent="0">
              <a:buNone/>
            </a:pPr>
            <a:r>
              <a:rPr lang="zh-TW" altLang="en-US" sz="2400" b="1" dirty="0">
                <a:solidFill>
                  <a:srgbClr val="0070C0"/>
                </a:solidFill>
                <a:latin typeface="微軟正黑體" panose="020B0604030504040204" pitchFamily="34" charset="-120"/>
                <a:ea typeface="微軟正黑體" panose="020B0604030504040204" pitchFamily="34" charset="-120"/>
              </a:rPr>
              <a:t>產業典範移轉</a:t>
            </a:r>
            <a:endParaRPr lang="en-US" altLang="zh-TW" sz="2400" b="1" dirty="0">
              <a:solidFill>
                <a:srgbClr val="0070C0"/>
              </a:solidFill>
              <a:latin typeface="微軟正黑體" panose="020B0604030504040204" pitchFamily="34" charset="-120"/>
              <a:ea typeface="微軟正黑體" panose="020B0604030504040204" pitchFamily="34" charset="-120"/>
            </a:endParaRPr>
          </a:p>
        </p:txBody>
      </p:sp>
      <p:sp>
        <p:nvSpPr>
          <p:cNvPr id="5" name="內容版面配置區 2"/>
          <p:cNvSpPr txBox="1">
            <a:spLocks/>
          </p:cNvSpPr>
          <p:nvPr/>
        </p:nvSpPr>
        <p:spPr>
          <a:xfrm>
            <a:off x="450047" y="5446557"/>
            <a:ext cx="2651648" cy="83179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56032" lvl="1" indent="0">
              <a:buNone/>
            </a:pPr>
            <a:r>
              <a:rPr lang="zh-TW" altLang="en-US" sz="2400" b="1" dirty="0">
                <a:solidFill>
                  <a:srgbClr val="C00000"/>
                </a:solidFill>
                <a:latin typeface="微軟正黑體" panose="020B0604030504040204" pitchFamily="34" charset="-120"/>
                <a:ea typeface="微軟正黑體" panose="020B0604030504040204" pitchFamily="34" charset="-120"/>
              </a:rPr>
              <a:t>建構完善創新</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256032" lvl="1" indent="0">
              <a:buNone/>
            </a:pPr>
            <a:r>
              <a:rPr lang="zh-TW" altLang="en-US" sz="2400" b="1" dirty="0">
                <a:solidFill>
                  <a:srgbClr val="C00000"/>
                </a:solidFill>
                <a:latin typeface="微軟正黑體" panose="020B0604030504040204" pitchFamily="34" charset="-120"/>
                <a:ea typeface="微軟正黑體" panose="020B0604030504040204" pitchFamily="34" charset="-120"/>
              </a:rPr>
              <a:t>創業生態體系</a:t>
            </a:r>
            <a:endParaRPr lang="en-US" altLang="zh-TW" sz="2400" b="1" dirty="0">
              <a:solidFill>
                <a:srgbClr val="C00000"/>
              </a:solidFill>
              <a:latin typeface="微軟正黑體" panose="020B0604030504040204" pitchFamily="34" charset="-120"/>
              <a:ea typeface="微軟正黑體" panose="020B0604030504040204" pitchFamily="34" charset="-120"/>
            </a:endParaRPr>
          </a:p>
        </p:txBody>
      </p:sp>
      <p:sp>
        <p:nvSpPr>
          <p:cNvPr id="77" name="矩形 76"/>
          <p:cNvSpPr/>
          <p:nvPr/>
        </p:nvSpPr>
        <p:spPr>
          <a:xfrm>
            <a:off x="7635603" y="5876216"/>
            <a:ext cx="1261884" cy="307777"/>
          </a:xfrm>
          <a:prstGeom prst="rect">
            <a:avLst/>
          </a:prstGeom>
        </p:spPr>
        <p:txBody>
          <a:bodyPr wrap="none">
            <a:spAutoFit/>
          </a:bodyPr>
          <a:lstStyle/>
          <a:p>
            <a:r>
              <a:rPr lang="zh-TW" altLang="en-US" sz="1400" dirty="0">
                <a:latin typeface="微軟正黑體" panose="020B0604030504040204" pitchFamily="34" charset="-120"/>
                <a:ea typeface="微軟正黑體" panose="020B0604030504040204" pitchFamily="34" charset="-120"/>
              </a:rPr>
              <a:t>活絡創新</a:t>
            </a:r>
            <a:r>
              <a:rPr lang="zh-TW" altLang="en-US" sz="1400" b="1" dirty="0">
                <a:latin typeface="微軟正黑體" panose="020B0604030504040204" pitchFamily="34" charset="-120"/>
                <a:ea typeface="微軟正黑體" panose="020B0604030504040204" pitchFamily="34" charset="-120"/>
              </a:rPr>
              <a:t>人才</a:t>
            </a:r>
            <a:endParaRPr lang="zh-TW" altLang="en-US" sz="1400" dirty="0"/>
          </a:p>
        </p:txBody>
      </p:sp>
      <p:sp>
        <p:nvSpPr>
          <p:cNvPr id="78" name="矩形 77"/>
          <p:cNvSpPr/>
          <p:nvPr/>
        </p:nvSpPr>
        <p:spPr>
          <a:xfrm>
            <a:off x="5647818" y="6448711"/>
            <a:ext cx="1261884" cy="307777"/>
          </a:xfrm>
          <a:prstGeom prst="rect">
            <a:avLst/>
          </a:prstGeom>
        </p:spPr>
        <p:txBody>
          <a:bodyPr wrap="none">
            <a:spAutoFit/>
          </a:bodyPr>
          <a:lstStyle/>
          <a:p>
            <a:r>
              <a:rPr lang="zh-TW" altLang="en-US" sz="1400" dirty="0">
                <a:latin typeface="微軟正黑體" panose="020B0604030504040204" pitchFamily="34" charset="-120"/>
                <a:ea typeface="微軟正黑體" panose="020B0604030504040204" pitchFamily="34" charset="-120"/>
              </a:rPr>
              <a:t>完善</a:t>
            </a:r>
            <a:r>
              <a:rPr lang="zh-TW" altLang="en-US" sz="1400" b="1" dirty="0">
                <a:latin typeface="微軟正黑體" panose="020B0604030504040204" pitchFamily="34" charset="-120"/>
                <a:ea typeface="微軟正黑體" panose="020B0604030504040204" pitchFamily="34" charset="-120"/>
              </a:rPr>
              <a:t>資金</a:t>
            </a:r>
            <a:r>
              <a:rPr lang="zh-TW" altLang="en-US" sz="1400" dirty="0">
                <a:latin typeface="微軟正黑體" panose="020B0604030504040204" pitchFamily="34" charset="-120"/>
                <a:ea typeface="微軟正黑體" panose="020B0604030504040204" pitchFamily="34" charset="-120"/>
              </a:rPr>
              <a:t>協助</a:t>
            </a:r>
            <a:endParaRPr lang="zh-TW" altLang="en-US" sz="1400" dirty="0"/>
          </a:p>
        </p:txBody>
      </p:sp>
      <p:sp>
        <p:nvSpPr>
          <p:cNvPr id="79" name="矩形 78"/>
          <p:cNvSpPr/>
          <p:nvPr/>
        </p:nvSpPr>
        <p:spPr>
          <a:xfrm>
            <a:off x="4280151" y="6440758"/>
            <a:ext cx="1261884" cy="307777"/>
          </a:xfrm>
          <a:prstGeom prst="rect">
            <a:avLst/>
          </a:prstGeom>
        </p:spPr>
        <p:txBody>
          <a:bodyPr wrap="none">
            <a:spAutoFit/>
          </a:bodyPr>
          <a:lstStyle/>
          <a:p>
            <a:r>
              <a:rPr lang="zh-TW" altLang="en-US" sz="1400" dirty="0">
                <a:latin typeface="微軟正黑體" panose="020B0604030504040204" pitchFamily="34" charset="-120"/>
                <a:ea typeface="微軟正黑體" panose="020B0604030504040204" pitchFamily="34" charset="-120"/>
              </a:rPr>
              <a:t>完備創新</a:t>
            </a:r>
            <a:r>
              <a:rPr lang="zh-TW" altLang="en-US" sz="1400" b="1" dirty="0">
                <a:latin typeface="微軟正黑體" panose="020B0604030504040204" pitchFamily="34" charset="-120"/>
                <a:ea typeface="微軟正黑體" panose="020B0604030504040204" pitchFamily="34" charset="-120"/>
              </a:rPr>
              <a:t>法規</a:t>
            </a:r>
            <a:endParaRPr lang="zh-TW" altLang="en-US" sz="1400" dirty="0"/>
          </a:p>
        </p:txBody>
      </p:sp>
      <p:sp>
        <p:nvSpPr>
          <p:cNvPr id="81" name="矩形 80"/>
          <p:cNvSpPr/>
          <p:nvPr/>
        </p:nvSpPr>
        <p:spPr>
          <a:xfrm>
            <a:off x="3333929" y="6019335"/>
            <a:ext cx="1261884" cy="307777"/>
          </a:xfrm>
          <a:prstGeom prst="rect">
            <a:avLst/>
          </a:prstGeom>
        </p:spPr>
        <p:txBody>
          <a:bodyPr wrap="none">
            <a:spAutoFit/>
          </a:bodyPr>
          <a:lstStyle/>
          <a:p>
            <a:r>
              <a:rPr lang="zh-TW" altLang="en-US" sz="1400" dirty="0">
                <a:latin typeface="微軟正黑體" panose="020B0604030504040204" pitchFamily="34" charset="-120"/>
                <a:ea typeface="微軟正黑體" panose="020B0604030504040204" pitchFamily="34" charset="-120"/>
              </a:rPr>
              <a:t>提供創新</a:t>
            </a:r>
            <a:r>
              <a:rPr lang="zh-TW" altLang="en-US" sz="1400" b="1" dirty="0">
                <a:latin typeface="微軟正黑體" panose="020B0604030504040204" pitchFamily="34" charset="-120"/>
                <a:ea typeface="微軟正黑體" panose="020B0604030504040204" pitchFamily="34" charset="-120"/>
              </a:rPr>
              <a:t>場域</a:t>
            </a:r>
            <a:endParaRPr lang="zh-TW" altLang="en-US" sz="1400" dirty="0"/>
          </a:p>
        </p:txBody>
      </p:sp>
      <p:sp>
        <p:nvSpPr>
          <p:cNvPr id="76"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16</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146" name="標題 1"/>
          <p:cNvSpPr>
            <a:spLocks noGrp="1"/>
          </p:cNvSpPr>
          <p:nvPr>
            <p:ph type="title"/>
          </p:nvPr>
        </p:nvSpPr>
        <p:spPr>
          <a:xfrm>
            <a:off x="11200" y="466343"/>
            <a:ext cx="9357239" cy="752961"/>
          </a:xfrm>
        </p:spPr>
        <p:txBody>
          <a:bodyPr>
            <a:normAutofit/>
          </a:bodyPr>
          <a:lstStyle/>
          <a:p>
            <a:r>
              <a:rPr lang="zh-TW" altLang="en-US" sz="2800" b="1" dirty="0"/>
              <a:t>一、體現矽谷精神，強化鏈結亞洲，健全創新創業生態系</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686224" y="1344757"/>
            <a:ext cx="5738430" cy="605294"/>
          </a:xfrm>
          <a:prstGeom prst="rect">
            <a:avLst/>
          </a:prstGeom>
        </p:spPr>
        <p:txBody>
          <a:bodyPr wrap="square" anchor="ctr">
            <a:spAutoFit/>
          </a:bodyPr>
          <a:lstStyle/>
          <a:p>
            <a:pPr marL="457200" indent="-457200" algn="just">
              <a:lnSpc>
                <a:spcPts val="4000"/>
              </a:lnSpc>
            </a:pP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一</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活絡創新</a:t>
            </a:r>
            <a:r>
              <a:rPr lang="zh-TW" altLang="en-US" sz="2800" b="1" dirty="0">
                <a:latin typeface="微軟正黑體" panose="020B0604030504040204" pitchFamily="34" charset="-120"/>
                <a:ea typeface="微軟正黑體" panose="020B0604030504040204" pitchFamily="34" charset="-120"/>
              </a:rPr>
              <a:t>人才</a:t>
            </a:r>
          </a:p>
        </p:txBody>
      </p:sp>
      <p:sp>
        <p:nvSpPr>
          <p:cNvPr id="6" name="矩形 43"/>
          <p:cNvSpPr>
            <a:spLocks noChangeArrowheads="1"/>
          </p:cNvSpPr>
          <p:nvPr/>
        </p:nvSpPr>
        <p:spPr bwMode="auto">
          <a:xfrm>
            <a:off x="0" y="2119517"/>
            <a:ext cx="3069771" cy="2185214"/>
          </a:xfrm>
          <a:prstGeom prst="rect">
            <a:avLst/>
          </a:prstGeom>
          <a:noFill/>
          <a:ln w="28575">
            <a:noFill/>
            <a:miter lim="800000"/>
            <a:headEnd/>
            <a:tailEnd/>
          </a:ln>
        </p:spPr>
        <p:txBody>
          <a:bodyPr wrap="square" anchor="ctr">
            <a:spAutoFit/>
          </a:bodyPr>
          <a:lstStyle/>
          <a:p>
            <a:pPr marL="180000" indent="-180000" algn="just">
              <a:spcAft>
                <a:spcPts val="600"/>
              </a:spcAft>
              <a:buSzPct val="80000"/>
              <a:buFont typeface="Wingdings" panose="05000000000000000000" pitchFamily="2" charset="2"/>
              <a:buChar char="l"/>
            </a:pPr>
            <a:r>
              <a:rPr lang="zh-TW" altLang="en-US" sz="1400" b="1" dirty="0">
                <a:latin typeface="微軟正黑體" panose="020B0604030504040204" pitchFamily="34" charset="-120"/>
                <a:ea typeface="微軟正黑體" panose="020B0604030504040204" pitchFamily="34" charset="-120"/>
              </a:rPr>
              <a:t>放寬僑外生、人才來臺管道，優先推動與亞洲人才之交流</a:t>
            </a:r>
            <a:endParaRPr lang="en-US" altLang="zh-TW" sz="1400" b="1" dirty="0">
              <a:latin typeface="微軟正黑體" panose="020B0604030504040204" pitchFamily="34" charset="-120"/>
              <a:ea typeface="微軟正黑體" panose="020B0604030504040204" pitchFamily="34" charset="-120"/>
            </a:endParaRPr>
          </a:p>
          <a:p>
            <a:pPr marL="180000" indent="-180000" algn="just">
              <a:spcAft>
                <a:spcPts val="600"/>
              </a:spcAft>
              <a:buSzPct val="80000"/>
              <a:buFont typeface="Wingdings" panose="05000000000000000000" pitchFamily="2" charset="2"/>
              <a:buChar char="l"/>
            </a:pPr>
            <a:r>
              <a:rPr lang="zh-TW" altLang="en-US" sz="1400" b="1" dirty="0">
                <a:latin typeface="微軟正黑體" panose="020B0604030504040204" pitchFamily="34" charset="-120"/>
                <a:ea typeface="微軟正黑體" panose="020B0604030504040204" pitchFamily="34" charset="-120"/>
              </a:rPr>
              <a:t>完善我國留才環境方案：研提簽證、工作、居留、金融、稅務、保險及國際生活等改革策略，以期建構友善留才環境，加強外籍人才來臺及留臺之誘因</a:t>
            </a:r>
            <a:endParaRPr lang="en-US" altLang="zh-TW" sz="1400" b="1" dirty="0">
              <a:latin typeface="微軟正黑體" panose="020B0604030504040204" pitchFamily="34" charset="-120"/>
              <a:ea typeface="微軟正黑體" panose="020B0604030504040204" pitchFamily="34" charset="-120"/>
            </a:endParaRPr>
          </a:p>
          <a:p>
            <a:pPr marL="180000" indent="-180000" algn="just">
              <a:spcAft>
                <a:spcPts val="600"/>
              </a:spcAft>
              <a:buSzPct val="80000"/>
              <a:buFont typeface="Wingdings" panose="05000000000000000000" pitchFamily="2" charset="2"/>
              <a:buChar char="l"/>
            </a:pPr>
            <a:r>
              <a:rPr lang="zh-TW" altLang="en-US" sz="1400" b="1" dirty="0">
                <a:latin typeface="微軟正黑體" panose="020B0604030504040204" pitchFamily="34" charset="-120"/>
                <a:ea typeface="微軟正黑體" panose="020B0604030504040204" pitchFamily="34" charset="-120"/>
              </a:rPr>
              <a:t>設立海外在地整合據點，強化與海外國人鏈結</a:t>
            </a:r>
            <a:endParaRPr lang="en-US" altLang="zh-TW" sz="1400" b="1" dirty="0">
              <a:latin typeface="微軟正黑體" panose="020B0604030504040204" pitchFamily="34" charset="-120"/>
              <a:ea typeface="微軟正黑體" panose="020B0604030504040204" pitchFamily="34" charset="-120"/>
            </a:endParaRPr>
          </a:p>
        </p:txBody>
      </p:sp>
      <p:sp>
        <p:nvSpPr>
          <p:cNvPr id="7" name="矩形 43"/>
          <p:cNvSpPr>
            <a:spLocks noChangeArrowheads="1"/>
          </p:cNvSpPr>
          <p:nvPr/>
        </p:nvSpPr>
        <p:spPr bwMode="auto">
          <a:xfrm>
            <a:off x="6252943" y="1640842"/>
            <a:ext cx="2608028" cy="1184940"/>
          </a:xfrm>
          <a:prstGeom prst="rect">
            <a:avLst/>
          </a:prstGeom>
          <a:noFill/>
          <a:ln w="28575">
            <a:noFill/>
            <a:miter lim="800000"/>
            <a:headEnd/>
            <a:tailEnd/>
          </a:ln>
        </p:spPr>
        <p:txBody>
          <a:bodyPr wrap="square" anchor="ctr">
            <a:spAutoFit/>
          </a:bodyPr>
          <a:lstStyle/>
          <a:p>
            <a:pPr marL="180000" indent="-180000" algn="just">
              <a:spcAft>
                <a:spcPts val="600"/>
              </a:spcAft>
              <a:buSzPct val="80000"/>
              <a:buFont typeface="Wingdings" panose="05000000000000000000" pitchFamily="2" charset="2"/>
              <a:buChar char="l"/>
            </a:pPr>
            <a:r>
              <a:rPr lang="zh-TW" altLang="zh-TW" sz="1400" b="1" dirty="0">
                <a:latin typeface="微軟正黑體" panose="020B0604030504040204" pitchFamily="34" charset="-120"/>
                <a:ea typeface="微軟正黑體" panose="020B0604030504040204" pitchFamily="34" charset="-120"/>
              </a:rPr>
              <a:t>全球招商及攬才服務中心</a:t>
            </a:r>
            <a:endParaRPr lang="en-US" altLang="zh-TW" sz="1400" b="1" dirty="0">
              <a:latin typeface="微軟正黑體" panose="020B0604030504040204" pitchFamily="34" charset="-120"/>
              <a:ea typeface="微軟正黑體" panose="020B0604030504040204" pitchFamily="34" charset="-120"/>
            </a:endParaRPr>
          </a:p>
          <a:p>
            <a:pPr marL="180000" indent="-180000" algn="just">
              <a:spcAft>
                <a:spcPts val="600"/>
              </a:spcAft>
              <a:buSzPct val="80000"/>
              <a:buFont typeface="Wingdings" panose="05000000000000000000" pitchFamily="2" charset="2"/>
              <a:buChar char="l"/>
            </a:pPr>
            <a:r>
              <a:rPr lang="zh-TW" altLang="en-US" sz="1400" b="1" dirty="0">
                <a:latin typeface="微軟正黑體" panose="020B0604030504040204" pitchFamily="34" charset="-120"/>
                <a:ea typeface="微軟正黑體" panose="020B0604030504040204" pitchFamily="34" charset="-120"/>
              </a:rPr>
              <a:t>強化</a:t>
            </a:r>
            <a:r>
              <a:rPr lang="en-US" altLang="zh-TW" sz="1400" b="1" dirty="0">
                <a:latin typeface="微軟正黑體" panose="020B0604030504040204" pitchFamily="34" charset="-120"/>
                <a:ea typeface="微軟正黑體" panose="020B0604030504040204" pitchFamily="34" charset="-120"/>
              </a:rPr>
              <a:t>Contact Taiwan </a:t>
            </a:r>
          </a:p>
          <a:p>
            <a:pPr marL="180000" indent="-180000" algn="just">
              <a:spcAft>
                <a:spcPts val="600"/>
              </a:spcAft>
              <a:buSzPct val="80000"/>
            </a:pPr>
            <a:r>
              <a:rPr lang="zh-TW" altLang="en-US" sz="1400" b="1" dirty="0">
                <a:latin typeface="微軟正黑體" panose="020B0604030504040204" pitchFamily="34" charset="-120"/>
                <a:ea typeface="微軟正黑體" panose="020B0604030504040204" pitchFamily="34" charset="-120"/>
              </a:rPr>
              <a:t>    全球競才單一入口網站</a:t>
            </a:r>
            <a:endParaRPr lang="en-US" altLang="zh-TW" sz="1400" b="1" dirty="0">
              <a:latin typeface="微軟正黑體" panose="020B0604030504040204" pitchFamily="34" charset="-120"/>
              <a:ea typeface="微軟正黑體" panose="020B0604030504040204" pitchFamily="34" charset="-120"/>
            </a:endParaRPr>
          </a:p>
          <a:p>
            <a:pPr marL="180000" indent="-180000" algn="just">
              <a:spcAft>
                <a:spcPts val="600"/>
              </a:spcAft>
              <a:buSzPct val="80000"/>
              <a:buFont typeface="Wingdings" panose="05000000000000000000" pitchFamily="2" charset="2"/>
              <a:buChar char="l"/>
            </a:pPr>
            <a:endParaRPr lang="en-US" altLang="zh-TW" sz="1400" dirty="0">
              <a:latin typeface="微軟正黑體" panose="020B0604030504040204" pitchFamily="34" charset="-120"/>
              <a:ea typeface="微軟正黑體" panose="020B0604030504040204" pitchFamily="34" charset="-120"/>
            </a:endParaRPr>
          </a:p>
        </p:txBody>
      </p:sp>
      <p:pic>
        <p:nvPicPr>
          <p:cNvPr id="8" name="Picture 4" descr="C:\Users\Tony\Desktop\Taiwan_symbol.png"/>
          <p:cNvPicPr>
            <a:picLocks noChangeAspect="1" noChangeArrowheads="1"/>
          </p:cNvPicPr>
          <p:nvPr/>
        </p:nvPicPr>
        <p:blipFill>
          <a:blip r:embed="rId2" cstate="print"/>
          <a:srcRect/>
          <a:stretch>
            <a:fillRect/>
          </a:stretch>
        </p:blipFill>
        <p:spPr bwMode="auto">
          <a:xfrm>
            <a:off x="2714343" y="1339200"/>
            <a:ext cx="3560987" cy="5257799"/>
          </a:xfrm>
          <a:prstGeom prst="rect">
            <a:avLst/>
          </a:prstGeom>
          <a:noFill/>
          <a:ln w="9525">
            <a:noFill/>
            <a:miter lim="800000"/>
            <a:headEnd/>
            <a:tailEnd/>
          </a:ln>
        </p:spPr>
      </p:pic>
      <p:sp>
        <p:nvSpPr>
          <p:cNvPr id="10" name="矩形 43"/>
          <p:cNvSpPr>
            <a:spLocks noChangeArrowheads="1"/>
          </p:cNvSpPr>
          <p:nvPr/>
        </p:nvSpPr>
        <p:spPr bwMode="auto">
          <a:xfrm>
            <a:off x="5442855" y="4636118"/>
            <a:ext cx="3439888" cy="1400383"/>
          </a:xfrm>
          <a:prstGeom prst="rect">
            <a:avLst/>
          </a:prstGeom>
          <a:noFill/>
          <a:ln w="28575">
            <a:noFill/>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marL="180975" indent="-180975">
              <a:spcBef>
                <a:spcPts val="600"/>
              </a:spcBef>
              <a:buSzPct val="80000"/>
              <a:buFont typeface="Wingdings" panose="05000000000000000000" pitchFamily="2" charset="2"/>
              <a:buChar char="l"/>
            </a:pPr>
            <a:r>
              <a:rPr lang="zh-TW" altLang="en-US" sz="1400" b="1" dirty="0">
                <a:latin typeface="微軟正黑體" panose="020B0604030504040204" pitchFamily="34" charset="-120"/>
                <a:ea typeface="微軟正黑體" panose="020B0604030504040204" pitchFamily="34" charset="-120"/>
              </a:rPr>
              <a:t>完善校園創業規範及改善育成機制</a:t>
            </a:r>
            <a:endParaRPr lang="en-US" altLang="zh-TW" sz="1400" b="1" dirty="0">
              <a:latin typeface="微軟正黑體" panose="020B0604030504040204" pitchFamily="34" charset="-120"/>
              <a:ea typeface="微軟正黑體" panose="020B0604030504040204" pitchFamily="34" charset="-120"/>
            </a:endParaRPr>
          </a:p>
          <a:p>
            <a:pPr marL="180975" indent="-180975">
              <a:spcBef>
                <a:spcPts val="600"/>
              </a:spcBef>
              <a:buSzPct val="80000"/>
              <a:buFont typeface="Wingdings" panose="05000000000000000000" pitchFamily="2" charset="2"/>
              <a:buChar char="l"/>
            </a:pPr>
            <a:r>
              <a:rPr lang="zh-TW" altLang="en-US" sz="1400" b="1" dirty="0">
                <a:latin typeface="微軟正黑體" panose="020B0604030504040204" pitchFamily="34" charset="-120"/>
                <a:ea typeface="微軟正黑體" panose="020B0604030504040204" pitchFamily="34" charset="-120"/>
              </a:rPr>
              <a:t>鼓勵及補助青年或博士後研究赴海外蹲點實習或受訓，以了解國際創新動向</a:t>
            </a:r>
            <a:endParaRPr lang="en-US" altLang="zh-TW" sz="1400" b="1" dirty="0">
              <a:latin typeface="微軟正黑體" panose="020B0604030504040204" pitchFamily="34" charset="-120"/>
              <a:ea typeface="微軟正黑體" panose="020B0604030504040204" pitchFamily="34" charset="-120"/>
            </a:endParaRPr>
          </a:p>
          <a:p>
            <a:pPr marL="180975" indent="-180975">
              <a:spcBef>
                <a:spcPts val="600"/>
              </a:spcBef>
              <a:buSzPct val="80000"/>
              <a:buFont typeface="Wingdings" panose="05000000000000000000" pitchFamily="2" charset="2"/>
              <a:buChar char="l"/>
            </a:pPr>
            <a:r>
              <a:rPr lang="zh-TW" altLang="en-US" sz="1400" b="1" dirty="0">
                <a:latin typeface="微軟正黑體" panose="020B0604030504040204" pitchFamily="34" charset="-120"/>
                <a:ea typeface="微軟正黑體" panose="020B0604030504040204" pitchFamily="34" charset="-120"/>
              </a:rPr>
              <a:t>加強培育創新產業發展所需關鍵人才</a:t>
            </a:r>
            <a:endParaRPr lang="en-US" altLang="zh-TW" sz="1400" b="1" dirty="0">
              <a:latin typeface="微軟正黑體" panose="020B0604030504040204" pitchFamily="34" charset="-120"/>
              <a:ea typeface="微軟正黑體" panose="020B0604030504040204" pitchFamily="34" charset="-120"/>
            </a:endParaRPr>
          </a:p>
          <a:p>
            <a:pPr marL="180975" indent="-180975">
              <a:spcBef>
                <a:spcPts val="600"/>
              </a:spcBef>
              <a:buSzPct val="80000"/>
              <a:buFont typeface="Wingdings" panose="05000000000000000000" pitchFamily="2" charset="2"/>
              <a:buChar char="l"/>
            </a:pPr>
            <a:r>
              <a:rPr lang="zh-TW" altLang="en-US" sz="1400" b="1" dirty="0">
                <a:latin typeface="微軟正黑體" panose="020B0604030504040204" pitchFamily="34" charset="-120"/>
                <a:ea typeface="微軟正黑體" panose="020B0604030504040204" pitchFamily="34" charset="-120"/>
              </a:rPr>
              <a:t>建立產學研合作平台，地區性研發聚落</a:t>
            </a:r>
            <a:endParaRPr lang="en-US" altLang="zh-TW" sz="1400" b="1"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2874104" y="3294781"/>
            <a:ext cx="3600000" cy="523220"/>
          </a:xfrm>
          <a:prstGeom prst="rect">
            <a:avLst/>
          </a:prstGeom>
          <a:noFill/>
        </p:spPr>
        <p:txBody>
          <a:bodyPr wrap="square" anchor="ctr">
            <a:spAutoFit/>
          </a:bodyPr>
          <a:lstStyle/>
          <a:p>
            <a:pPr marL="360000" indent="-457200" algn="ctr">
              <a:defRPr/>
            </a:pPr>
            <a:r>
              <a:rPr lang="en-US" altLang="zh-TW" sz="2800" b="1" dirty="0">
                <a:ln w="9525">
                  <a:solidFill>
                    <a:schemeClr val="bg1"/>
                  </a:solidFill>
                </a:ln>
                <a:solidFill>
                  <a:srgbClr val="FF0000"/>
                </a:solidFill>
                <a:latin typeface="微軟正黑體" panose="020B0604030504040204" pitchFamily="34" charset="-120"/>
                <a:ea typeface="微軟正黑體" panose="020B0604030504040204" pitchFamily="34" charset="-120"/>
              </a:rPr>
              <a:t>2</a:t>
            </a:r>
            <a:r>
              <a:rPr lang="zh-TW" altLang="en-US" sz="2800" b="1" dirty="0">
                <a:ln w="9525">
                  <a:solidFill>
                    <a:schemeClr val="bg1"/>
                  </a:solidFill>
                </a:ln>
                <a:solidFill>
                  <a:srgbClr val="FF0000"/>
                </a:solidFill>
                <a:latin typeface="微軟正黑體" panose="020B0604030504040204" pitchFamily="34" charset="-120"/>
                <a:ea typeface="微軟正黑體" panose="020B0604030504040204" pitchFamily="34" charset="-120"/>
              </a:rPr>
              <a:t>、吸引國際人才</a:t>
            </a:r>
          </a:p>
        </p:txBody>
      </p:sp>
      <p:sp>
        <p:nvSpPr>
          <p:cNvPr id="16" name="文字方塊 15"/>
          <p:cNvSpPr txBox="1"/>
          <p:nvPr/>
        </p:nvSpPr>
        <p:spPr>
          <a:xfrm>
            <a:off x="3255988" y="4599813"/>
            <a:ext cx="1512000" cy="523220"/>
          </a:xfrm>
          <a:prstGeom prst="rect">
            <a:avLst/>
          </a:prstGeom>
          <a:noFill/>
        </p:spPr>
        <p:txBody>
          <a:bodyPr wrap="square" anchor="ctr">
            <a:spAutoFit/>
          </a:bodyPr>
          <a:lstStyle/>
          <a:p>
            <a:pPr marL="360000" indent="-457200" algn="ctr">
              <a:defRPr/>
            </a:pPr>
            <a:r>
              <a:rPr lang="en-US" altLang="zh-TW" sz="2800" b="1" dirty="0">
                <a:ln w="9525">
                  <a:solidFill>
                    <a:schemeClr val="bg1"/>
                  </a:solidFill>
                </a:ln>
                <a:solidFill>
                  <a:srgbClr val="FF0000"/>
                </a:solidFill>
                <a:latin typeface="微軟正黑體" panose="020B0604030504040204" pitchFamily="34" charset="-120"/>
                <a:ea typeface="微軟正黑體" panose="020B0604030504040204" pitchFamily="34" charset="-120"/>
              </a:rPr>
              <a:t>3</a:t>
            </a:r>
            <a:r>
              <a:rPr lang="zh-TW" altLang="en-US" sz="2800" b="1" dirty="0">
                <a:ln w="9525">
                  <a:solidFill>
                    <a:schemeClr val="bg1"/>
                  </a:solidFill>
                </a:ln>
                <a:solidFill>
                  <a:srgbClr val="FF0000"/>
                </a:solidFill>
                <a:latin typeface="微軟正黑體" panose="020B0604030504040204" pitchFamily="34" charset="-120"/>
                <a:ea typeface="微軟正黑體" panose="020B0604030504040204" pitchFamily="34" charset="-120"/>
              </a:rPr>
              <a:t>、育才</a:t>
            </a:r>
          </a:p>
        </p:txBody>
      </p:sp>
      <p:sp>
        <p:nvSpPr>
          <p:cNvPr id="18" name="文字方塊 17"/>
          <p:cNvSpPr txBox="1"/>
          <p:nvPr/>
        </p:nvSpPr>
        <p:spPr>
          <a:xfrm>
            <a:off x="3906727" y="2119517"/>
            <a:ext cx="2232000" cy="540000"/>
          </a:xfrm>
          <a:prstGeom prst="rect">
            <a:avLst/>
          </a:prstGeom>
          <a:noFill/>
        </p:spPr>
        <p:txBody>
          <a:bodyPr wrap="square" anchor="ctr">
            <a:spAutoFit/>
          </a:bodyPr>
          <a:lstStyle/>
          <a:p>
            <a:pPr marL="360000" indent="-457200" algn="ctr">
              <a:defRPr/>
            </a:pPr>
            <a:r>
              <a:rPr lang="en-US" altLang="zh-TW" sz="2800" b="1" dirty="0">
                <a:ln w="9525">
                  <a:solidFill>
                    <a:schemeClr val="bg1"/>
                  </a:solidFill>
                </a:ln>
                <a:solidFill>
                  <a:srgbClr val="FF0000"/>
                </a:solidFill>
                <a:latin typeface="微軟正黑體" panose="020B0604030504040204" pitchFamily="34" charset="-120"/>
                <a:ea typeface="微軟正黑體" panose="020B0604030504040204" pitchFamily="34" charset="-120"/>
              </a:rPr>
              <a:t>1</a:t>
            </a:r>
            <a:r>
              <a:rPr lang="zh-TW" altLang="en-US" sz="2800" b="1" dirty="0">
                <a:ln w="9525">
                  <a:solidFill>
                    <a:schemeClr val="bg1"/>
                  </a:solidFill>
                </a:ln>
                <a:solidFill>
                  <a:srgbClr val="FF0000"/>
                </a:solidFill>
                <a:latin typeface="微軟正黑體" panose="020B0604030504040204" pitchFamily="34" charset="-120"/>
                <a:ea typeface="微軟正黑體" panose="020B0604030504040204" pitchFamily="34" charset="-120"/>
              </a:rPr>
              <a:t>、主動獵才</a:t>
            </a:r>
          </a:p>
        </p:txBody>
      </p:sp>
      <p:sp>
        <p:nvSpPr>
          <p:cNvPr id="12"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17</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14" name="標題 1"/>
          <p:cNvSpPr>
            <a:spLocks noGrp="1"/>
          </p:cNvSpPr>
          <p:nvPr>
            <p:ph type="title"/>
          </p:nvPr>
        </p:nvSpPr>
        <p:spPr>
          <a:xfrm>
            <a:off x="11200" y="466343"/>
            <a:ext cx="9357239" cy="752961"/>
          </a:xfrm>
        </p:spPr>
        <p:txBody>
          <a:bodyPr>
            <a:normAutofit/>
          </a:bodyPr>
          <a:lstStyle/>
          <a:p>
            <a:r>
              <a:rPr lang="zh-TW" altLang="en-US" sz="2800" b="1" dirty="0"/>
              <a:t>一、體現矽谷精神，強化鏈結亞洲，健全創新創業生態系</a:t>
            </a:r>
          </a:p>
        </p:txBody>
      </p:sp>
    </p:spTree>
    <p:extLst>
      <p:ext uri="{BB962C8B-B14F-4D97-AF65-F5344CB8AC3E}">
        <p14:creationId xmlns:p14="http://schemas.microsoft.com/office/powerpoint/2010/main" val="311469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54342" y="934673"/>
            <a:ext cx="9144000" cy="559512"/>
          </a:xfrm>
          <a:prstGeom prst="rect">
            <a:avLst/>
          </a:prstGeom>
        </p:spPr>
        <p:txBody>
          <a:bodyPr wrap="square" anchor="ctr">
            <a:spAutoFit/>
          </a:bodyPr>
          <a:lstStyle/>
          <a:p>
            <a:pPr marL="457200" indent="-457200" algn="just">
              <a:lnSpc>
                <a:spcPts val="4000"/>
              </a:lnSpc>
            </a:pP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二</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完善</a:t>
            </a:r>
            <a:r>
              <a:rPr lang="zh-TW" altLang="en-US" sz="2800" b="1" dirty="0">
                <a:latin typeface="微軟正黑體" panose="020B0604030504040204" pitchFamily="34" charset="-120"/>
                <a:ea typeface="微軟正黑體" panose="020B0604030504040204" pitchFamily="34" charset="-120"/>
              </a:rPr>
              <a:t>資金</a:t>
            </a:r>
            <a:r>
              <a:rPr lang="zh-TW" altLang="en-US" sz="2800" dirty="0">
                <a:latin typeface="微軟正黑體" panose="020B0604030504040204" pitchFamily="34" charset="-120"/>
                <a:ea typeface="微軟正黑體" panose="020B0604030504040204" pitchFamily="34" charset="-120"/>
              </a:rPr>
              <a:t>協助：</a:t>
            </a:r>
            <a:r>
              <a:rPr lang="zh-TW" altLang="en-US" sz="2000" dirty="0">
                <a:latin typeface="微軟正黑體" panose="020B0604030504040204" pitchFamily="34" charset="-120"/>
                <a:ea typeface="微軟正黑體" panose="020B0604030504040204" pitchFamily="34" charset="-120"/>
              </a:rPr>
              <a:t>加碼早期投資、活絡資本市場</a:t>
            </a:r>
            <a:r>
              <a:rPr lang="en-US" altLang="zh-TW" sz="2000" dirty="0">
                <a:latin typeface="微軟正黑體" panose="020B0604030504040204" pitchFamily="34" charset="-120"/>
                <a:ea typeface="微軟正黑體" panose="020B0604030504040204" pitchFamily="34" charset="-120"/>
              </a:rPr>
              <a:t>IPO</a:t>
            </a:r>
            <a:r>
              <a:rPr lang="zh-TW" altLang="en-US" sz="2000" dirty="0">
                <a:latin typeface="微軟正黑體" panose="020B0604030504040204" pitchFamily="34" charset="-120"/>
                <a:ea typeface="微軟正黑體" panose="020B0604030504040204" pitchFamily="34" charset="-120"/>
              </a:rPr>
              <a:t>、協助轉型</a:t>
            </a:r>
            <a:endParaRPr lang="en-US" altLang="zh-TW" sz="2000" dirty="0">
              <a:latin typeface="微軟正黑體" panose="020B0604030504040204" pitchFamily="34" charset="-120"/>
              <a:ea typeface="微軟正黑體" panose="020B0604030504040204" pitchFamily="34" charset="-120"/>
            </a:endParaRPr>
          </a:p>
        </p:txBody>
      </p:sp>
      <p:grpSp>
        <p:nvGrpSpPr>
          <p:cNvPr id="4" name="群組 4"/>
          <p:cNvGrpSpPr/>
          <p:nvPr/>
        </p:nvGrpSpPr>
        <p:grpSpPr>
          <a:xfrm>
            <a:off x="1557967" y="2651760"/>
            <a:ext cx="7379205" cy="4206240"/>
            <a:chOff x="179512" y="1176914"/>
            <a:chExt cx="8488238" cy="5406158"/>
          </a:xfrm>
        </p:grpSpPr>
        <p:sp>
          <p:nvSpPr>
            <p:cNvPr id="6" name="圓角矩形 5"/>
            <p:cNvSpPr/>
            <p:nvPr/>
          </p:nvSpPr>
          <p:spPr>
            <a:xfrm>
              <a:off x="7066977" y="2875359"/>
              <a:ext cx="1565498" cy="432000"/>
            </a:xfrm>
            <a:prstGeom prst="roundRect">
              <a:avLst>
                <a:gd name="adj" fmla="val 50000"/>
              </a:avLst>
            </a:prstGeom>
            <a:solidFill>
              <a:srgbClr val="FF0066"/>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a:solidFill>
                    <a:schemeClr val="tx1"/>
                  </a:solidFill>
                  <a:latin typeface="微軟正黑體" panose="020B0604030504040204" pitchFamily="34" charset="-120"/>
                  <a:ea typeface="微軟正黑體" panose="020B0604030504040204" pitchFamily="34" charset="-120"/>
                </a:rPr>
                <a:t>開放創投上市</a:t>
              </a:r>
              <a:endParaRPr lang="en-US" altLang="zh-TW" sz="1000" dirty="0">
                <a:solidFill>
                  <a:schemeClr val="tx1"/>
                </a:solidFill>
                <a:latin typeface="微軟正黑體" panose="020B0604030504040204" pitchFamily="34" charset="-120"/>
                <a:ea typeface="微軟正黑體" panose="020B0604030504040204" pitchFamily="34" charset="-120"/>
              </a:endParaRPr>
            </a:p>
            <a:p>
              <a:pPr algn="ctr"/>
              <a:r>
                <a:rPr lang="zh-TW" altLang="en-US" sz="1000" dirty="0">
                  <a:solidFill>
                    <a:schemeClr val="tx1"/>
                  </a:solidFill>
                  <a:latin typeface="微軟正黑體" panose="020B0604030504040204" pitchFamily="34" charset="-120"/>
                  <a:ea typeface="微軟正黑體" panose="020B0604030504040204" pitchFamily="34" charset="-120"/>
                </a:rPr>
                <a:t>（金管會）</a:t>
              </a:r>
              <a:endParaRPr lang="en-US" altLang="zh-TW" sz="1000" dirty="0">
                <a:solidFill>
                  <a:schemeClr val="tx1"/>
                </a:solidFill>
                <a:latin typeface="微軟正黑體" panose="020B0604030504040204" pitchFamily="34" charset="-120"/>
                <a:ea typeface="微軟正黑體" panose="020B0604030504040204" pitchFamily="34" charset="-120"/>
              </a:endParaRPr>
            </a:p>
          </p:txBody>
        </p:sp>
        <p:cxnSp>
          <p:nvCxnSpPr>
            <p:cNvPr id="7" name="Straight Connector 25"/>
            <p:cNvCxnSpPr>
              <a:cxnSpLocks noChangeShapeType="1"/>
            </p:cNvCxnSpPr>
            <p:nvPr/>
          </p:nvCxnSpPr>
          <p:spPr bwMode="auto">
            <a:xfrm flipH="1">
              <a:off x="6280343" y="1907879"/>
              <a:ext cx="3172" cy="4135580"/>
            </a:xfrm>
            <a:prstGeom prst="line">
              <a:avLst/>
            </a:prstGeom>
            <a:noFill/>
            <a:ln w="3175">
              <a:solidFill>
                <a:srgbClr val="7F7F7F"/>
              </a:solidFill>
              <a:prstDash val="dash"/>
              <a:round/>
              <a:headEnd/>
              <a:tailEnd/>
            </a:ln>
          </p:spPr>
        </p:cxnSp>
        <p:cxnSp>
          <p:nvCxnSpPr>
            <p:cNvPr id="8" name="Straight Connector 25"/>
            <p:cNvCxnSpPr>
              <a:cxnSpLocks noChangeShapeType="1"/>
            </p:cNvCxnSpPr>
            <p:nvPr/>
          </p:nvCxnSpPr>
          <p:spPr bwMode="auto">
            <a:xfrm>
              <a:off x="3408902" y="2055659"/>
              <a:ext cx="0" cy="4064036"/>
            </a:xfrm>
            <a:prstGeom prst="line">
              <a:avLst/>
            </a:prstGeom>
            <a:noFill/>
            <a:ln w="3175">
              <a:solidFill>
                <a:srgbClr val="7F7F7F"/>
              </a:solidFill>
              <a:prstDash val="dash"/>
              <a:round/>
              <a:headEnd/>
              <a:tailEnd/>
            </a:ln>
          </p:spPr>
        </p:cxnSp>
        <p:cxnSp>
          <p:nvCxnSpPr>
            <p:cNvPr id="9" name="Straight Connector 25"/>
            <p:cNvCxnSpPr>
              <a:cxnSpLocks noChangeShapeType="1"/>
            </p:cNvCxnSpPr>
            <p:nvPr/>
          </p:nvCxnSpPr>
          <p:spPr bwMode="auto">
            <a:xfrm>
              <a:off x="7817821" y="1931018"/>
              <a:ext cx="0" cy="3794475"/>
            </a:xfrm>
            <a:prstGeom prst="line">
              <a:avLst/>
            </a:prstGeom>
            <a:noFill/>
            <a:ln w="3175">
              <a:solidFill>
                <a:srgbClr val="7F7F7F"/>
              </a:solidFill>
              <a:prstDash val="solid"/>
              <a:round/>
              <a:headEnd/>
              <a:tailEnd/>
            </a:ln>
          </p:spPr>
        </p:cxnSp>
        <p:cxnSp>
          <p:nvCxnSpPr>
            <p:cNvPr id="10" name="Straight Connector 25"/>
            <p:cNvCxnSpPr>
              <a:cxnSpLocks noChangeShapeType="1"/>
            </p:cNvCxnSpPr>
            <p:nvPr/>
          </p:nvCxnSpPr>
          <p:spPr bwMode="auto">
            <a:xfrm>
              <a:off x="1808440" y="1442389"/>
              <a:ext cx="0" cy="4630597"/>
            </a:xfrm>
            <a:prstGeom prst="line">
              <a:avLst/>
            </a:prstGeom>
            <a:noFill/>
            <a:ln w="3175">
              <a:solidFill>
                <a:srgbClr val="7F7F7F"/>
              </a:solidFill>
              <a:prstDash val="dash"/>
              <a:round/>
              <a:headEnd/>
              <a:tailEnd/>
            </a:ln>
          </p:spPr>
        </p:cxnSp>
        <p:sp>
          <p:nvSpPr>
            <p:cNvPr id="11" name="矩形 31"/>
            <p:cNvSpPr>
              <a:spLocks noChangeArrowheads="1"/>
            </p:cNvSpPr>
            <p:nvPr/>
          </p:nvSpPr>
          <p:spPr bwMode="auto">
            <a:xfrm>
              <a:off x="2214335" y="5741815"/>
              <a:ext cx="654961" cy="316461"/>
            </a:xfrm>
            <a:prstGeom prst="rect">
              <a:avLst/>
            </a:prstGeom>
            <a:noFill/>
            <a:ln w="9525">
              <a:noFill/>
              <a:miter lim="800000"/>
              <a:headEnd/>
              <a:tailEnd/>
            </a:ln>
          </p:spPr>
          <p:txBody>
            <a:bodyPr wrap="none">
              <a:spAutoFit/>
            </a:bodyPr>
            <a:lstStyle/>
            <a:p>
              <a:r>
                <a:rPr kumimoji="0" lang="zh-TW" altLang="en-US" sz="1000" dirty="0">
                  <a:solidFill>
                    <a:srgbClr val="003300"/>
                  </a:solidFill>
                  <a:latin typeface="微軟正黑體" panose="020B0604030504040204" pitchFamily="34" charset="-120"/>
                  <a:ea typeface="微軟正黑體" panose="020B0604030504040204" pitchFamily="34" charset="-120"/>
                </a:rPr>
                <a:t>種子期</a:t>
              </a:r>
              <a:endParaRPr kumimoji="0" lang="zh-TW" altLang="en-US" sz="1000" dirty="0">
                <a:solidFill>
                  <a:srgbClr val="003300"/>
                </a:solidFill>
                <a:latin typeface="微軟正黑體" panose="020B0604030504040204" pitchFamily="34" charset="-120"/>
                <a:ea typeface="微軟正黑體" panose="020B0604030504040204" pitchFamily="34" charset="-120"/>
                <a:cs typeface="Times New Roman" pitchFamily="18" charset="0"/>
              </a:endParaRPr>
            </a:p>
          </p:txBody>
        </p:sp>
        <p:sp>
          <p:nvSpPr>
            <p:cNvPr id="12" name="矩形 32"/>
            <p:cNvSpPr>
              <a:spLocks noChangeArrowheads="1"/>
            </p:cNvSpPr>
            <p:nvPr/>
          </p:nvSpPr>
          <p:spPr bwMode="auto">
            <a:xfrm>
              <a:off x="3684594" y="5741815"/>
              <a:ext cx="654961" cy="316461"/>
            </a:xfrm>
            <a:prstGeom prst="rect">
              <a:avLst/>
            </a:prstGeom>
            <a:noFill/>
            <a:ln w="9525">
              <a:noFill/>
              <a:miter lim="800000"/>
              <a:headEnd/>
              <a:tailEnd/>
            </a:ln>
          </p:spPr>
          <p:txBody>
            <a:bodyPr wrap="none">
              <a:spAutoFit/>
            </a:bodyPr>
            <a:lstStyle/>
            <a:p>
              <a:r>
                <a:rPr kumimoji="0" lang="zh-TW" altLang="en-US" sz="1000" dirty="0">
                  <a:solidFill>
                    <a:srgbClr val="000099"/>
                  </a:solidFill>
                  <a:latin typeface="微軟正黑體" panose="020B0604030504040204" pitchFamily="34" charset="-120"/>
                  <a:ea typeface="微軟正黑體" panose="020B0604030504040204" pitchFamily="34" charset="-120"/>
                </a:rPr>
                <a:t>創建期</a:t>
              </a:r>
              <a:endParaRPr kumimoji="0" lang="zh-TW" altLang="en-US" sz="1000" dirty="0">
                <a:solidFill>
                  <a:srgbClr val="000099"/>
                </a:solidFill>
                <a:latin typeface="微軟正黑體" panose="020B0604030504040204" pitchFamily="34" charset="-120"/>
                <a:ea typeface="微軟正黑體" panose="020B0604030504040204" pitchFamily="34" charset="-120"/>
                <a:cs typeface="Times New Roman" pitchFamily="18" charset="0"/>
              </a:endParaRPr>
            </a:p>
          </p:txBody>
        </p:sp>
        <p:sp>
          <p:nvSpPr>
            <p:cNvPr id="13" name="矩形 33"/>
            <p:cNvSpPr>
              <a:spLocks noChangeArrowheads="1"/>
            </p:cNvSpPr>
            <p:nvPr/>
          </p:nvSpPr>
          <p:spPr bwMode="auto">
            <a:xfrm>
              <a:off x="5418257" y="5741815"/>
              <a:ext cx="654961" cy="316461"/>
            </a:xfrm>
            <a:prstGeom prst="rect">
              <a:avLst/>
            </a:prstGeom>
            <a:noFill/>
            <a:ln w="9525">
              <a:noFill/>
              <a:miter lim="800000"/>
              <a:headEnd/>
              <a:tailEnd/>
            </a:ln>
          </p:spPr>
          <p:txBody>
            <a:bodyPr wrap="none">
              <a:spAutoFit/>
            </a:bodyPr>
            <a:lstStyle/>
            <a:p>
              <a:r>
                <a:rPr kumimoji="0" lang="zh-TW" altLang="en-US" sz="1000" dirty="0">
                  <a:solidFill>
                    <a:srgbClr val="660066"/>
                  </a:solidFill>
                  <a:latin typeface="微軟正黑體" panose="020B0604030504040204" pitchFamily="34" charset="-120"/>
                  <a:ea typeface="微軟正黑體" panose="020B0604030504040204" pitchFamily="34" charset="-120"/>
                </a:rPr>
                <a:t>擴充期</a:t>
              </a:r>
              <a:endParaRPr kumimoji="0" lang="zh-TW" altLang="en-US" sz="1000" dirty="0">
                <a:solidFill>
                  <a:srgbClr val="660066"/>
                </a:solidFill>
                <a:latin typeface="微軟正黑體" panose="020B0604030504040204" pitchFamily="34" charset="-120"/>
                <a:ea typeface="微軟正黑體" panose="020B0604030504040204" pitchFamily="34" charset="-120"/>
                <a:cs typeface="Times New Roman" pitchFamily="18" charset="0"/>
              </a:endParaRPr>
            </a:p>
          </p:txBody>
        </p:sp>
        <p:sp>
          <p:nvSpPr>
            <p:cNvPr id="14" name="矩形 34"/>
            <p:cNvSpPr>
              <a:spLocks noChangeArrowheads="1"/>
            </p:cNvSpPr>
            <p:nvPr/>
          </p:nvSpPr>
          <p:spPr bwMode="auto">
            <a:xfrm>
              <a:off x="6669966" y="5740541"/>
              <a:ext cx="654961" cy="316461"/>
            </a:xfrm>
            <a:prstGeom prst="rect">
              <a:avLst/>
            </a:prstGeom>
            <a:noFill/>
            <a:ln w="9525">
              <a:noFill/>
              <a:miter lim="800000"/>
              <a:headEnd/>
              <a:tailEnd/>
            </a:ln>
          </p:spPr>
          <p:txBody>
            <a:bodyPr wrap="none">
              <a:spAutoFit/>
            </a:bodyPr>
            <a:lstStyle/>
            <a:p>
              <a:r>
                <a:rPr kumimoji="0" lang="zh-TW" altLang="en-US" sz="1000" dirty="0">
                  <a:solidFill>
                    <a:srgbClr val="C00000"/>
                  </a:solidFill>
                  <a:latin typeface="微軟正黑體" panose="020B0604030504040204" pitchFamily="34" charset="-120"/>
                  <a:ea typeface="微軟正黑體" panose="020B0604030504040204" pitchFamily="34" charset="-120"/>
                </a:rPr>
                <a:t>成熟期</a:t>
              </a:r>
              <a:endParaRPr kumimoji="0" lang="zh-TW" altLang="en-US" sz="1000" dirty="0">
                <a:solidFill>
                  <a:srgbClr val="C00000"/>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15" name="Straight Connector 25"/>
            <p:cNvCxnSpPr>
              <a:cxnSpLocks noChangeShapeType="1"/>
            </p:cNvCxnSpPr>
            <p:nvPr/>
          </p:nvCxnSpPr>
          <p:spPr bwMode="auto">
            <a:xfrm>
              <a:off x="4428231" y="1492997"/>
              <a:ext cx="0" cy="4677305"/>
            </a:xfrm>
            <a:prstGeom prst="line">
              <a:avLst/>
            </a:prstGeom>
            <a:noFill/>
            <a:ln w="3175">
              <a:solidFill>
                <a:srgbClr val="7F7F7F"/>
              </a:solidFill>
              <a:prstDash val="dash"/>
              <a:round/>
              <a:headEnd/>
              <a:tailEnd/>
            </a:ln>
          </p:spPr>
        </p:cxnSp>
        <p:cxnSp>
          <p:nvCxnSpPr>
            <p:cNvPr id="16" name="直線單箭頭接點 15"/>
            <p:cNvCxnSpPr/>
            <p:nvPr/>
          </p:nvCxnSpPr>
          <p:spPr>
            <a:xfrm flipV="1">
              <a:off x="1808440" y="1442389"/>
              <a:ext cx="0" cy="4677305"/>
            </a:xfrm>
            <a:prstGeom prst="straightConnector1">
              <a:avLst/>
            </a:prstGeom>
            <a:noFill/>
            <a:ln w="12700" cap="flat" cmpd="sng" algn="ctr">
              <a:solidFill>
                <a:sysClr val="windowText" lastClr="000000"/>
              </a:solidFill>
              <a:prstDash val="solid"/>
              <a:headEnd type="none" w="med" len="med"/>
              <a:tailEnd type="triangle" w="med" len="med"/>
            </a:ln>
            <a:effectLst/>
          </p:spPr>
        </p:cxnSp>
        <p:cxnSp>
          <p:nvCxnSpPr>
            <p:cNvPr id="17" name="直線單箭頭接點 16"/>
            <p:cNvCxnSpPr/>
            <p:nvPr/>
          </p:nvCxnSpPr>
          <p:spPr>
            <a:xfrm>
              <a:off x="179512" y="5725493"/>
              <a:ext cx="8488238" cy="0"/>
            </a:xfrm>
            <a:prstGeom prst="straightConnector1">
              <a:avLst/>
            </a:prstGeom>
            <a:noFill/>
            <a:ln w="12700" cap="flat" cmpd="sng" algn="ctr">
              <a:solidFill>
                <a:sysClr val="windowText" lastClr="000000"/>
              </a:solidFill>
              <a:prstDash val="solid"/>
              <a:headEnd type="none" w="med" len="med"/>
              <a:tailEnd type="triangle" w="med" len="med"/>
            </a:ln>
            <a:effectLst/>
          </p:spPr>
        </p:cxnSp>
        <p:sp>
          <p:nvSpPr>
            <p:cNvPr id="18" name="矩形 31"/>
            <p:cNvSpPr>
              <a:spLocks noChangeArrowheads="1"/>
            </p:cNvSpPr>
            <p:nvPr/>
          </p:nvSpPr>
          <p:spPr bwMode="auto">
            <a:xfrm>
              <a:off x="323529" y="5741815"/>
              <a:ext cx="949988" cy="316461"/>
            </a:xfrm>
            <a:prstGeom prst="rect">
              <a:avLst/>
            </a:prstGeom>
            <a:noFill/>
            <a:ln w="9525">
              <a:noFill/>
              <a:miter lim="800000"/>
              <a:headEnd/>
              <a:tailEnd/>
            </a:ln>
          </p:spPr>
          <p:txBody>
            <a:bodyPr wrap="none">
              <a:spAutoFit/>
            </a:bodyPr>
            <a:lstStyle/>
            <a:p>
              <a:r>
                <a:rPr kumimoji="0" lang="zh-TW" altLang="en-US" sz="1000" dirty="0">
                  <a:solidFill>
                    <a:srgbClr val="F79646">
                      <a:lumMod val="75000"/>
                    </a:srgbClr>
                  </a:solidFill>
                  <a:latin typeface="微軟正黑體" panose="020B0604030504040204" pitchFamily="34" charset="-120"/>
                  <a:ea typeface="微軟正黑體" panose="020B0604030504040204" pitchFamily="34" charset="-120"/>
                </a:rPr>
                <a:t>創業準備期</a:t>
              </a:r>
              <a:endParaRPr kumimoji="0" lang="zh-TW" altLang="en-US" sz="1000" dirty="0">
                <a:solidFill>
                  <a:srgbClr val="F79646">
                    <a:lumMod val="75000"/>
                  </a:srgbClr>
                </a:solidFill>
                <a:latin typeface="微軟正黑體" panose="020B0604030504040204" pitchFamily="34" charset="-120"/>
                <a:ea typeface="微軟正黑體" panose="020B0604030504040204" pitchFamily="34" charset="-120"/>
                <a:cs typeface="Times New Roman" pitchFamily="18" charset="0"/>
              </a:endParaRPr>
            </a:p>
          </p:txBody>
        </p:sp>
        <p:sp>
          <p:nvSpPr>
            <p:cNvPr id="19" name="文字方塊 18"/>
            <p:cNvSpPr txBox="1"/>
            <p:nvPr/>
          </p:nvSpPr>
          <p:spPr>
            <a:xfrm>
              <a:off x="1363941" y="1176914"/>
              <a:ext cx="802475" cy="316461"/>
            </a:xfrm>
            <a:prstGeom prst="rect">
              <a:avLst/>
            </a:prstGeom>
            <a:noFill/>
          </p:spPr>
          <p:txBody>
            <a:bodyPr wrap="none" rtlCol="0">
              <a:spAutoFit/>
            </a:bodyPr>
            <a:lstStyle/>
            <a:p>
              <a:r>
                <a:rPr lang="zh-TW" altLang="en-US" sz="1000" dirty="0">
                  <a:solidFill>
                    <a:prstClr val="black"/>
                  </a:solidFill>
                  <a:latin typeface="微軟正黑體" panose="020B0604030504040204" pitchFamily="34" charset="-120"/>
                  <a:ea typeface="微軟正黑體" panose="020B0604030504040204" pitchFamily="34" charset="-120"/>
                </a:rPr>
                <a:t>企業營收</a:t>
              </a:r>
            </a:p>
          </p:txBody>
        </p:sp>
        <p:cxnSp>
          <p:nvCxnSpPr>
            <p:cNvPr id="20" name="Straight Connector 25"/>
            <p:cNvCxnSpPr>
              <a:cxnSpLocks noChangeShapeType="1"/>
            </p:cNvCxnSpPr>
            <p:nvPr/>
          </p:nvCxnSpPr>
          <p:spPr bwMode="auto">
            <a:xfrm>
              <a:off x="6980059" y="1423820"/>
              <a:ext cx="0" cy="4294468"/>
            </a:xfrm>
            <a:prstGeom prst="line">
              <a:avLst/>
            </a:prstGeom>
            <a:noFill/>
            <a:ln w="3175">
              <a:solidFill>
                <a:srgbClr val="0000FF"/>
              </a:solidFill>
              <a:prstDash val="solid"/>
              <a:round/>
              <a:headEnd/>
              <a:tailEnd/>
            </a:ln>
          </p:spPr>
        </p:cxnSp>
        <p:sp>
          <p:nvSpPr>
            <p:cNvPr id="21" name="文字方塊 20"/>
            <p:cNvSpPr txBox="1"/>
            <p:nvPr/>
          </p:nvSpPr>
          <p:spPr>
            <a:xfrm>
              <a:off x="6914094" y="3418085"/>
              <a:ext cx="944429" cy="514250"/>
            </a:xfrm>
            <a:prstGeom prst="rect">
              <a:avLst/>
            </a:prstGeom>
            <a:noFill/>
          </p:spPr>
          <p:txBody>
            <a:bodyPr wrap="square" rtlCol="0">
              <a:spAutoFit/>
            </a:bodyPr>
            <a:lstStyle/>
            <a:p>
              <a:pPr algn="ctr"/>
              <a:r>
                <a:rPr lang="zh-TW" altLang="en-US" sz="1000" dirty="0">
                  <a:solidFill>
                    <a:srgbClr val="0000FF"/>
                  </a:solidFill>
                  <a:latin typeface="微軟正黑體" panose="020B0604030504040204" pitchFamily="34" charset="-120"/>
                  <a:ea typeface="微軟正黑體" panose="020B0604030504040204" pitchFamily="34" charset="-120"/>
                </a:rPr>
                <a:t>初次上市</a:t>
              </a:r>
              <a:r>
                <a:rPr lang="en-US" altLang="zh-TW" sz="1000" dirty="0">
                  <a:solidFill>
                    <a:srgbClr val="0000FF"/>
                  </a:solidFill>
                  <a:latin typeface="微軟正黑體" panose="020B0604030504040204" pitchFamily="34" charset="-120"/>
                  <a:ea typeface="微軟正黑體" panose="020B0604030504040204" pitchFamily="34" charset="-120"/>
                </a:rPr>
                <a:t>IPO</a:t>
              </a:r>
              <a:endParaRPr lang="zh-TW" altLang="en-US" sz="1000" dirty="0">
                <a:solidFill>
                  <a:srgbClr val="0000FF"/>
                </a:solidFill>
                <a:latin typeface="微軟正黑體" panose="020B0604030504040204" pitchFamily="34" charset="-120"/>
                <a:ea typeface="微軟正黑體" panose="020B0604030504040204" pitchFamily="34" charset="-120"/>
              </a:endParaRPr>
            </a:p>
          </p:txBody>
        </p:sp>
        <p:cxnSp>
          <p:nvCxnSpPr>
            <p:cNvPr id="22" name="Straight Connector 25"/>
            <p:cNvCxnSpPr>
              <a:cxnSpLocks noChangeShapeType="1"/>
            </p:cNvCxnSpPr>
            <p:nvPr/>
          </p:nvCxnSpPr>
          <p:spPr bwMode="auto">
            <a:xfrm>
              <a:off x="3412600" y="5254835"/>
              <a:ext cx="0" cy="471332"/>
            </a:xfrm>
            <a:prstGeom prst="line">
              <a:avLst/>
            </a:prstGeom>
            <a:noFill/>
            <a:ln w="3175">
              <a:solidFill>
                <a:srgbClr val="0000FF"/>
              </a:solidFill>
              <a:prstDash val="solid"/>
              <a:round/>
              <a:headEnd/>
              <a:tailEnd/>
            </a:ln>
          </p:spPr>
        </p:cxnSp>
        <p:cxnSp>
          <p:nvCxnSpPr>
            <p:cNvPr id="23" name="Straight Connector 25"/>
            <p:cNvCxnSpPr>
              <a:cxnSpLocks noChangeShapeType="1"/>
            </p:cNvCxnSpPr>
            <p:nvPr/>
          </p:nvCxnSpPr>
          <p:spPr bwMode="auto">
            <a:xfrm>
              <a:off x="5437270" y="2471260"/>
              <a:ext cx="0" cy="1731283"/>
            </a:xfrm>
            <a:prstGeom prst="line">
              <a:avLst/>
            </a:prstGeom>
            <a:noFill/>
            <a:ln w="3175">
              <a:solidFill>
                <a:srgbClr val="0000FF"/>
              </a:solidFill>
              <a:prstDash val="dash"/>
              <a:round/>
              <a:headEnd/>
              <a:tailEnd/>
            </a:ln>
          </p:spPr>
        </p:cxnSp>
        <p:cxnSp>
          <p:nvCxnSpPr>
            <p:cNvPr id="24" name="直線單箭頭接點 23"/>
            <p:cNvCxnSpPr/>
            <p:nvPr/>
          </p:nvCxnSpPr>
          <p:spPr>
            <a:xfrm>
              <a:off x="179512" y="1919814"/>
              <a:ext cx="1615675" cy="0"/>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25" name="Straight Connector 25"/>
            <p:cNvCxnSpPr>
              <a:cxnSpLocks noChangeShapeType="1"/>
            </p:cNvCxnSpPr>
            <p:nvPr/>
          </p:nvCxnSpPr>
          <p:spPr bwMode="auto">
            <a:xfrm>
              <a:off x="179512" y="1441733"/>
              <a:ext cx="0" cy="4677305"/>
            </a:xfrm>
            <a:prstGeom prst="line">
              <a:avLst/>
            </a:prstGeom>
            <a:noFill/>
            <a:ln w="3175">
              <a:solidFill>
                <a:srgbClr val="7F7F7F"/>
              </a:solidFill>
              <a:prstDash val="dash"/>
              <a:round/>
              <a:headEnd/>
              <a:tailEnd/>
            </a:ln>
          </p:spPr>
        </p:cxnSp>
        <p:sp>
          <p:nvSpPr>
            <p:cNvPr id="26" name="文字方塊 25"/>
            <p:cNvSpPr txBox="1"/>
            <p:nvPr/>
          </p:nvSpPr>
          <p:spPr>
            <a:xfrm>
              <a:off x="448477" y="1608643"/>
              <a:ext cx="802475" cy="316461"/>
            </a:xfrm>
            <a:prstGeom prst="rect">
              <a:avLst/>
            </a:prstGeom>
            <a:noFill/>
          </p:spPr>
          <p:txBody>
            <a:bodyPr wrap="none" rtlCol="0">
              <a:spAutoFit/>
            </a:bodyPr>
            <a:lstStyle/>
            <a:p>
              <a:r>
                <a:rPr lang="zh-TW" altLang="en-US" sz="1000" dirty="0">
                  <a:solidFill>
                    <a:prstClr val="black"/>
                  </a:solidFill>
                  <a:latin typeface="微軟正黑體" panose="020B0604030504040204" pitchFamily="34" charset="-120"/>
                  <a:ea typeface="微軟正黑體" panose="020B0604030504040204" pitchFamily="34" charset="-120"/>
                </a:rPr>
                <a:t>創業獎金</a:t>
              </a:r>
            </a:p>
          </p:txBody>
        </p:sp>
        <p:sp>
          <p:nvSpPr>
            <p:cNvPr id="27" name="文字方塊 26"/>
            <p:cNvSpPr txBox="1"/>
            <p:nvPr/>
          </p:nvSpPr>
          <p:spPr>
            <a:xfrm>
              <a:off x="7218274" y="1666444"/>
              <a:ext cx="1231371" cy="514250"/>
            </a:xfrm>
            <a:prstGeom prst="rect">
              <a:avLst/>
            </a:prstGeom>
            <a:noFill/>
          </p:spPr>
          <p:txBody>
            <a:bodyPr wrap="none" rtlCol="0" anchor="ctr">
              <a:spAutoFit/>
            </a:bodyPr>
            <a:lstStyle/>
            <a:p>
              <a:pPr algn="ctr"/>
              <a:r>
                <a:rPr lang="zh-TW" altLang="en-US" sz="1000" dirty="0">
                  <a:solidFill>
                    <a:prstClr val="black"/>
                  </a:solidFill>
                  <a:latin typeface="微軟正黑體" panose="020B0604030504040204" pitchFamily="34" charset="-120"/>
                  <a:ea typeface="微軟正黑體" panose="020B0604030504040204" pitchFamily="34" charset="-120"/>
                </a:rPr>
                <a:t>資本市場籌資</a:t>
              </a:r>
              <a:endParaRPr lang="en-US" altLang="zh-TW" sz="1000" dirty="0">
                <a:solidFill>
                  <a:prstClr val="black"/>
                </a:solidFill>
                <a:latin typeface="微軟正黑體" panose="020B0604030504040204" pitchFamily="34" charset="-120"/>
                <a:ea typeface="微軟正黑體" panose="020B0604030504040204" pitchFamily="34" charset="-120"/>
              </a:endParaRPr>
            </a:p>
            <a:p>
              <a:r>
                <a:rPr lang="zh-TW" altLang="en-US" sz="1000" dirty="0">
                  <a:solidFill>
                    <a:prstClr val="black"/>
                  </a:solidFill>
                  <a:latin typeface="微軟正黑體" panose="020B0604030504040204" pitchFamily="34" charset="-120"/>
                  <a:ea typeface="微軟正黑體" panose="020B0604030504040204" pitchFamily="34" charset="-120"/>
                </a:rPr>
                <a:t>（上市櫃）</a:t>
              </a:r>
            </a:p>
          </p:txBody>
        </p:sp>
        <p:cxnSp>
          <p:nvCxnSpPr>
            <p:cNvPr id="28" name="直線單箭頭接點 27"/>
            <p:cNvCxnSpPr/>
            <p:nvPr/>
          </p:nvCxnSpPr>
          <p:spPr>
            <a:xfrm>
              <a:off x="5356476" y="1922613"/>
              <a:ext cx="1650380" cy="0"/>
            </a:xfrm>
            <a:prstGeom prst="straightConnector1">
              <a:avLst/>
            </a:prstGeom>
            <a:noFill/>
            <a:ln w="9525" cap="flat" cmpd="sng" algn="ctr">
              <a:solidFill>
                <a:sysClr val="windowText" lastClr="000000"/>
              </a:solidFill>
              <a:prstDash val="solid"/>
              <a:headEnd type="triangle" w="med" len="med"/>
              <a:tailEnd type="triangle" w="med" len="med"/>
            </a:ln>
            <a:effectLst/>
          </p:spPr>
        </p:cxnSp>
        <p:cxnSp>
          <p:nvCxnSpPr>
            <p:cNvPr id="29" name="直線單箭頭接點 28"/>
            <p:cNvCxnSpPr/>
            <p:nvPr/>
          </p:nvCxnSpPr>
          <p:spPr>
            <a:xfrm>
              <a:off x="1804102" y="1920749"/>
              <a:ext cx="3601120" cy="0"/>
            </a:xfrm>
            <a:prstGeom prst="straightConnector1">
              <a:avLst/>
            </a:prstGeom>
            <a:noFill/>
            <a:ln w="9525" cap="flat" cmpd="sng" algn="ctr">
              <a:solidFill>
                <a:sysClr val="windowText" lastClr="000000"/>
              </a:solidFill>
              <a:prstDash val="solid"/>
              <a:headEnd type="triangle" w="med" len="med"/>
              <a:tailEnd type="triangle" w="med" len="med"/>
            </a:ln>
            <a:effectLst/>
          </p:spPr>
        </p:cxnSp>
        <p:sp>
          <p:nvSpPr>
            <p:cNvPr id="30" name="文字方塊 29"/>
            <p:cNvSpPr txBox="1"/>
            <p:nvPr/>
          </p:nvSpPr>
          <p:spPr>
            <a:xfrm>
              <a:off x="6031175" y="1636947"/>
              <a:ext cx="802475" cy="316461"/>
            </a:xfrm>
            <a:prstGeom prst="rect">
              <a:avLst/>
            </a:prstGeom>
            <a:noFill/>
          </p:spPr>
          <p:txBody>
            <a:bodyPr wrap="none" rtlCol="0">
              <a:spAutoFit/>
            </a:bodyPr>
            <a:lstStyle/>
            <a:p>
              <a:r>
                <a:rPr lang="zh-TW" altLang="en-US" sz="1000" dirty="0">
                  <a:solidFill>
                    <a:prstClr val="black"/>
                  </a:solidFill>
                  <a:latin typeface="微軟正黑體" panose="020B0604030504040204" pitchFamily="34" charset="-120"/>
                  <a:ea typeface="微軟正黑體" panose="020B0604030504040204" pitchFamily="34" charset="-120"/>
                </a:rPr>
                <a:t>晚期投資</a:t>
              </a:r>
            </a:p>
          </p:txBody>
        </p:sp>
        <p:sp>
          <p:nvSpPr>
            <p:cNvPr id="31" name="文字方塊 30"/>
            <p:cNvSpPr txBox="1"/>
            <p:nvPr/>
          </p:nvSpPr>
          <p:spPr>
            <a:xfrm>
              <a:off x="3375665" y="1630836"/>
              <a:ext cx="802475" cy="316461"/>
            </a:xfrm>
            <a:prstGeom prst="rect">
              <a:avLst/>
            </a:prstGeom>
            <a:noFill/>
          </p:spPr>
          <p:txBody>
            <a:bodyPr wrap="none" rtlCol="0">
              <a:spAutoFit/>
            </a:bodyPr>
            <a:lstStyle/>
            <a:p>
              <a:r>
                <a:rPr lang="zh-TW" altLang="en-US" sz="1000" dirty="0">
                  <a:solidFill>
                    <a:prstClr val="black"/>
                  </a:solidFill>
                  <a:latin typeface="微軟正黑體" panose="020B0604030504040204" pitchFamily="34" charset="-120"/>
                  <a:ea typeface="微軟正黑體" panose="020B0604030504040204" pitchFamily="34" charset="-120"/>
                </a:rPr>
                <a:t>早期投資</a:t>
              </a:r>
            </a:p>
          </p:txBody>
        </p:sp>
        <p:sp>
          <p:nvSpPr>
            <p:cNvPr id="32" name="弧形 31"/>
            <p:cNvSpPr/>
            <p:nvPr/>
          </p:nvSpPr>
          <p:spPr>
            <a:xfrm rot="8667818">
              <a:off x="1627018" y="4202774"/>
              <a:ext cx="2705620" cy="1646392"/>
            </a:xfrm>
            <a:prstGeom prst="arc">
              <a:avLst>
                <a:gd name="adj1" fmla="val 16450038"/>
                <a:gd name="adj2" fmla="val 119142"/>
              </a:avLst>
            </a:prstGeom>
            <a:noFill/>
            <a:ln w="19050" cap="flat" cmpd="sng" algn="ctr">
              <a:solidFill>
                <a:srgbClr val="006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000" b="0" i="0" u="none" strike="noStrike" kern="0" cap="none" spc="0" normalizeH="0" baseline="0" noProof="0">
                <a:ln>
                  <a:noFill/>
                </a:ln>
                <a:solidFill>
                  <a:prstClr val="black"/>
                </a:solidFill>
                <a:effectLst/>
                <a:uLnTx/>
                <a:uFillTx/>
                <a:latin typeface="Candara"/>
                <a:ea typeface="標楷體"/>
                <a:cs typeface="+mn-cs"/>
              </a:endParaRPr>
            </a:p>
          </p:txBody>
        </p:sp>
        <p:sp>
          <p:nvSpPr>
            <p:cNvPr id="33" name="手繪多邊形 32"/>
            <p:cNvSpPr/>
            <p:nvPr/>
          </p:nvSpPr>
          <p:spPr>
            <a:xfrm>
              <a:off x="3410899" y="3811984"/>
              <a:ext cx="3562350" cy="1915381"/>
            </a:xfrm>
            <a:custGeom>
              <a:avLst/>
              <a:gdLst>
                <a:gd name="connsiteX0" fmla="*/ 0 w 3562350"/>
                <a:gd name="connsiteY0" fmla="*/ 2028825 h 2028825"/>
                <a:gd name="connsiteX1" fmla="*/ 0 w 3562350"/>
                <a:gd name="connsiteY1" fmla="*/ 1571625 h 2028825"/>
                <a:gd name="connsiteX2" fmla="*/ 1009650 w 3562350"/>
                <a:gd name="connsiteY2" fmla="*/ 1571625 h 2028825"/>
                <a:gd name="connsiteX3" fmla="*/ 1009650 w 3562350"/>
                <a:gd name="connsiteY3" fmla="*/ 1038225 h 2028825"/>
                <a:gd name="connsiteX4" fmla="*/ 2009775 w 3562350"/>
                <a:gd name="connsiteY4" fmla="*/ 1038225 h 2028825"/>
                <a:gd name="connsiteX5" fmla="*/ 2009775 w 3562350"/>
                <a:gd name="connsiteY5" fmla="*/ 504825 h 2028825"/>
                <a:gd name="connsiteX6" fmla="*/ 2847975 w 3562350"/>
                <a:gd name="connsiteY6" fmla="*/ 504825 h 2028825"/>
                <a:gd name="connsiteX7" fmla="*/ 2847975 w 3562350"/>
                <a:gd name="connsiteY7" fmla="*/ 0 h 2028825"/>
                <a:gd name="connsiteX8" fmla="*/ 3562350 w 3562350"/>
                <a:gd name="connsiteY8" fmla="*/ 0 h 2028825"/>
                <a:gd name="connsiteX9" fmla="*/ 3562350 w 3562350"/>
                <a:gd name="connsiteY9" fmla="*/ 2028825 h 2028825"/>
                <a:gd name="connsiteX0" fmla="*/ 0 w 3562350"/>
                <a:gd name="connsiteY0" fmla="*/ 2028825 h 2028825"/>
                <a:gd name="connsiteX1" fmla="*/ 0 w 3562350"/>
                <a:gd name="connsiteY1" fmla="*/ 1571625 h 2028825"/>
                <a:gd name="connsiteX2" fmla="*/ 1009650 w 3562350"/>
                <a:gd name="connsiteY2" fmla="*/ 1571625 h 2028825"/>
                <a:gd name="connsiteX3" fmla="*/ 1009650 w 3562350"/>
                <a:gd name="connsiteY3" fmla="*/ 1038225 h 2028825"/>
                <a:gd name="connsiteX4" fmla="*/ 2009775 w 3562350"/>
                <a:gd name="connsiteY4" fmla="*/ 1038225 h 2028825"/>
                <a:gd name="connsiteX5" fmla="*/ 2009775 w 3562350"/>
                <a:gd name="connsiteY5" fmla="*/ 504825 h 2028825"/>
                <a:gd name="connsiteX6" fmla="*/ 2847975 w 3562350"/>
                <a:gd name="connsiteY6" fmla="*/ 495300 h 2028825"/>
                <a:gd name="connsiteX7" fmla="*/ 2847975 w 3562350"/>
                <a:gd name="connsiteY7" fmla="*/ 0 h 2028825"/>
                <a:gd name="connsiteX8" fmla="*/ 3562350 w 3562350"/>
                <a:gd name="connsiteY8" fmla="*/ 0 h 2028825"/>
                <a:gd name="connsiteX9" fmla="*/ 3562350 w 3562350"/>
                <a:gd name="connsiteY9" fmla="*/ 2028825 h 2028825"/>
                <a:gd name="connsiteX0" fmla="*/ 0 w 3562350"/>
                <a:gd name="connsiteY0" fmla="*/ 2028825 h 2028825"/>
                <a:gd name="connsiteX1" fmla="*/ 0 w 3562350"/>
                <a:gd name="connsiteY1" fmla="*/ 1571625 h 2028825"/>
                <a:gd name="connsiteX2" fmla="*/ 1009650 w 3562350"/>
                <a:gd name="connsiteY2" fmla="*/ 1571625 h 2028825"/>
                <a:gd name="connsiteX3" fmla="*/ 1009650 w 3562350"/>
                <a:gd name="connsiteY3" fmla="*/ 1038225 h 2028825"/>
                <a:gd name="connsiteX4" fmla="*/ 2009775 w 3562350"/>
                <a:gd name="connsiteY4" fmla="*/ 1038225 h 2028825"/>
                <a:gd name="connsiteX5" fmla="*/ 2009775 w 3562350"/>
                <a:gd name="connsiteY5" fmla="*/ 504825 h 2028825"/>
                <a:gd name="connsiteX6" fmla="*/ 2847975 w 3562350"/>
                <a:gd name="connsiteY6" fmla="*/ 495300 h 2028825"/>
                <a:gd name="connsiteX7" fmla="*/ 2847975 w 3562350"/>
                <a:gd name="connsiteY7" fmla="*/ 0 h 2028825"/>
                <a:gd name="connsiteX8" fmla="*/ 3562350 w 3562350"/>
                <a:gd name="connsiteY8" fmla="*/ 0 h 2028825"/>
                <a:gd name="connsiteX9" fmla="*/ 3562350 w 3562350"/>
                <a:gd name="connsiteY9" fmla="*/ 2028825 h 2028825"/>
                <a:gd name="connsiteX0" fmla="*/ 0 w 3562350"/>
                <a:gd name="connsiteY0" fmla="*/ 2028825 h 2028825"/>
                <a:gd name="connsiteX1" fmla="*/ 0 w 3562350"/>
                <a:gd name="connsiteY1" fmla="*/ 1571625 h 2028825"/>
                <a:gd name="connsiteX2" fmla="*/ 1009650 w 3562350"/>
                <a:gd name="connsiteY2" fmla="*/ 1571625 h 2028825"/>
                <a:gd name="connsiteX3" fmla="*/ 1009650 w 3562350"/>
                <a:gd name="connsiteY3" fmla="*/ 1038225 h 2028825"/>
                <a:gd name="connsiteX4" fmla="*/ 2009775 w 3562350"/>
                <a:gd name="connsiteY4" fmla="*/ 1038225 h 2028825"/>
                <a:gd name="connsiteX5" fmla="*/ 2009775 w 3562350"/>
                <a:gd name="connsiteY5" fmla="*/ 504825 h 2028825"/>
                <a:gd name="connsiteX6" fmla="*/ 2867025 w 3562350"/>
                <a:gd name="connsiteY6" fmla="*/ 495300 h 2028825"/>
                <a:gd name="connsiteX7" fmla="*/ 2847975 w 3562350"/>
                <a:gd name="connsiteY7" fmla="*/ 0 h 2028825"/>
                <a:gd name="connsiteX8" fmla="*/ 3562350 w 3562350"/>
                <a:gd name="connsiteY8" fmla="*/ 0 h 2028825"/>
                <a:gd name="connsiteX9" fmla="*/ 3562350 w 3562350"/>
                <a:gd name="connsiteY9" fmla="*/ 2028825 h 2028825"/>
                <a:gd name="connsiteX0" fmla="*/ 0 w 3562350"/>
                <a:gd name="connsiteY0" fmla="*/ 2038350 h 2038350"/>
                <a:gd name="connsiteX1" fmla="*/ 0 w 3562350"/>
                <a:gd name="connsiteY1" fmla="*/ 1581150 h 2038350"/>
                <a:gd name="connsiteX2" fmla="*/ 1009650 w 3562350"/>
                <a:gd name="connsiteY2" fmla="*/ 1581150 h 2038350"/>
                <a:gd name="connsiteX3" fmla="*/ 1009650 w 3562350"/>
                <a:gd name="connsiteY3" fmla="*/ 1047750 h 2038350"/>
                <a:gd name="connsiteX4" fmla="*/ 2009775 w 3562350"/>
                <a:gd name="connsiteY4" fmla="*/ 1047750 h 2038350"/>
                <a:gd name="connsiteX5" fmla="*/ 2009775 w 3562350"/>
                <a:gd name="connsiteY5" fmla="*/ 514350 h 2038350"/>
                <a:gd name="connsiteX6" fmla="*/ 2867025 w 3562350"/>
                <a:gd name="connsiteY6" fmla="*/ 504825 h 2038350"/>
                <a:gd name="connsiteX7" fmla="*/ 2867025 w 3562350"/>
                <a:gd name="connsiteY7" fmla="*/ 0 h 2038350"/>
                <a:gd name="connsiteX8" fmla="*/ 3562350 w 3562350"/>
                <a:gd name="connsiteY8" fmla="*/ 9525 h 2038350"/>
                <a:gd name="connsiteX9" fmla="*/ 3562350 w 3562350"/>
                <a:gd name="connsiteY9" fmla="*/ 203835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350" h="2038350">
                  <a:moveTo>
                    <a:pt x="0" y="2038350"/>
                  </a:moveTo>
                  <a:lnTo>
                    <a:pt x="0" y="1581150"/>
                  </a:lnTo>
                  <a:lnTo>
                    <a:pt x="1009650" y="1581150"/>
                  </a:lnTo>
                  <a:lnTo>
                    <a:pt x="1009650" y="1047750"/>
                  </a:lnTo>
                  <a:lnTo>
                    <a:pt x="2009775" y="1047750"/>
                  </a:lnTo>
                  <a:lnTo>
                    <a:pt x="2009775" y="514350"/>
                  </a:lnTo>
                  <a:lnTo>
                    <a:pt x="2867025" y="504825"/>
                  </a:lnTo>
                  <a:lnTo>
                    <a:pt x="2867025" y="0"/>
                  </a:lnTo>
                  <a:lnTo>
                    <a:pt x="3562350" y="9525"/>
                  </a:lnTo>
                  <a:lnTo>
                    <a:pt x="3562350" y="2038350"/>
                  </a:lnTo>
                </a:path>
              </a:pathLst>
            </a:custGeom>
            <a:solidFill>
              <a:srgbClr val="99CCF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34" name="圓角矩形 33"/>
            <p:cNvSpPr/>
            <p:nvPr/>
          </p:nvSpPr>
          <p:spPr>
            <a:xfrm>
              <a:off x="1813638" y="4788386"/>
              <a:ext cx="2555958" cy="432000"/>
            </a:xfrm>
            <a:prstGeom prst="roundRect">
              <a:avLst>
                <a:gd name="adj" fmla="val 50000"/>
              </a:avLst>
            </a:prstGeom>
            <a:solidFill>
              <a:srgbClr val="FFFF99"/>
            </a:solidFill>
            <a:ln w="25400" cap="flat" cmpd="sng" algn="ctr">
              <a:noFill/>
              <a:prstDash val="solid"/>
            </a:ln>
            <a:effectLst/>
          </p:spPr>
          <p:txBody>
            <a:bodyPr rtlCol="0" anchor="ctr"/>
            <a:lstStyle/>
            <a:p>
              <a:pPr algn="ctr"/>
              <a:r>
                <a:rPr lang="zh-TW" altLang="en-US" sz="1000" dirty="0">
                  <a:latin typeface="微軟正黑體" panose="020B0604030504040204" pitchFamily="34" charset="-120"/>
                  <a:ea typeface="微軟正黑體" panose="020B0604030504040204" pitchFamily="34" charset="-120"/>
                </a:rPr>
                <a:t>青年創業及啟動金貸款</a:t>
              </a:r>
            </a:p>
            <a:p>
              <a:pPr algn="ctr"/>
              <a:r>
                <a:rPr lang="zh-TW" altLang="en-US" sz="1000" dirty="0">
                  <a:latin typeface="微軟正黑體" panose="020B0604030504040204" pitchFamily="34" charset="-120"/>
                  <a:ea typeface="微軟正黑體" panose="020B0604030504040204" pitchFamily="34" charset="-120"/>
                </a:rPr>
                <a:t>（經濟部）</a:t>
              </a:r>
              <a:endParaRPr lang="en-US" altLang="zh-TW" sz="1000" dirty="0">
                <a:latin typeface="微軟正黑體" panose="020B0604030504040204" pitchFamily="34" charset="-120"/>
                <a:ea typeface="微軟正黑體" panose="020B0604030504040204" pitchFamily="34" charset="-120"/>
              </a:endParaRPr>
            </a:p>
          </p:txBody>
        </p:sp>
        <p:sp>
          <p:nvSpPr>
            <p:cNvPr id="35" name="圓角矩形 34"/>
            <p:cNvSpPr/>
            <p:nvPr/>
          </p:nvSpPr>
          <p:spPr>
            <a:xfrm>
              <a:off x="2317412" y="3379985"/>
              <a:ext cx="2018332" cy="432000"/>
            </a:xfrm>
            <a:prstGeom prst="roundRect">
              <a:avLst>
                <a:gd name="adj" fmla="val 50000"/>
              </a:avLst>
            </a:prstGeom>
            <a:solidFill>
              <a:srgbClr val="00B0F0"/>
            </a:solidFill>
            <a:ln w="25400" cap="flat" cmpd="sng" algn="ctr">
              <a:noFill/>
              <a:prstDash val="solid"/>
            </a:ln>
            <a:effectLst/>
          </p:spPr>
          <p:txBody>
            <a:bodyPr rtlCol="0" anchor="ctr"/>
            <a:lstStyle/>
            <a:p>
              <a:pPr algn="ctr"/>
              <a:r>
                <a:rPr lang="zh-TW" altLang="en-US" sz="1000" dirty="0">
                  <a:latin typeface="微軟正黑體" panose="020B0604030504040204" pitchFamily="34" charset="-120"/>
                  <a:ea typeface="微軟正黑體" panose="020B0604030504040204" pitchFamily="34" charset="-120"/>
                </a:rPr>
                <a:t>創業拔萃方案投資計畫</a:t>
              </a:r>
            </a:p>
            <a:p>
              <a:pPr algn="ctr"/>
              <a:r>
                <a:rPr lang="zh-TW" altLang="en-US" sz="1000" dirty="0">
                  <a:latin typeface="微軟正黑體" panose="020B0604030504040204" pitchFamily="34" charset="-120"/>
                  <a:ea typeface="微軟正黑體" panose="020B0604030504040204" pitchFamily="34" charset="-120"/>
                </a:rPr>
                <a:t>（國發基金）</a:t>
              </a:r>
            </a:p>
          </p:txBody>
        </p:sp>
        <p:sp>
          <p:nvSpPr>
            <p:cNvPr id="36" name="圓角矩形 35"/>
            <p:cNvSpPr/>
            <p:nvPr/>
          </p:nvSpPr>
          <p:spPr>
            <a:xfrm>
              <a:off x="1569097" y="3849452"/>
              <a:ext cx="1805491" cy="432000"/>
            </a:xfrm>
            <a:prstGeom prst="roundRect">
              <a:avLst>
                <a:gd name="adj" fmla="val 50000"/>
              </a:avLst>
            </a:prstGeom>
            <a:solidFill>
              <a:srgbClr val="FFCC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a:solidFill>
                    <a:schemeClr val="tx1"/>
                  </a:solidFill>
                  <a:latin typeface="微軟正黑體" panose="020B0604030504040204" pitchFamily="34" charset="-120"/>
                  <a:ea typeface="微軟正黑體" panose="020B0604030504040204" pitchFamily="34" charset="-120"/>
                </a:rPr>
                <a:t>創業天使計畫</a:t>
              </a:r>
            </a:p>
            <a:p>
              <a:pPr algn="ctr"/>
              <a:r>
                <a:rPr lang="zh-TW" altLang="en-US" sz="1000" dirty="0">
                  <a:solidFill>
                    <a:schemeClr val="tx1"/>
                  </a:solidFill>
                  <a:latin typeface="微軟正黑體" panose="020B0604030504040204" pitchFamily="34" charset="-120"/>
                  <a:ea typeface="微軟正黑體" panose="020B0604030504040204" pitchFamily="34" charset="-120"/>
                </a:rPr>
                <a:t>（國發基金）</a:t>
              </a:r>
              <a:endParaRPr lang="en-US" altLang="zh-TW" sz="1000" dirty="0">
                <a:solidFill>
                  <a:schemeClr val="tx1"/>
                </a:solidFill>
                <a:latin typeface="微軟正黑體" panose="020B0604030504040204" pitchFamily="34" charset="-120"/>
                <a:ea typeface="微軟正黑體" panose="020B0604030504040204" pitchFamily="34" charset="-120"/>
              </a:endParaRPr>
            </a:p>
          </p:txBody>
        </p:sp>
        <p:sp>
          <p:nvSpPr>
            <p:cNvPr id="37" name="圓角矩形 36"/>
            <p:cNvSpPr/>
            <p:nvPr/>
          </p:nvSpPr>
          <p:spPr>
            <a:xfrm>
              <a:off x="2301327" y="2910518"/>
              <a:ext cx="2034417" cy="432000"/>
            </a:xfrm>
            <a:prstGeom prst="roundRect">
              <a:avLst>
                <a:gd name="adj" fmla="val 50000"/>
              </a:avLst>
            </a:prstGeom>
            <a:solidFill>
              <a:srgbClr val="92D050"/>
            </a:solidFill>
            <a:ln w="25400" cap="flat" cmpd="sng" algn="ctr">
              <a:noFill/>
              <a:prstDash val="solid"/>
            </a:ln>
            <a:effectLst/>
          </p:spPr>
          <p:txBody>
            <a:bodyPr rtlCol="0" anchor="ctr"/>
            <a:lstStyle/>
            <a:p>
              <a:pPr algn="ctr"/>
              <a:r>
                <a:rPr lang="zh-TW" altLang="en-US" sz="1000" dirty="0">
                  <a:latin typeface="微軟正黑體" panose="020B0604030504040204" pitchFamily="34" charset="-120"/>
                  <a:ea typeface="微軟正黑體" panose="020B0604030504040204" pitchFamily="34" charset="-120"/>
                </a:rPr>
                <a:t>臺灣矽谷科技基金</a:t>
              </a:r>
            </a:p>
            <a:p>
              <a:pPr algn="ctr"/>
              <a:r>
                <a:rPr lang="zh-TW" altLang="en-US" sz="1000" dirty="0">
                  <a:latin typeface="微軟正黑體" panose="020B0604030504040204" pitchFamily="34" charset="-120"/>
                  <a:ea typeface="微軟正黑體" panose="020B0604030504040204" pitchFamily="34" charset="-120"/>
                </a:rPr>
                <a:t>（科技部 </a:t>
              </a:r>
              <a:r>
                <a:rPr lang="en-US" altLang="zh-TW" sz="1000" dirty="0">
                  <a:latin typeface="微軟正黑體" panose="020B0604030504040204" pitchFamily="34" charset="-120"/>
                  <a:ea typeface="微軟正黑體" panose="020B0604030504040204" pitchFamily="34" charset="-120"/>
                </a:rPr>
                <a:t>/ </a:t>
              </a:r>
              <a:r>
                <a:rPr lang="zh-TW" altLang="en-US" sz="1000" dirty="0">
                  <a:latin typeface="微軟正黑體" panose="020B0604030504040204" pitchFamily="34" charset="-120"/>
                  <a:ea typeface="微軟正黑體" panose="020B0604030504040204" pitchFamily="34" charset="-120"/>
                </a:rPr>
                <a:t>國發基金）</a:t>
              </a:r>
            </a:p>
          </p:txBody>
        </p:sp>
        <p:sp>
          <p:nvSpPr>
            <p:cNvPr id="38" name="圓角矩形 37"/>
            <p:cNvSpPr/>
            <p:nvPr/>
          </p:nvSpPr>
          <p:spPr>
            <a:xfrm>
              <a:off x="1821117" y="4318919"/>
              <a:ext cx="2571082" cy="432000"/>
            </a:xfrm>
            <a:prstGeom prst="roundRect">
              <a:avLst>
                <a:gd name="adj" fmla="val 50000"/>
              </a:avLst>
            </a:prstGeom>
            <a:solidFill>
              <a:srgbClr val="FFCC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a:solidFill>
                    <a:schemeClr val="tx1"/>
                  </a:solidFill>
                  <a:latin typeface="微軟正黑體" panose="020B0604030504040204" pitchFamily="34" charset="-120"/>
                  <a:ea typeface="微軟正黑體" panose="020B0604030504040204" pitchFamily="34" charset="-120"/>
                </a:rPr>
                <a:t>金融挺創意產業專案計畫</a:t>
              </a:r>
            </a:p>
            <a:p>
              <a:pPr algn="ctr"/>
              <a:r>
                <a:rPr lang="zh-TW" altLang="en-US" sz="1000" dirty="0">
                  <a:solidFill>
                    <a:schemeClr val="tx1"/>
                  </a:solidFill>
                  <a:latin typeface="微軟正黑體" panose="020B0604030504040204" pitchFamily="34" charset="-120"/>
                  <a:ea typeface="微軟正黑體" panose="020B0604030504040204" pitchFamily="34" charset="-120"/>
                </a:rPr>
                <a:t>（金管會）</a:t>
              </a:r>
            </a:p>
          </p:txBody>
        </p:sp>
        <p:sp>
          <p:nvSpPr>
            <p:cNvPr id="39" name="圓角矩形 38"/>
            <p:cNvSpPr/>
            <p:nvPr/>
          </p:nvSpPr>
          <p:spPr>
            <a:xfrm>
              <a:off x="1824133" y="2441051"/>
              <a:ext cx="3623609" cy="432000"/>
            </a:xfrm>
            <a:prstGeom prst="roundRect">
              <a:avLst>
                <a:gd name="adj" fmla="val 50000"/>
              </a:avLst>
            </a:prstGeom>
            <a:solidFill>
              <a:srgbClr val="FFFF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a:solidFill>
                    <a:schemeClr val="tx1"/>
                  </a:solidFill>
                  <a:latin typeface="微軟正黑體" panose="020B0604030504040204" pitchFamily="34" charset="-120"/>
                  <a:ea typeface="微軟正黑體" panose="020B0604030504040204" pitchFamily="34" charset="-120"/>
                </a:rPr>
                <a:t>民間股權群眾募資（金管會）</a:t>
              </a:r>
              <a:endParaRPr lang="en-US" altLang="zh-TW" sz="1000" dirty="0">
                <a:solidFill>
                  <a:schemeClr val="tx1"/>
                </a:solidFill>
                <a:latin typeface="微軟正黑體" panose="020B0604030504040204" pitchFamily="34" charset="-120"/>
                <a:ea typeface="微軟正黑體" panose="020B0604030504040204" pitchFamily="34" charset="-120"/>
              </a:endParaRPr>
            </a:p>
          </p:txBody>
        </p:sp>
        <p:sp>
          <p:nvSpPr>
            <p:cNvPr id="40" name="圓角矩形 39"/>
            <p:cNvSpPr/>
            <p:nvPr/>
          </p:nvSpPr>
          <p:spPr>
            <a:xfrm>
              <a:off x="1820014" y="1971584"/>
              <a:ext cx="3622216" cy="432000"/>
            </a:xfrm>
            <a:prstGeom prst="roundRect">
              <a:avLst>
                <a:gd name="adj" fmla="val 50000"/>
              </a:avLst>
            </a:prstGeom>
            <a:solidFill>
              <a:srgbClr val="FFC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a:solidFill>
                    <a:schemeClr val="tx1"/>
                  </a:solidFill>
                  <a:latin typeface="微軟正黑體" panose="020B0604030504040204" pitchFamily="34" charset="-120"/>
                  <a:ea typeface="微軟正黑體" panose="020B0604030504040204" pitchFamily="34" charset="-120"/>
                </a:rPr>
                <a:t>創櫃板（金管會）</a:t>
              </a:r>
              <a:endParaRPr lang="en-US" altLang="zh-TW" sz="1000" dirty="0">
                <a:solidFill>
                  <a:schemeClr val="tx1"/>
                </a:solidFill>
                <a:latin typeface="微軟正黑體" panose="020B0604030504040204" pitchFamily="34" charset="-120"/>
                <a:ea typeface="微軟正黑體" panose="020B0604030504040204" pitchFamily="34" charset="-120"/>
              </a:endParaRPr>
            </a:p>
          </p:txBody>
        </p:sp>
        <p:sp>
          <p:nvSpPr>
            <p:cNvPr id="41" name="圓角矩形 40"/>
            <p:cNvSpPr/>
            <p:nvPr/>
          </p:nvSpPr>
          <p:spPr>
            <a:xfrm>
              <a:off x="1822907" y="5257852"/>
              <a:ext cx="1587992" cy="432000"/>
            </a:xfrm>
            <a:prstGeom prst="roundRect">
              <a:avLst>
                <a:gd name="adj" fmla="val 50000"/>
              </a:avLst>
            </a:prstGeom>
            <a:solidFill>
              <a:srgbClr val="ACE946"/>
            </a:solidFill>
            <a:ln w="25400" cap="flat" cmpd="sng" algn="ctr">
              <a:noFill/>
              <a:prstDash val="solid"/>
            </a:ln>
            <a:effectLst/>
          </p:spPr>
          <p:txBody>
            <a:bodyPr rtlCol="0" anchor="ctr"/>
            <a:lstStyle/>
            <a:p>
              <a:pPr algn="ctr"/>
              <a:r>
                <a:rPr lang="zh-TW" altLang="en-US" sz="1000" dirty="0">
                  <a:latin typeface="微軟正黑體" panose="020B0604030504040204" pitchFamily="34" charset="-120"/>
                  <a:ea typeface="微軟正黑體" panose="020B0604030504040204" pitchFamily="34" charset="-120"/>
                </a:rPr>
                <a:t>企業小頭家貸款</a:t>
              </a:r>
            </a:p>
            <a:p>
              <a:pPr algn="ctr"/>
              <a:r>
                <a:rPr lang="zh-TW" altLang="en-US" sz="1000" dirty="0">
                  <a:latin typeface="微軟正黑體" panose="020B0604030504040204" pitchFamily="34" charset="-120"/>
                  <a:ea typeface="微軟正黑體" panose="020B0604030504040204" pitchFamily="34" charset="-120"/>
                </a:rPr>
                <a:t>（經濟部）</a:t>
              </a:r>
            </a:p>
          </p:txBody>
        </p:sp>
        <p:sp>
          <p:nvSpPr>
            <p:cNvPr id="42" name="手繪多邊形 41"/>
            <p:cNvSpPr/>
            <p:nvPr/>
          </p:nvSpPr>
          <p:spPr>
            <a:xfrm>
              <a:off x="1819334" y="2640643"/>
              <a:ext cx="6704257" cy="3942429"/>
            </a:xfrm>
            <a:custGeom>
              <a:avLst/>
              <a:gdLst>
                <a:gd name="connsiteX0" fmla="*/ 0 w 7665720"/>
                <a:gd name="connsiteY0" fmla="*/ 2495973 h 3367329"/>
                <a:gd name="connsiteX1" fmla="*/ 990600 w 7665720"/>
                <a:gd name="connsiteY1" fmla="*/ 3257973 h 3367329"/>
                <a:gd name="connsiteX2" fmla="*/ 4343400 w 7665720"/>
                <a:gd name="connsiteY2" fmla="*/ 392853 h 3367329"/>
                <a:gd name="connsiteX3" fmla="*/ 6858000 w 7665720"/>
                <a:gd name="connsiteY3" fmla="*/ 27093 h 3367329"/>
                <a:gd name="connsiteX4" fmla="*/ 7665720 w 7665720"/>
                <a:gd name="connsiteY4" fmla="*/ 27093 h 3367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5720" h="3367329">
                  <a:moveTo>
                    <a:pt x="0" y="2495973"/>
                  </a:moveTo>
                  <a:cubicBezTo>
                    <a:pt x="133350" y="3052233"/>
                    <a:pt x="266700" y="3608493"/>
                    <a:pt x="990600" y="3257973"/>
                  </a:cubicBezTo>
                  <a:cubicBezTo>
                    <a:pt x="1714500" y="2907453"/>
                    <a:pt x="3365500" y="931333"/>
                    <a:pt x="4343400" y="392853"/>
                  </a:cubicBezTo>
                  <a:cubicBezTo>
                    <a:pt x="5321300" y="-145627"/>
                    <a:pt x="6304280" y="88053"/>
                    <a:pt x="6858000" y="27093"/>
                  </a:cubicBezTo>
                  <a:cubicBezTo>
                    <a:pt x="7411720" y="-33867"/>
                    <a:pt x="7665720" y="27093"/>
                    <a:pt x="7665720" y="27093"/>
                  </a:cubicBezTo>
                </a:path>
              </a:pathLst>
            </a:custGeom>
            <a:noFill/>
            <a:ln w="25400" cap="flat" cmpd="sng" algn="ctr">
              <a:solidFill>
                <a:srgbClr val="FF0000"/>
              </a:solidFill>
              <a:prstDash val="solid"/>
            </a:ln>
            <a:effectLst/>
          </p:spPr>
          <p:txBody>
            <a:bodyPr rtlCol="0" anchor="ctr"/>
            <a:lstStyle/>
            <a:p>
              <a:pPr algn="ctr" fontAlgn="auto">
                <a:spcBef>
                  <a:spcPts val="0"/>
                </a:spcBef>
                <a:spcAft>
                  <a:spcPts val="0"/>
                </a:spcAft>
                <a:defRPr/>
              </a:pPr>
              <a:endParaRPr kumimoji="0" lang="zh-TW" altLang="en-US" sz="1000" kern="0">
                <a:solidFill>
                  <a:prstClr val="white"/>
                </a:solidFill>
                <a:latin typeface="Calibri"/>
                <a:ea typeface="新細明體"/>
              </a:endParaRPr>
            </a:p>
          </p:txBody>
        </p:sp>
        <p:sp>
          <p:nvSpPr>
            <p:cNvPr id="43" name="圓角矩形 42"/>
            <p:cNvSpPr/>
            <p:nvPr/>
          </p:nvSpPr>
          <p:spPr>
            <a:xfrm>
              <a:off x="179512" y="3257015"/>
              <a:ext cx="1615675" cy="500671"/>
            </a:xfrm>
            <a:prstGeom prst="roundRect">
              <a:avLst>
                <a:gd name="adj" fmla="val 50000"/>
              </a:avLst>
            </a:prstGeom>
            <a:solidFill>
              <a:srgbClr val="FF99CC"/>
            </a:solidFill>
            <a:ln w="25400" cap="flat" cmpd="sng" algn="ctr">
              <a:noFill/>
              <a:prstDash val="solid"/>
            </a:ln>
            <a:effectLst/>
          </p:spPr>
          <p:txBody>
            <a:bodyPr lIns="0" tIns="0" rIns="0" bIns="0" rtlCol="0" anchor="ctr"/>
            <a:lstStyle/>
            <a:p>
              <a:pPr algn="ctr"/>
              <a:r>
                <a:rPr lang="zh-TW" altLang="en-US" sz="1000" dirty="0">
                  <a:latin typeface="微軟正黑體" panose="020B0604030504040204" pitchFamily="34" charset="-120"/>
                  <a:ea typeface="微軟正黑體" panose="020B0604030504040204" pitchFamily="34" charset="-120"/>
                </a:rPr>
                <a:t>小型企業創新研發計畫 </a:t>
              </a:r>
              <a:r>
                <a:rPr lang="en-US" altLang="zh-TW" sz="1000" dirty="0">
                  <a:latin typeface="微軟正黑體" panose="020B0604030504040204" pitchFamily="34" charset="-120"/>
                  <a:ea typeface="微軟正黑體" panose="020B0604030504040204" pitchFamily="34" charset="-120"/>
                </a:rPr>
                <a:t>SBIR</a:t>
              </a:r>
              <a:r>
                <a:rPr lang="zh-TW" altLang="en-US" sz="1000" dirty="0">
                  <a:latin typeface="微軟正黑體" panose="020B0604030504040204" pitchFamily="34" charset="-120"/>
                  <a:ea typeface="微軟正黑體" panose="020B0604030504040204" pitchFamily="34" charset="-120"/>
                </a:rPr>
                <a:t>（經濟部）</a:t>
              </a:r>
              <a:endParaRPr kumimoji="0" lang="zh-TW" altLang="en-US" sz="1000" kern="0" dirty="0">
                <a:latin typeface="Calibri"/>
                <a:ea typeface="新細明體"/>
              </a:endParaRPr>
            </a:p>
          </p:txBody>
        </p:sp>
        <p:sp>
          <p:nvSpPr>
            <p:cNvPr id="44" name="圓角矩形 43"/>
            <p:cNvSpPr/>
            <p:nvPr/>
          </p:nvSpPr>
          <p:spPr>
            <a:xfrm>
              <a:off x="3771455" y="3837289"/>
              <a:ext cx="2046912" cy="432000"/>
            </a:xfrm>
            <a:prstGeom prst="roundRect">
              <a:avLst>
                <a:gd name="adj" fmla="val 50000"/>
              </a:avLst>
            </a:prstGeom>
            <a:solidFill>
              <a:srgbClr val="FF99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000" dirty="0">
                  <a:solidFill>
                    <a:schemeClr val="tx1"/>
                  </a:solidFill>
                  <a:latin typeface="微軟正黑體" panose="020B0604030504040204" pitchFamily="34" charset="-120"/>
                  <a:ea typeface="微軟正黑體" panose="020B0604030504040204" pitchFamily="34" charset="-120"/>
                </a:rPr>
                <a:t>中小企業創新發展專案貸款（經濟部）</a:t>
              </a:r>
              <a:endParaRPr lang="en-US" altLang="zh-TW" sz="1000" dirty="0">
                <a:solidFill>
                  <a:schemeClr val="tx1"/>
                </a:solidFill>
                <a:latin typeface="微軟正黑體" panose="020B0604030504040204" pitchFamily="34" charset="-120"/>
                <a:ea typeface="微軟正黑體" panose="020B0604030504040204" pitchFamily="34" charset="-120"/>
              </a:endParaRPr>
            </a:p>
          </p:txBody>
        </p:sp>
      </p:grpSp>
      <p:sp>
        <p:nvSpPr>
          <p:cNvPr id="45" name="文字方塊 44"/>
          <p:cNvSpPr txBox="1"/>
          <p:nvPr/>
        </p:nvSpPr>
        <p:spPr>
          <a:xfrm>
            <a:off x="5835400" y="2398735"/>
            <a:ext cx="1294742" cy="576000"/>
          </a:xfrm>
          <a:prstGeom prst="rect">
            <a:avLst/>
          </a:prstGeom>
          <a:noFill/>
          <a:ln w="25400">
            <a:solidFill>
              <a:srgbClr val="FF0000"/>
            </a:solidFill>
            <a:prstDash val="sysDash"/>
          </a:ln>
        </p:spPr>
        <p:txBody>
          <a:bodyPr wrap="square" rtlCol="0" anchor="ctr">
            <a:spAutoFit/>
          </a:bodyPr>
          <a:lstStyle/>
          <a:p>
            <a:pPr algn="just">
              <a:lnSpc>
                <a:spcPts val="1800"/>
              </a:lnSpc>
            </a:pPr>
            <a:r>
              <a:rPr lang="zh-TW" altLang="en-US" sz="1200" dirty="0">
                <a:solidFill>
                  <a:srgbClr val="FF0000"/>
                </a:solidFill>
                <a:latin typeface="微軟正黑體" panose="020B0604030504040204" pitchFamily="34" charset="-120"/>
                <a:ea typeface="微軟正黑體" panose="020B0604030504040204" pitchFamily="34" charset="-120"/>
              </a:rPr>
              <a:t>國家級投資公司管理基金 </a:t>
            </a:r>
            <a:r>
              <a:rPr lang="en-US" altLang="zh-TW" sz="1200" dirty="0">
                <a:solidFill>
                  <a:srgbClr val="FF0000"/>
                </a:solidFill>
                <a:latin typeface="微軟正黑體" panose="020B0604030504040204" pitchFamily="34" charset="-120"/>
                <a:ea typeface="微軟正黑體" panose="020B0604030504040204" pitchFamily="34" charset="-120"/>
              </a:rPr>
              <a:t>100 </a:t>
            </a:r>
            <a:r>
              <a:rPr lang="zh-TW" altLang="en-US" sz="1200" dirty="0">
                <a:solidFill>
                  <a:srgbClr val="FF0000"/>
                </a:solidFill>
                <a:latin typeface="微軟正黑體" panose="020B0604030504040204" pitchFamily="34" charset="-120"/>
                <a:ea typeface="微軟正黑體" panose="020B0604030504040204" pitchFamily="34" charset="-120"/>
              </a:rPr>
              <a:t>億</a:t>
            </a:r>
          </a:p>
        </p:txBody>
      </p:sp>
      <p:sp>
        <p:nvSpPr>
          <p:cNvPr id="46" name="文字方塊 45"/>
          <p:cNvSpPr txBox="1"/>
          <p:nvPr/>
        </p:nvSpPr>
        <p:spPr>
          <a:xfrm>
            <a:off x="7245259" y="2393352"/>
            <a:ext cx="1125855" cy="576000"/>
          </a:xfrm>
          <a:prstGeom prst="rect">
            <a:avLst/>
          </a:prstGeom>
          <a:noFill/>
          <a:ln w="25400">
            <a:solidFill>
              <a:srgbClr val="FF0000"/>
            </a:solidFill>
            <a:prstDash val="sysDash"/>
          </a:ln>
        </p:spPr>
        <p:txBody>
          <a:bodyPr wrap="square" rtlCol="0" anchor="ctr">
            <a:spAutoFit/>
          </a:bodyPr>
          <a:lstStyle/>
          <a:p>
            <a:pPr algn="just">
              <a:lnSpc>
                <a:spcPts val="1800"/>
              </a:lnSpc>
            </a:pPr>
            <a:r>
              <a:rPr lang="zh-TW" altLang="en-US" sz="1200" dirty="0">
                <a:solidFill>
                  <a:srgbClr val="FF0000"/>
                </a:solidFill>
                <a:latin typeface="微軟正黑體" panose="020B0604030504040204" pitchFamily="34" charset="-120"/>
                <a:ea typeface="微軟正黑體" panose="020B0604030504040204" pitchFamily="34" charset="-120"/>
              </a:rPr>
              <a:t>產業創新轉型基金 </a:t>
            </a:r>
            <a:r>
              <a:rPr lang="en-US" altLang="zh-TW" sz="1200" dirty="0">
                <a:solidFill>
                  <a:srgbClr val="FF0000"/>
                </a:solidFill>
                <a:latin typeface="微軟正黑體" panose="020B0604030504040204" pitchFamily="34" charset="-120"/>
                <a:ea typeface="微軟正黑體" panose="020B0604030504040204" pitchFamily="34" charset="-120"/>
              </a:rPr>
              <a:t>1,000 </a:t>
            </a:r>
            <a:r>
              <a:rPr lang="zh-TW" altLang="en-US" sz="1200" dirty="0">
                <a:solidFill>
                  <a:srgbClr val="FF0000"/>
                </a:solidFill>
                <a:latin typeface="微軟正黑體" panose="020B0604030504040204" pitchFamily="34" charset="-120"/>
                <a:ea typeface="微軟正黑體" panose="020B0604030504040204" pitchFamily="34" charset="-120"/>
              </a:rPr>
              <a:t>億</a:t>
            </a:r>
          </a:p>
        </p:txBody>
      </p:sp>
      <p:sp>
        <p:nvSpPr>
          <p:cNvPr id="47" name="向下箭號 46"/>
          <p:cNvSpPr/>
          <p:nvPr/>
        </p:nvSpPr>
        <p:spPr>
          <a:xfrm rot="1981455">
            <a:off x="5400831" y="2650625"/>
            <a:ext cx="432772" cy="432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向下箭號 47"/>
          <p:cNvSpPr/>
          <p:nvPr/>
        </p:nvSpPr>
        <p:spPr>
          <a:xfrm rot="17608399">
            <a:off x="8474203" y="2415816"/>
            <a:ext cx="432772" cy="48899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18</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3" name="矩形 2"/>
          <p:cNvSpPr/>
          <p:nvPr/>
        </p:nvSpPr>
        <p:spPr>
          <a:xfrm>
            <a:off x="169333" y="1425378"/>
            <a:ext cx="8642516" cy="1077218"/>
          </a:xfrm>
          <a:prstGeom prst="rect">
            <a:avLst/>
          </a:prstGeom>
        </p:spPr>
        <p:txBody>
          <a:bodyPr wrap="square">
            <a:spAutoFit/>
          </a:bodyPr>
          <a:lstStyle/>
          <a:p>
            <a:pPr marL="457200" indent="-457200" algn="just">
              <a:spcBef>
                <a:spcPts val="600"/>
              </a:spcBef>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加碼早期投資以協助創業者度過前期募資</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天使、</a:t>
            </a:r>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輪、</a:t>
            </a:r>
            <a:r>
              <a:rPr lang="en-US" altLang="zh-TW" dirty="0">
                <a:latin typeface="微軟正黑體" panose="020B0604030504040204" pitchFamily="34" charset="-120"/>
                <a:ea typeface="微軟正黑體" panose="020B0604030504040204" pitchFamily="34" charset="-120"/>
              </a:rPr>
              <a:t>B</a:t>
            </a:r>
            <a:r>
              <a:rPr lang="zh-TW" altLang="en-US" dirty="0">
                <a:latin typeface="微軟正黑體" panose="020B0604030504040204" pitchFamily="34" charset="-120"/>
                <a:ea typeface="微軟正黑體" panose="020B0604030504040204" pitchFamily="34" charset="-120"/>
              </a:rPr>
              <a:t>輪</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的高風險與死亡低谷</a:t>
            </a:r>
            <a:endParaRPr lang="en-US" altLang="zh-TW" dirty="0">
              <a:latin typeface="微軟正黑體" panose="020B0604030504040204" pitchFamily="34" charset="-120"/>
              <a:ea typeface="微軟正黑體" panose="020B0604030504040204" pitchFamily="34" charset="-120"/>
            </a:endParaRPr>
          </a:p>
          <a:p>
            <a:pPr marL="457200" indent="-457200" algn="just">
              <a:spcBef>
                <a:spcPts val="600"/>
              </a:spcBef>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降低</a:t>
            </a:r>
            <a:r>
              <a:rPr lang="en-US" altLang="zh-TW" dirty="0">
                <a:latin typeface="微軟正黑體" panose="020B0604030504040204" pitchFamily="34" charset="-120"/>
                <a:ea typeface="微軟正黑體" panose="020B0604030504040204" pitchFamily="34" charset="-120"/>
              </a:rPr>
              <a:t>IPO</a:t>
            </a:r>
            <a:r>
              <a:rPr lang="zh-TW" altLang="en-US" dirty="0">
                <a:latin typeface="微軟正黑體" panose="020B0604030504040204" pitchFamily="34" charset="-120"/>
                <a:ea typeface="微軟正黑體" panose="020B0604030504040204" pitchFamily="34" charset="-120"/>
              </a:rPr>
              <a:t>門檻及交易成本，活絡創新資本市場，優先吸引亞洲新創事業來臺</a:t>
            </a:r>
            <a:r>
              <a:rPr lang="en-US" altLang="zh-TW" dirty="0">
                <a:latin typeface="微軟正黑體" panose="020B0604030504040204" pitchFamily="34" charset="-120"/>
                <a:ea typeface="微軟正黑體" panose="020B0604030504040204" pitchFamily="34" charset="-120"/>
              </a:rPr>
              <a:t>IPO</a:t>
            </a:r>
          </a:p>
          <a:p>
            <a:pPr marL="457200" indent="-457200" algn="just">
              <a:spcBef>
                <a:spcPts val="600"/>
              </a:spcBef>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成立國家級投資公司、產業創新轉型基金，完善資金協助</a:t>
            </a:r>
            <a:endParaRPr lang="en-US" altLang="zh-TW" dirty="0">
              <a:latin typeface="微軟正黑體" panose="020B0604030504040204" pitchFamily="34" charset="-120"/>
              <a:ea typeface="微軟正黑體" panose="020B0604030504040204" pitchFamily="34" charset="-120"/>
            </a:endParaRPr>
          </a:p>
        </p:txBody>
      </p:sp>
      <p:sp>
        <p:nvSpPr>
          <p:cNvPr id="51" name="文字方塊 50"/>
          <p:cNvSpPr txBox="1"/>
          <p:nvPr/>
        </p:nvSpPr>
        <p:spPr>
          <a:xfrm>
            <a:off x="4017619" y="2429128"/>
            <a:ext cx="1294742" cy="553998"/>
          </a:xfrm>
          <a:prstGeom prst="rect">
            <a:avLst/>
          </a:prstGeom>
          <a:noFill/>
          <a:ln w="25400">
            <a:solidFill>
              <a:srgbClr val="FF0000"/>
            </a:solidFill>
            <a:prstDash val="sysDash"/>
          </a:ln>
        </p:spPr>
        <p:txBody>
          <a:bodyPr wrap="square" rtlCol="0" anchor="ctr">
            <a:spAutoFit/>
          </a:bodyPr>
          <a:lstStyle/>
          <a:p>
            <a:pPr algn="just">
              <a:lnSpc>
                <a:spcPts val="1800"/>
              </a:lnSpc>
            </a:pPr>
            <a:r>
              <a:rPr lang="zh-TW" altLang="en-US" sz="1200" dirty="0">
                <a:solidFill>
                  <a:srgbClr val="FF0000"/>
                </a:solidFill>
                <a:latin typeface="微軟正黑體" panose="020B0604030504040204" pitchFamily="34" charset="-120"/>
                <a:ea typeface="微軟正黑體" panose="020B0604030504040204" pitchFamily="34" charset="-120"/>
              </a:rPr>
              <a:t>金管會天使基金、創新創業基金</a:t>
            </a:r>
          </a:p>
        </p:txBody>
      </p:sp>
      <p:sp>
        <p:nvSpPr>
          <p:cNvPr id="52" name="向下箭號 51"/>
          <p:cNvSpPr/>
          <p:nvPr/>
        </p:nvSpPr>
        <p:spPr>
          <a:xfrm rot="1981455">
            <a:off x="3574059" y="2651535"/>
            <a:ext cx="432772" cy="432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標題 1"/>
          <p:cNvSpPr>
            <a:spLocks noGrp="1"/>
          </p:cNvSpPr>
          <p:nvPr>
            <p:ph type="title"/>
          </p:nvPr>
        </p:nvSpPr>
        <p:spPr>
          <a:xfrm>
            <a:off x="19513" y="383213"/>
            <a:ext cx="9357239" cy="752961"/>
          </a:xfrm>
        </p:spPr>
        <p:txBody>
          <a:bodyPr>
            <a:normAutofit/>
          </a:bodyPr>
          <a:lstStyle/>
          <a:p>
            <a:r>
              <a:rPr lang="zh-TW" altLang="en-US" sz="2800" b="1" dirty="0"/>
              <a:t>一、體現矽谷精神，強化鏈結亞洲，健全創新創業生態系</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40123" y="372532"/>
            <a:ext cx="8512397" cy="916485"/>
          </a:xfrm>
        </p:spPr>
        <p:txBody>
          <a:bodyPr>
            <a:normAutofit/>
          </a:bodyPr>
          <a:lstStyle/>
          <a:p>
            <a:r>
              <a:rPr lang="zh-TW" altLang="en-US" b="1" dirty="0"/>
              <a:t>一、體現矽谷精神，強化創新創業生態系 </a:t>
            </a:r>
          </a:p>
        </p:txBody>
      </p:sp>
      <p:grpSp>
        <p:nvGrpSpPr>
          <p:cNvPr id="7" name="群組 6"/>
          <p:cNvGrpSpPr/>
          <p:nvPr/>
        </p:nvGrpSpPr>
        <p:grpSpPr>
          <a:xfrm>
            <a:off x="323528" y="1668108"/>
            <a:ext cx="8604663" cy="4920854"/>
            <a:chOff x="3066103" y="1262160"/>
            <a:chExt cx="3021927" cy="4734864"/>
          </a:xfrm>
        </p:grpSpPr>
        <p:sp>
          <p:nvSpPr>
            <p:cNvPr id="10" name="手繪多邊形 9"/>
            <p:cNvSpPr/>
            <p:nvPr/>
          </p:nvSpPr>
          <p:spPr>
            <a:xfrm>
              <a:off x="5114509" y="2417463"/>
              <a:ext cx="126040" cy="1579712"/>
            </a:xfrm>
            <a:custGeom>
              <a:avLst/>
              <a:gdLst/>
              <a:ahLst/>
              <a:cxnLst/>
              <a:rect l="0" t="0" r="0" b="0"/>
              <a:pathLst>
                <a:path>
                  <a:moveTo>
                    <a:pt x="0" y="0"/>
                  </a:moveTo>
                  <a:lnTo>
                    <a:pt x="0" y="1579712"/>
                  </a:lnTo>
                  <a:lnTo>
                    <a:pt x="126040" y="1579712"/>
                  </a:lnTo>
                </a:path>
              </a:pathLst>
            </a:custGeom>
            <a:noFill/>
            <a:ln>
              <a:solidFill>
                <a:schemeClr val="accent6">
                  <a:lumMod val="50000"/>
                </a:schemeClr>
              </a:solidFill>
            </a:ln>
            <a:scene3d>
              <a:camera prst="orthographicFront"/>
              <a:lightRig rig="flat" dir="t"/>
            </a:scene3d>
            <a:sp3d prstMaterial="matte"/>
          </p:spPr>
          <p:style>
            <a:lnRef idx="2">
              <a:schemeClr val="accent4">
                <a:tint val="70000"/>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1" name="手繪多邊形 10"/>
            <p:cNvSpPr/>
            <p:nvPr/>
          </p:nvSpPr>
          <p:spPr>
            <a:xfrm>
              <a:off x="5114509" y="2417463"/>
              <a:ext cx="126040" cy="983119"/>
            </a:xfrm>
            <a:custGeom>
              <a:avLst/>
              <a:gdLst/>
              <a:ahLst/>
              <a:cxnLst/>
              <a:rect l="0" t="0" r="0" b="0"/>
              <a:pathLst>
                <a:path>
                  <a:moveTo>
                    <a:pt x="0" y="0"/>
                  </a:moveTo>
                  <a:lnTo>
                    <a:pt x="0" y="983119"/>
                  </a:lnTo>
                  <a:lnTo>
                    <a:pt x="126040" y="983119"/>
                  </a:lnTo>
                </a:path>
              </a:pathLst>
            </a:custGeom>
            <a:noFill/>
            <a:ln>
              <a:solidFill>
                <a:schemeClr val="accent6">
                  <a:lumMod val="50000"/>
                </a:schemeClr>
              </a:solidFill>
            </a:ln>
            <a:scene3d>
              <a:camera prst="orthographicFront"/>
              <a:lightRig rig="flat" dir="t"/>
            </a:scene3d>
            <a:sp3d prstMaterial="matte"/>
          </p:spPr>
          <p:style>
            <a:lnRef idx="2">
              <a:schemeClr val="accent4">
                <a:tint val="70000"/>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手繪多邊形 11"/>
            <p:cNvSpPr/>
            <p:nvPr/>
          </p:nvSpPr>
          <p:spPr>
            <a:xfrm>
              <a:off x="5114509" y="2417463"/>
              <a:ext cx="126040" cy="386525"/>
            </a:xfrm>
            <a:custGeom>
              <a:avLst/>
              <a:gdLst/>
              <a:ahLst/>
              <a:cxnLst/>
              <a:rect l="0" t="0" r="0" b="0"/>
              <a:pathLst>
                <a:path>
                  <a:moveTo>
                    <a:pt x="0" y="0"/>
                  </a:moveTo>
                  <a:lnTo>
                    <a:pt x="0" y="386525"/>
                  </a:lnTo>
                  <a:lnTo>
                    <a:pt x="126040" y="386525"/>
                  </a:lnTo>
                </a:path>
              </a:pathLst>
            </a:custGeom>
            <a:noFill/>
            <a:ln>
              <a:solidFill>
                <a:schemeClr val="accent6">
                  <a:lumMod val="50000"/>
                </a:schemeClr>
              </a:solidFill>
            </a:ln>
            <a:scene3d>
              <a:camera prst="orthographicFront"/>
              <a:lightRig rig="flat" dir="t"/>
            </a:scene3d>
            <a:sp3d prstMaterial="matte"/>
          </p:spPr>
          <p:style>
            <a:lnRef idx="2">
              <a:schemeClr val="accent4">
                <a:tint val="70000"/>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3" name="手繪多邊形 12"/>
            <p:cNvSpPr/>
            <p:nvPr/>
          </p:nvSpPr>
          <p:spPr>
            <a:xfrm>
              <a:off x="4757152" y="1820869"/>
              <a:ext cx="762547" cy="176457"/>
            </a:xfrm>
            <a:custGeom>
              <a:avLst/>
              <a:gdLst/>
              <a:ahLst/>
              <a:cxnLst/>
              <a:rect l="0" t="0" r="0" b="0"/>
              <a:pathLst>
                <a:path>
                  <a:moveTo>
                    <a:pt x="0" y="0"/>
                  </a:moveTo>
                  <a:lnTo>
                    <a:pt x="0" y="88228"/>
                  </a:lnTo>
                  <a:lnTo>
                    <a:pt x="762547" y="88228"/>
                  </a:lnTo>
                  <a:lnTo>
                    <a:pt x="762547" y="176457"/>
                  </a:lnTo>
                </a:path>
              </a:pathLst>
            </a:custGeom>
            <a:noFill/>
            <a:ln>
              <a:solidFill>
                <a:schemeClr val="accent6">
                  <a:lumMod val="50000"/>
                </a:schemeClr>
              </a:solidFill>
            </a:ln>
            <a:scene3d>
              <a:camera prst="orthographicFront"/>
              <a:lightRig rig="flat" dir="t"/>
            </a:scene3d>
            <a:sp3d prstMaterial="matte"/>
          </p:spPr>
          <p:style>
            <a:lnRef idx="2">
              <a:schemeClr val="accent4">
                <a:tint val="90000"/>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5" name="手繪多邊形 14"/>
            <p:cNvSpPr/>
            <p:nvPr/>
          </p:nvSpPr>
          <p:spPr>
            <a:xfrm>
              <a:off x="4115312" y="3014056"/>
              <a:ext cx="126040" cy="2772900"/>
            </a:xfrm>
            <a:custGeom>
              <a:avLst/>
              <a:gdLst/>
              <a:ahLst/>
              <a:cxnLst/>
              <a:rect l="0" t="0" r="0" b="0"/>
              <a:pathLst>
                <a:path>
                  <a:moveTo>
                    <a:pt x="0" y="0"/>
                  </a:moveTo>
                  <a:lnTo>
                    <a:pt x="0" y="2772900"/>
                  </a:lnTo>
                  <a:lnTo>
                    <a:pt x="126040" y="2772900"/>
                  </a:lnTo>
                </a:path>
              </a:pathLst>
            </a:custGeom>
            <a:noFill/>
            <a:scene3d>
              <a:camera prst="orthographicFront"/>
              <a:lightRig rig="flat" dir="t"/>
            </a:scene3d>
            <a:sp3d prstMaterial="matte"/>
          </p:spPr>
          <p:style>
            <a:lnRef idx="2">
              <a:schemeClr val="accent4">
                <a:tint val="50000"/>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16" name="手繪多邊形 15"/>
            <p:cNvSpPr/>
            <p:nvPr/>
          </p:nvSpPr>
          <p:spPr>
            <a:xfrm>
              <a:off x="4115312" y="3014056"/>
              <a:ext cx="126040" cy="2176306"/>
            </a:xfrm>
            <a:custGeom>
              <a:avLst/>
              <a:gdLst/>
              <a:ahLst/>
              <a:cxnLst/>
              <a:rect l="0" t="0" r="0" b="0"/>
              <a:pathLst>
                <a:path>
                  <a:moveTo>
                    <a:pt x="0" y="0"/>
                  </a:moveTo>
                  <a:lnTo>
                    <a:pt x="0" y="2176306"/>
                  </a:lnTo>
                  <a:lnTo>
                    <a:pt x="126040" y="2176306"/>
                  </a:lnTo>
                </a:path>
              </a:pathLst>
            </a:custGeom>
            <a:noFill/>
            <a:scene3d>
              <a:camera prst="orthographicFront"/>
              <a:lightRig rig="flat" dir="t"/>
            </a:scene3d>
            <a:sp3d prstMaterial="matte"/>
          </p:spPr>
          <p:style>
            <a:lnRef idx="2">
              <a:schemeClr val="accent4">
                <a:tint val="50000"/>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17" name="手繪多邊形 16"/>
            <p:cNvSpPr/>
            <p:nvPr/>
          </p:nvSpPr>
          <p:spPr>
            <a:xfrm>
              <a:off x="4117990" y="3014056"/>
              <a:ext cx="126040" cy="1579712"/>
            </a:xfrm>
            <a:custGeom>
              <a:avLst/>
              <a:gdLst/>
              <a:ahLst/>
              <a:cxnLst/>
              <a:rect l="0" t="0" r="0" b="0"/>
              <a:pathLst>
                <a:path>
                  <a:moveTo>
                    <a:pt x="0" y="0"/>
                  </a:moveTo>
                  <a:lnTo>
                    <a:pt x="0" y="1579712"/>
                  </a:lnTo>
                  <a:lnTo>
                    <a:pt x="126040" y="1579712"/>
                  </a:lnTo>
                </a:path>
              </a:pathLst>
            </a:custGeom>
            <a:noFill/>
            <a:scene3d>
              <a:camera prst="orthographicFront"/>
              <a:lightRig rig="flat" dir="t"/>
            </a:scene3d>
            <a:sp3d prstMaterial="matte"/>
          </p:spPr>
          <p:style>
            <a:lnRef idx="2">
              <a:schemeClr val="accent4">
                <a:tint val="50000"/>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18" name="手繪多邊形 17"/>
            <p:cNvSpPr/>
            <p:nvPr/>
          </p:nvSpPr>
          <p:spPr>
            <a:xfrm>
              <a:off x="4121406" y="3014056"/>
              <a:ext cx="126040" cy="983119"/>
            </a:xfrm>
            <a:custGeom>
              <a:avLst/>
              <a:gdLst/>
              <a:ahLst/>
              <a:cxnLst/>
              <a:rect l="0" t="0" r="0" b="0"/>
              <a:pathLst>
                <a:path>
                  <a:moveTo>
                    <a:pt x="0" y="0"/>
                  </a:moveTo>
                  <a:lnTo>
                    <a:pt x="0" y="983119"/>
                  </a:lnTo>
                  <a:lnTo>
                    <a:pt x="126040" y="983119"/>
                  </a:lnTo>
                </a:path>
              </a:pathLst>
            </a:custGeom>
            <a:noFill/>
            <a:scene3d>
              <a:camera prst="orthographicFront"/>
              <a:lightRig rig="flat" dir="t"/>
            </a:scene3d>
            <a:sp3d prstMaterial="matte"/>
          </p:spPr>
          <p:style>
            <a:lnRef idx="2">
              <a:schemeClr val="accent4">
                <a:tint val="50000"/>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19" name="手繪多邊形 18"/>
            <p:cNvSpPr/>
            <p:nvPr/>
          </p:nvSpPr>
          <p:spPr>
            <a:xfrm>
              <a:off x="4115312" y="3014056"/>
              <a:ext cx="126040" cy="386525"/>
            </a:xfrm>
            <a:custGeom>
              <a:avLst/>
              <a:gdLst/>
              <a:ahLst/>
              <a:cxnLst/>
              <a:rect l="0" t="0" r="0" b="0"/>
              <a:pathLst>
                <a:path>
                  <a:moveTo>
                    <a:pt x="0" y="0"/>
                  </a:moveTo>
                  <a:lnTo>
                    <a:pt x="0" y="386525"/>
                  </a:lnTo>
                  <a:lnTo>
                    <a:pt x="126040" y="386525"/>
                  </a:lnTo>
                </a:path>
              </a:pathLst>
            </a:custGeom>
            <a:noFill/>
            <a:scene3d>
              <a:camera prst="orthographicFront"/>
              <a:lightRig rig="flat" dir="t"/>
            </a:scene3d>
            <a:sp3d prstMaterial="matte"/>
          </p:spPr>
          <p:style>
            <a:lnRef idx="2">
              <a:schemeClr val="accent4">
                <a:tint val="50000"/>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20" name="手繪多邊形 19"/>
            <p:cNvSpPr/>
            <p:nvPr/>
          </p:nvSpPr>
          <p:spPr>
            <a:xfrm>
              <a:off x="3994604" y="2417463"/>
              <a:ext cx="508365" cy="176457"/>
            </a:xfrm>
            <a:custGeom>
              <a:avLst/>
              <a:gdLst/>
              <a:ahLst/>
              <a:cxnLst/>
              <a:rect l="0" t="0" r="0" b="0"/>
              <a:pathLst>
                <a:path>
                  <a:moveTo>
                    <a:pt x="0" y="0"/>
                  </a:moveTo>
                  <a:lnTo>
                    <a:pt x="0" y="88228"/>
                  </a:lnTo>
                  <a:lnTo>
                    <a:pt x="508365" y="88228"/>
                  </a:lnTo>
                  <a:lnTo>
                    <a:pt x="508365" y="176457"/>
                  </a:lnTo>
                </a:path>
              </a:pathLst>
            </a:custGeom>
            <a:noFill/>
            <a:scene3d>
              <a:camera prst="orthographicFront"/>
              <a:lightRig rig="flat" dir="t"/>
            </a:scene3d>
            <a:sp3d prstMaterial="matte"/>
          </p:spPr>
          <p:style>
            <a:lnRef idx="2">
              <a:schemeClr val="accent4">
                <a:tint val="70000"/>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21" name="手繪多邊形 20"/>
            <p:cNvSpPr/>
            <p:nvPr/>
          </p:nvSpPr>
          <p:spPr>
            <a:xfrm>
              <a:off x="3150130" y="3014056"/>
              <a:ext cx="126040" cy="2772900"/>
            </a:xfrm>
            <a:custGeom>
              <a:avLst/>
              <a:gdLst/>
              <a:ahLst/>
              <a:cxnLst/>
              <a:rect l="0" t="0" r="0" b="0"/>
              <a:pathLst>
                <a:path>
                  <a:moveTo>
                    <a:pt x="0" y="0"/>
                  </a:moveTo>
                  <a:lnTo>
                    <a:pt x="0" y="2772900"/>
                  </a:lnTo>
                  <a:lnTo>
                    <a:pt x="126040" y="2772900"/>
                  </a:lnTo>
                </a:path>
              </a:pathLst>
            </a:custGeom>
            <a:noFill/>
            <a:scene3d>
              <a:camera prst="orthographicFront"/>
              <a:lightRig rig="flat" dir="t"/>
            </a:scene3d>
            <a:sp3d prstMaterial="matte"/>
          </p:spPr>
          <p:style>
            <a:lnRef idx="2">
              <a:schemeClr val="accent4">
                <a:tint val="50000"/>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22" name="手繪多邊形 21"/>
            <p:cNvSpPr/>
            <p:nvPr/>
          </p:nvSpPr>
          <p:spPr>
            <a:xfrm>
              <a:off x="3156516" y="3139870"/>
              <a:ext cx="126040" cy="2176306"/>
            </a:xfrm>
            <a:custGeom>
              <a:avLst/>
              <a:gdLst/>
              <a:ahLst/>
              <a:cxnLst/>
              <a:rect l="0" t="0" r="0" b="0"/>
              <a:pathLst>
                <a:path>
                  <a:moveTo>
                    <a:pt x="0" y="0"/>
                  </a:moveTo>
                  <a:lnTo>
                    <a:pt x="0" y="2176306"/>
                  </a:lnTo>
                  <a:lnTo>
                    <a:pt x="126040" y="2176306"/>
                  </a:lnTo>
                </a:path>
              </a:pathLst>
            </a:custGeom>
            <a:noFill/>
            <a:scene3d>
              <a:camera prst="orthographicFront"/>
              <a:lightRig rig="flat" dir="t"/>
            </a:scene3d>
            <a:sp3d prstMaterial="matte"/>
          </p:spPr>
          <p:style>
            <a:lnRef idx="2">
              <a:schemeClr val="accent4">
                <a:tint val="50000"/>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23" name="手繪多邊形 22"/>
            <p:cNvSpPr/>
            <p:nvPr/>
          </p:nvSpPr>
          <p:spPr>
            <a:xfrm>
              <a:off x="3150130" y="3216614"/>
              <a:ext cx="126040" cy="1579712"/>
            </a:xfrm>
            <a:custGeom>
              <a:avLst/>
              <a:gdLst/>
              <a:ahLst/>
              <a:cxnLst/>
              <a:rect l="0" t="0" r="0" b="0"/>
              <a:pathLst>
                <a:path>
                  <a:moveTo>
                    <a:pt x="0" y="0"/>
                  </a:moveTo>
                  <a:lnTo>
                    <a:pt x="0" y="1579712"/>
                  </a:lnTo>
                  <a:lnTo>
                    <a:pt x="126040" y="1579712"/>
                  </a:lnTo>
                </a:path>
              </a:pathLst>
            </a:custGeom>
            <a:noFill/>
            <a:scene3d>
              <a:camera prst="orthographicFront"/>
              <a:lightRig rig="flat" dir="t"/>
            </a:scene3d>
            <a:sp3d prstMaterial="matte"/>
          </p:spPr>
          <p:style>
            <a:lnRef idx="2">
              <a:schemeClr val="accent4">
                <a:tint val="50000"/>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24" name="手繪多邊形 23"/>
            <p:cNvSpPr/>
            <p:nvPr/>
          </p:nvSpPr>
          <p:spPr>
            <a:xfrm>
              <a:off x="3150130" y="3276454"/>
              <a:ext cx="126040" cy="983119"/>
            </a:xfrm>
            <a:custGeom>
              <a:avLst/>
              <a:gdLst/>
              <a:ahLst/>
              <a:cxnLst/>
              <a:rect l="0" t="0" r="0" b="0"/>
              <a:pathLst>
                <a:path>
                  <a:moveTo>
                    <a:pt x="0" y="0"/>
                  </a:moveTo>
                  <a:lnTo>
                    <a:pt x="0" y="983119"/>
                  </a:lnTo>
                  <a:lnTo>
                    <a:pt x="126040" y="983119"/>
                  </a:lnTo>
                </a:path>
              </a:pathLst>
            </a:custGeom>
            <a:noFill/>
            <a:scene3d>
              <a:camera prst="orthographicFront"/>
              <a:lightRig rig="flat" dir="t"/>
            </a:scene3d>
            <a:sp3d prstMaterial="matte"/>
          </p:spPr>
          <p:style>
            <a:lnRef idx="2">
              <a:schemeClr val="accent4">
                <a:tint val="50000"/>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25" name="手繪多邊形 24"/>
            <p:cNvSpPr/>
            <p:nvPr/>
          </p:nvSpPr>
          <p:spPr>
            <a:xfrm>
              <a:off x="3150130" y="3014056"/>
              <a:ext cx="126040" cy="386525"/>
            </a:xfrm>
            <a:custGeom>
              <a:avLst/>
              <a:gdLst/>
              <a:ahLst/>
              <a:cxnLst/>
              <a:rect l="0" t="0" r="0" b="0"/>
              <a:pathLst>
                <a:path>
                  <a:moveTo>
                    <a:pt x="0" y="0"/>
                  </a:moveTo>
                  <a:lnTo>
                    <a:pt x="0" y="386525"/>
                  </a:lnTo>
                  <a:lnTo>
                    <a:pt x="126040" y="386525"/>
                  </a:lnTo>
                </a:path>
              </a:pathLst>
            </a:custGeom>
            <a:noFill/>
            <a:scene3d>
              <a:camera prst="orthographicFront"/>
              <a:lightRig rig="flat" dir="t"/>
            </a:scene3d>
            <a:sp3d prstMaterial="matte"/>
          </p:spPr>
          <p:style>
            <a:lnRef idx="2">
              <a:schemeClr val="accent4">
                <a:tint val="50000"/>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26" name="手繪多邊形 25"/>
            <p:cNvSpPr/>
            <p:nvPr/>
          </p:nvSpPr>
          <p:spPr>
            <a:xfrm>
              <a:off x="3486239" y="2417463"/>
              <a:ext cx="508365" cy="176457"/>
            </a:xfrm>
            <a:custGeom>
              <a:avLst/>
              <a:gdLst/>
              <a:ahLst/>
              <a:cxnLst/>
              <a:rect l="0" t="0" r="0" b="0"/>
              <a:pathLst>
                <a:path>
                  <a:moveTo>
                    <a:pt x="508365" y="0"/>
                  </a:moveTo>
                  <a:lnTo>
                    <a:pt x="508365" y="88228"/>
                  </a:lnTo>
                  <a:lnTo>
                    <a:pt x="0" y="88228"/>
                  </a:lnTo>
                  <a:lnTo>
                    <a:pt x="0" y="176457"/>
                  </a:lnTo>
                </a:path>
              </a:pathLst>
            </a:custGeom>
            <a:noFill/>
            <a:scene3d>
              <a:camera prst="orthographicFront"/>
              <a:lightRig rig="flat" dir="t"/>
            </a:scene3d>
            <a:sp3d prstMaterial="matte"/>
          </p:spPr>
          <p:style>
            <a:lnRef idx="2">
              <a:schemeClr val="accent4">
                <a:tint val="70000"/>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27" name="手繪多邊形 26"/>
            <p:cNvSpPr/>
            <p:nvPr/>
          </p:nvSpPr>
          <p:spPr>
            <a:xfrm>
              <a:off x="3994604" y="1820869"/>
              <a:ext cx="762547" cy="176457"/>
            </a:xfrm>
            <a:custGeom>
              <a:avLst/>
              <a:gdLst/>
              <a:ahLst/>
              <a:cxnLst/>
              <a:rect l="0" t="0" r="0" b="0"/>
              <a:pathLst>
                <a:path>
                  <a:moveTo>
                    <a:pt x="762547" y="0"/>
                  </a:moveTo>
                  <a:lnTo>
                    <a:pt x="762547" y="88228"/>
                  </a:lnTo>
                  <a:lnTo>
                    <a:pt x="0" y="88228"/>
                  </a:lnTo>
                  <a:lnTo>
                    <a:pt x="0" y="176457"/>
                  </a:lnTo>
                </a:path>
              </a:pathLst>
            </a:custGeom>
            <a:noFill/>
            <a:scene3d>
              <a:camera prst="orthographicFront"/>
              <a:lightRig rig="flat" dir="t"/>
            </a:scene3d>
            <a:sp3d prstMaterial="matte"/>
          </p:spPr>
          <p:style>
            <a:lnRef idx="2">
              <a:schemeClr val="accent4">
                <a:tint val="90000"/>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28" name="手繪多邊形 27"/>
            <p:cNvSpPr/>
            <p:nvPr/>
          </p:nvSpPr>
          <p:spPr>
            <a:xfrm>
              <a:off x="3774194" y="1262160"/>
              <a:ext cx="1517169" cy="519590"/>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olidFill>
              <a:schemeClr val="bg1"/>
            </a:solidFill>
            <a:ln w="19050">
              <a:solidFill>
                <a:schemeClr val="accent5">
                  <a:lumMod val="50000"/>
                </a:schemeClr>
              </a:solidFill>
            </a:ln>
          </p:spPr>
          <p:style>
            <a:lnRef idx="0">
              <a:schemeClr val="lt1">
                <a:hueOff val="0"/>
                <a:satOff val="0"/>
                <a:lumOff val="0"/>
                <a:alphaOff val="0"/>
              </a:schemeClr>
            </a:lnRef>
            <a:fillRef idx="3">
              <a:schemeClr val="accent4">
                <a:alpha val="80000"/>
                <a:hueOff val="0"/>
                <a:satOff val="0"/>
                <a:lumOff val="0"/>
                <a:alphaOff val="0"/>
              </a:schemeClr>
            </a:fillRef>
            <a:effectRef idx="2">
              <a:schemeClr val="accent4">
                <a:alpha val="8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sz="2000" b="1" kern="1200" dirty="0">
                  <a:solidFill>
                    <a:schemeClr val="accent5">
                      <a:lumMod val="50000"/>
                    </a:schemeClr>
                  </a:solidFill>
                  <a:latin typeface="微軟正黑體" panose="020B0604030504040204" pitchFamily="34" charset="-120"/>
                  <a:ea typeface="微軟正黑體" panose="020B0604030504040204" pitchFamily="34" charset="-120"/>
                </a:rPr>
                <a:t>財經法制改革之規劃與推動</a:t>
              </a:r>
            </a:p>
          </p:txBody>
        </p:sp>
        <p:sp>
          <p:nvSpPr>
            <p:cNvPr id="29" name="手繪多邊形 28"/>
            <p:cNvSpPr/>
            <p:nvPr/>
          </p:nvSpPr>
          <p:spPr>
            <a:xfrm>
              <a:off x="3574468" y="1997326"/>
              <a:ext cx="840272" cy="420136"/>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70000"/>
                <a:hueOff val="0"/>
                <a:satOff val="0"/>
                <a:lumOff val="0"/>
                <a:alphaOff val="0"/>
              </a:schemeClr>
            </a:fillRef>
            <a:effectRef idx="1">
              <a:schemeClr val="accent4">
                <a:alpha val="7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kern="1200" dirty="0">
                  <a:solidFill>
                    <a:schemeClr val="accent2">
                      <a:lumMod val="50000"/>
                    </a:schemeClr>
                  </a:solidFill>
                  <a:latin typeface="微軟正黑體" panose="020B0604030504040204" pitchFamily="34" charset="-120"/>
                  <a:ea typeface="微軟正黑體" panose="020B0604030504040204" pitchFamily="34" charset="-120"/>
                </a:rPr>
                <a:t>數位經濟相關法制</a:t>
              </a:r>
            </a:p>
          </p:txBody>
        </p:sp>
        <p:sp>
          <p:nvSpPr>
            <p:cNvPr id="30" name="手繪多邊形 29"/>
            <p:cNvSpPr/>
            <p:nvPr/>
          </p:nvSpPr>
          <p:spPr>
            <a:xfrm>
              <a:off x="3066103" y="2593920"/>
              <a:ext cx="840272" cy="420136"/>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50000"/>
                <a:hueOff val="0"/>
                <a:satOff val="0"/>
                <a:lumOff val="0"/>
                <a:alphaOff val="0"/>
              </a:schemeClr>
            </a:fillRef>
            <a:effectRef idx="1">
              <a:schemeClr val="accent4">
                <a:alpha val="5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kern="1200" dirty="0">
                  <a:solidFill>
                    <a:schemeClr val="accent2">
                      <a:lumMod val="50000"/>
                    </a:schemeClr>
                  </a:solidFill>
                  <a:latin typeface="微軟正黑體" panose="020B0604030504040204" pitchFamily="34" charset="-120"/>
                  <a:ea typeface="微軟正黑體" panose="020B0604030504040204" pitchFamily="34" charset="-120"/>
                </a:rPr>
                <a:t>基礎面議題</a:t>
              </a:r>
            </a:p>
          </p:txBody>
        </p:sp>
        <p:sp>
          <p:nvSpPr>
            <p:cNvPr id="31" name="手繪多邊形 30"/>
            <p:cNvSpPr/>
            <p:nvPr/>
          </p:nvSpPr>
          <p:spPr>
            <a:xfrm>
              <a:off x="3196772" y="3043177"/>
              <a:ext cx="840272" cy="420136"/>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30000"/>
                <a:hueOff val="0"/>
                <a:satOff val="0"/>
                <a:lumOff val="0"/>
                <a:alphaOff val="0"/>
              </a:schemeClr>
            </a:fillRef>
            <a:effectRef idx="1">
              <a:schemeClr val="accent4">
                <a:alpha val="3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kern="1200" dirty="0">
                  <a:solidFill>
                    <a:schemeClr val="accent2">
                      <a:lumMod val="50000"/>
                    </a:schemeClr>
                  </a:solidFill>
                  <a:latin typeface="微軟正黑體" panose="020B0604030504040204" pitchFamily="34" charset="-120"/>
                  <a:ea typeface="微軟正黑體" panose="020B0604030504040204" pitchFamily="34" charset="-120"/>
                </a:rPr>
                <a:t>資通訊安全與個人保護</a:t>
              </a:r>
            </a:p>
          </p:txBody>
        </p:sp>
        <p:sp>
          <p:nvSpPr>
            <p:cNvPr id="32" name="手繪多邊形 31"/>
            <p:cNvSpPr/>
            <p:nvPr/>
          </p:nvSpPr>
          <p:spPr>
            <a:xfrm>
              <a:off x="3196772" y="3505615"/>
              <a:ext cx="840272" cy="512340"/>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30000"/>
                <a:hueOff val="0"/>
                <a:satOff val="0"/>
                <a:lumOff val="0"/>
                <a:alphaOff val="0"/>
              </a:schemeClr>
            </a:fillRef>
            <a:effectRef idx="1">
              <a:schemeClr val="accent4">
                <a:alpha val="3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pPr>
              <a:r>
                <a:rPr lang="zh-TW" altLang="en-US" b="1" kern="1200" dirty="0">
                  <a:solidFill>
                    <a:schemeClr val="accent2">
                      <a:lumMod val="50000"/>
                    </a:schemeClr>
                  </a:solidFill>
                  <a:latin typeface="微軟正黑體" panose="020B0604030504040204" pitchFamily="34" charset="-120"/>
                  <a:ea typeface="微軟正黑體" panose="020B0604030504040204" pitchFamily="34" charset="-120"/>
                </a:rPr>
                <a:t>企業設立與營運</a:t>
              </a:r>
              <a:endParaRPr lang="en-US" altLang="zh-TW" b="1" kern="1200" dirty="0">
                <a:solidFill>
                  <a:schemeClr val="accent2">
                    <a:lumMod val="50000"/>
                  </a:schemeClr>
                </a:solidFill>
                <a:latin typeface="微軟正黑體" panose="020B0604030504040204" pitchFamily="34" charset="-120"/>
                <a:ea typeface="微軟正黑體" panose="020B0604030504040204" pitchFamily="34" charset="-120"/>
              </a:endParaRPr>
            </a:p>
            <a:p>
              <a:pPr lvl="0" algn="ctr" defTabSz="355600">
                <a:lnSpc>
                  <a:spcPct val="90000"/>
                </a:lnSpc>
                <a:spcBef>
                  <a:spcPct val="0"/>
                </a:spcBef>
              </a:pPr>
              <a:r>
                <a:rPr lang="en-US" altLang="zh-TW" sz="16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1600" b="1" dirty="0">
                  <a:solidFill>
                    <a:schemeClr val="accent2">
                      <a:lumMod val="50000"/>
                    </a:schemeClr>
                  </a:solidFill>
                  <a:latin typeface="微軟正黑體" panose="020B0604030504040204" pitchFamily="34" charset="-120"/>
                  <a:ea typeface="微軟正黑體" panose="020B0604030504040204" pitchFamily="34" charset="-120"/>
                </a:rPr>
                <a:t>公司法全盤修正</a:t>
              </a:r>
              <a:r>
                <a:rPr lang="en-US" altLang="zh-TW" sz="1600" b="1" dirty="0">
                  <a:solidFill>
                    <a:schemeClr val="accent2">
                      <a:lumMod val="50000"/>
                    </a:schemeClr>
                  </a:solidFill>
                  <a:latin typeface="微軟正黑體" panose="020B0604030504040204" pitchFamily="34" charset="-120"/>
                  <a:ea typeface="微軟正黑體" panose="020B0604030504040204" pitchFamily="34" charset="-120"/>
                </a:rPr>
                <a:t>)</a:t>
              </a:r>
              <a:endParaRPr lang="zh-TW" altLang="en-US" sz="1600" b="1" kern="12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33" name="手繪多邊形 32"/>
            <p:cNvSpPr/>
            <p:nvPr/>
          </p:nvSpPr>
          <p:spPr>
            <a:xfrm>
              <a:off x="3196772" y="4017956"/>
              <a:ext cx="840272" cy="420136"/>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30000"/>
                <a:hueOff val="0"/>
                <a:satOff val="0"/>
                <a:lumOff val="0"/>
                <a:alphaOff val="0"/>
              </a:schemeClr>
            </a:fillRef>
            <a:effectRef idx="1">
              <a:schemeClr val="accent4">
                <a:alpha val="3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kern="1200" dirty="0">
                  <a:solidFill>
                    <a:schemeClr val="accent2">
                      <a:lumMod val="50000"/>
                    </a:schemeClr>
                  </a:solidFill>
                  <a:latin typeface="微軟正黑體" panose="020B0604030504040204" pitchFamily="34" charset="-120"/>
                  <a:ea typeface="微軟正黑體" panose="020B0604030504040204" pitchFamily="34" charset="-120"/>
                </a:rPr>
                <a:t>數位資產與企業籌資</a:t>
              </a:r>
            </a:p>
          </p:txBody>
        </p:sp>
        <p:sp>
          <p:nvSpPr>
            <p:cNvPr id="34" name="手繪多邊形 33"/>
            <p:cNvSpPr/>
            <p:nvPr/>
          </p:nvSpPr>
          <p:spPr>
            <a:xfrm>
              <a:off x="3196772" y="4522032"/>
              <a:ext cx="840272" cy="420136"/>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30000"/>
                <a:hueOff val="0"/>
                <a:satOff val="0"/>
                <a:lumOff val="0"/>
                <a:alphaOff val="0"/>
              </a:schemeClr>
            </a:fillRef>
            <a:effectRef idx="1">
              <a:schemeClr val="accent4">
                <a:alpha val="3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kern="1200" dirty="0">
                  <a:solidFill>
                    <a:schemeClr val="accent2">
                      <a:lumMod val="50000"/>
                    </a:schemeClr>
                  </a:solidFill>
                  <a:latin typeface="微軟正黑體" panose="020B0604030504040204" pitchFamily="34" charset="-120"/>
                  <a:ea typeface="微軟正黑體" panose="020B0604030504040204" pitchFamily="34" charset="-120"/>
                </a:rPr>
                <a:t>數位人才培育與引進</a:t>
              </a:r>
            </a:p>
          </p:txBody>
        </p:sp>
        <p:sp>
          <p:nvSpPr>
            <p:cNvPr id="35" name="手繪多邊形 34"/>
            <p:cNvSpPr/>
            <p:nvPr/>
          </p:nvSpPr>
          <p:spPr>
            <a:xfrm>
              <a:off x="3198768" y="5046950"/>
              <a:ext cx="840272" cy="420136"/>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30000"/>
                <a:hueOff val="0"/>
                <a:satOff val="0"/>
                <a:lumOff val="0"/>
                <a:alphaOff val="0"/>
              </a:schemeClr>
            </a:fillRef>
            <a:effectRef idx="1">
              <a:schemeClr val="accent4">
                <a:alpha val="3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kern="1200" dirty="0">
                  <a:solidFill>
                    <a:schemeClr val="accent2">
                      <a:lumMod val="50000"/>
                    </a:schemeClr>
                  </a:solidFill>
                  <a:latin typeface="微軟正黑體" panose="020B0604030504040204" pitchFamily="34" charset="-120"/>
                  <a:ea typeface="微軟正黑體" panose="020B0604030504040204" pitchFamily="34" charset="-120"/>
                </a:rPr>
                <a:t>數位治理</a:t>
              </a:r>
            </a:p>
          </p:txBody>
        </p:sp>
        <p:sp>
          <p:nvSpPr>
            <p:cNvPr id="36" name="手繪多邊形 35"/>
            <p:cNvSpPr/>
            <p:nvPr/>
          </p:nvSpPr>
          <p:spPr>
            <a:xfrm>
              <a:off x="4046636" y="2593920"/>
              <a:ext cx="840272" cy="420136"/>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50000"/>
                <a:hueOff val="0"/>
                <a:satOff val="0"/>
                <a:lumOff val="0"/>
                <a:alphaOff val="0"/>
              </a:schemeClr>
            </a:fillRef>
            <a:effectRef idx="1">
              <a:schemeClr val="accent4">
                <a:alpha val="5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kern="1200" dirty="0">
                  <a:solidFill>
                    <a:schemeClr val="accent2">
                      <a:lumMod val="50000"/>
                    </a:schemeClr>
                  </a:solidFill>
                  <a:latin typeface="微軟正黑體" panose="020B0604030504040204" pitchFamily="34" charset="-120"/>
                  <a:ea typeface="微軟正黑體" panose="020B0604030504040204" pitchFamily="34" charset="-120"/>
                </a:rPr>
                <a:t>應用面議題</a:t>
              </a:r>
            </a:p>
          </p:txBody>
        </p:sp>
        <p:sp>
          <p:nvSpPr>
            <p:cNvPr id="37" name="手繪多邊形 36"/>
            <p:cNvSpPr/>
            <p:nvPr/>
          </p:nvSpPr>
          <p:spPr>
            <a:xfrm>
              <a:off x="4178817" y="3190514"/>
              <a:ext cx="840272" cy="420136"/>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30000"/>
                <a:hueOff val="0"/>
                <a:satOff val="0"/>
                <a:lumOff val="0"/>
                <a:alphaOff val="0"/>
              </a:schemeClr>
            </a:fillRef>
            <a:effectRef idx="1">
              <a:schemeClr val="accent4">
                <a:alpha val="3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kern="1200" dirty="0">
                  <a:solidFill>
                    <a:schemeClr val="accent2">
                      <a:lumMod val="50000"/>
                    </a:schemeClr>
                  </a:solidFill>
                  <a:latin typeface="微軟正黑體" panose="020B0604030504040204" pitchFamily="34" charset="-120"/>
                  <a:ea typeface="微軟正黑體" panose="020B0604030504040204" pitchFamily="34" charset="-120"/>
                </a:rPr>
                <a:t>遠距醫療健康照護</a:t>
              </a:r>
            </a:p>
          </p:txBody>
        </p:sp>
        <p:sp>
          <p:nvSpPr>
            <p:cNvPr id="38" name="手繪多邊形 37"/>
            <p:cNvSpPr/>
            <p:nvPr/>
          </p:nvSpPr>
          <p:spPr>
            <a:xfrm>
              <a:off x="4178817" y="3787107"/>
              <a:ext cx="840272" cy="420136"/>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30000"/>
                <a:hueOff val="0"/>
                <a:satOff val="0"/>
                <a:lumOff val="0"/>
                <a:alphaOff val="0"/>
              </a:schemeClr>
            </a:fillRef>
            <a:effectRef idx="1">
              <a:schemeClr val="accent4">
                <a:alpha val="3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kern="1200" dirty="0">
                  <a:solidFill>
                    <a:schemeClr val="accent2">
                      <a:lumMod val="50000"/>
                    </a:schemeClr>
                  </a:solidFill>
                  <a:latin typeface="微軟正黑體" panose="020B0604030504040204" pitchFamily="34" charset="-120"/>
                  <a:ea typeface="微軟正黑體" panose="020B0604030504040204" pitchFamily="34" charset="-120"/>
                </a:rPr>
                <a:t>電子商務</a:t>
              </a:r>
            </a:p>
          </p:txBody>
        </p:sp>
        <p:sp>
          <p:nvSpPr>
            <p:cNvPr id="39" name="手繪多邊形 38"/>
            <p:cNvSpPr/>
            <p:nvPr/>
          </p:nvSpPr>
          <p:spPr>
            <a:xfrm>
              <a:off x="4178817" y="4383701"/>
              <a:ext cx="840272" cy="420136"/>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30000"/>
                <a:hueOff val="0"/>
                <a:satOff val="0"/>
                <a:lumOff val="0"/>
                <a:alphaOff val="0"/>
              </a:schemeClr>
            </a:fillRef>
            <a:effectRef idx="1">
              <a:schemeClr val="accent4">
                <a:alpha val="3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kern="1200" dirty="0">
                  <a:solidFill>
                    <a:schemeClr val="accent2">
                      <a:lumMod val="50000"/>
                    </a:schemeClr>
                  </a:solidFill>
                  <a:latin typeface="微軟正黑體" panose="020B0604030504040204" pitchFamily="34" charset="-120"/>
                  <a:ea typeface="微軟正黑體" panose="020B0604030504040204" pitchFamily="34" charset="-120"/>
                </a:rPr>
                <a:t>金融科技服務</a:t>
              </a:r>
            </a:p>
          </p:txBody>
        </p:sp>
        <p:sp>
          <p:nvSpPr>
            <p:cNvPr id="40" name="手繪多邊形 39"/>
            <p:cNvSpPr/>
            <p:nvPr/>
          </p:nvSpPr>
          <p:spPr>
            <a:xfrm>
              <a:off x="4178817" y="4980295"/>
              <a:ext cx="840272" cy="420136"/>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30000"/>
                <a:hueOff val="0"/>
                <a:satOff val="0"/>
                <a:lumOff val="0"/>
                <a:alphaOff val="0"/>
              </a:schemeClr>
            </a:fillRef>
            <a:effectRef idx="1">
              <a:schemeClr val="accent4">
                <a:alpha val="3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kern="1200" dirty="0">
                  <a:solidFill>
                    <a:schemeClr val="accent2">
                      <a:lumMod val="50000"/>
                    </a:schemeClr>
                  </a:solidFill>
                  <a:latin typeface="微軟正黑體" panose="020B0604030504040204" pitchFamily="34" charset="-120"/>
                  <a:ea typeface="微軟正黑體" panose="020B0604030504040204" pitchFamily="34" charset="-120"/>
                </a:rPr>
                <a:t>共享經濟</a:t>
              </a:r>
            </a:p>
          </p:txBody>
        </p:sp>
        <p:sp>
          <p:nvSpPr>
            <p:cNvPr id="41" name="手繪多邊形 40"/>
            <p:cNvSpPr/>
            <p:nvPr/>
          </p:nvSpPr>
          <p:spPr>
            <a:xfrm>
              <a:off x="4178817" y="5576888"/>
              <a:ext cx="840272" cy="420136"/>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30000"/>
                <a:hueOff val="0"/>
                <a:satOff val="0"/>
                <a:lumOff val="0"/>
                <a:alphaOff val="0"/>
              </a:schemeClr>
            </a:fillRef>
            <a:effectRef idx="1">
              <a:schemeClr val="accent4">
                <a:alpha val="3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kern="1200" dirty="0">
                  <a:solidFill>
                    <a:schemeClr val="accent2">
                      <a:lumMod val="50000"/>
                    </a:schemeClr>
                  </a:solidFill>
                  <a:latin typeface="微軟正黑體" panose="020B0604030504040204" pitchFamily="34" charset="-120"/>
                  <a:ea typeface="微軟正黑體" panose="020B0604030504040204" pitchFamily="34" charset="-120"/>
                </a:rPr>
                <a:t>智慧聯網</a:t>
              </a:r>
            </a:p>
          </p:txBody>
        </p:sp>
        <p:sp>
          <p:nvSpPr>
            <p:cNvPr id="43" name="手繪多邊形 42"/>
            <p:cNvSpPr/>
            <p:nvPr/>
          </p:nvSpPr>
          <p:spPr>
            <a:xfrm>
              <a:off x="4962775" y="1997326"/>
              <a:ext cx="840272" cy="420136"/>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olidFill>
              <a:schemeClr val="accent6">
                <a:lumMod val="20000"/>
                <a:lumOff val="8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70000"/>
                <a:hueOff val="0"/>
                <a:satOff val="0"/>
                <a:lumOff val="0"/>
                <a:alphaOff val="0"/>
              </a:schemeClr>
            </a:fillRef>
            <a:effectRef idx="1">
              <a:schemeClr val="accent4">
                <a:alpha val="7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kern="1200" dirty="0">
                  <a:solidFill>
                    <a:schemeClr val="accent6">
                      <a:lumMod val="50000"/>
                    </a:schemeClr>
                  </a:solidFill>
                  <a:latin typeface="微軟正黑體" panose="020B0604030504040204" pitchFamily="34" charset="-120"/>
                  <a:ea typeface="微軟正黑體" panose="020B0604030504040204" pitchFamily="34" charset="-120"/>
                </a:rPr>
                <a:t>當前重要財經法制</a:t>
              </a:r>
            </a:p>
          </p:txBody>
        </p:sp>
        <p:sp>
          <p:nvSpPr>
            <p:cNvPr id="45" name="手繪多邊形 44"/>
            <p:cNvSpPr/>
            <p:nvPr/>
          </p:nvSpPr>
          <p:spPr>
            <a:xfrm>
              <a:off x="5165086" y="2509315"/>
              <a:ext cx="922944" cy="420136"/>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olidFill>
              <a:schemeClr val="accent6">
                <a:lumMod val="20000"/>
                <a:lumOff val="8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50000"/>
                <a:hueOff val="0"/>
                <a:satOff val="0"/>
                <a:lumOff val="0"/>
                <a:alphaOff val="0"/>
              </a:schemeClr>
            </a:fillRef>
            <a:effectRef idx="1">
              <a:schemeClr val="accent4">
                <a:alpha val="5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kern="1200" dirty="0">
                  <a:solidFill>
                    <a:schemeClr val="accent6">
                      <a:lumMod val="50000"/>
                    </a:schemeClr>
                  </a:solidFill>
                  <a:latin typeface="微軟正黑體" panose="020B0604030504040204" pitchFamily="34" charset="-120"/>
                  <a:ea typeface="微軟正黑體" panose="020B0604030504040204" pitchFamily="34" charset="-120"/>
                </a:rPr>
                <a:t>所得稅法</a:t>
              </a:r>
            </a:p>
          </p:txBody>
        </p:sp>
        <p:sp>
          <p:nvSpPr>
            <p:cNvPr id="46" name="手繪多邊形 45"/>
            <p:cNvSpPr/>
            <p:nvPr/>
          </p:nvSpPr>
          <p:spPr>
            <a:xfrm>
              <a:off x="5165084" y="3028976"/>
              <a:ext cx="922944" cy="533141"/>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olidFill>
              <a:schemeClr val="accent6">
                <a:lumMod val="20000"/>
                <a:lumOff val="8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50000"/>
                <a:hueOff val="0"/>
                <a:satOff val="0"/>
                <a:lumOff val="0"/>
                <a:alphaOff val="0"/>
              </a:schemeClr>
            </a:fillRef>
            <a:effectRef idx="1">
              <a:schemeClr val="accent4">
                <a:alpha val="5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鬆綁延攬及留用國際人才相關法規</a:t>
              </a:r>
              <a:endParaRPr lang="zh-TW" altLang="en-US" b="1" kern="12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47" name="手繪多邊形 46"/>
            <p:cNvSpPr/>
            <p:nvPr/>
          </p:nvSpPr>
          <p:spPr>
            <a:xfrm>
              <a:off x="5165084" y="3652774"/>
              <a:ext cx="922944" cy="519590"/>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olidFill>
              <a:schemeClr val="accent6">
                <a:lumMod val="20000"/>
                <a:lumOff val="8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50000"/>
                <a:hueOff val="0"/>
                <a:satOff val="0"/>
                <a:lumOff val="0"/>
                <a:alphaOff val="0"/>
              </a:schemeClr>
            </a:fillRef>
            <a:effectRef idx="1">
              <a:schemeClr val="accent4">
                <a:alpha val="5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kern="1200" dirty="0">
                  <a:solidFill>
                    <a:schemeClr val="accent6">
                      <a:lumMod val="50000"/>
                    </a:schemeClr>
                  </a:solidFill>
                  <a:latin typeface="微軟正黑體" panose="020B0604030504040204" pitchFamily="34" charset="-120"/>
                  <a:ea typeface="微軟正黑體" panose="020B0604030504040204" pitchFamily="34" charset="-120"/>
                </a:rPr>
                <a:t>企業反貪腐與企業行收賄</a:t>
              </a:r>
            </a:p>
          </p:txBody>
        </p:sp>
      </p:grpSp>
      <p:sp>
        <p:nvSpPr>
          <p:cNvPr id="50" name="圓角矩形 49"/>
          <p:cNvSpPr/>
          <p:nvPr/>
        </p:nvSpPr>
        <p:spPr>
          <a:xfrm>
            <a:off x="323728" y="1772816"/>
            <a:ext cx="1800000" cy="576000"/>
          </a:xfrm>
          <a:prstGeom prst="roundRect">
            <a:avLst/>
          </a:prstGeom>
          <a:solidFill>
            <a:schemeClr val="accent4">
              <a:lumMod val="20000"/>
              <a:lumOff val="8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a:solidFill>
                  <a:schemeClr val="accent5">
                    <a:lumMod val="50000"/>
                  </a:schemeClr>
                </a:solidFill>
                <a:latin typeface="微軟正黑體" panose="020B0604030504040204" pitchFamily="34" charset="-120"/>
                <a:ea typeface="微軟正黑體" panose="020B0604030504040204" pitchFamily="34" charset="-120"/>
              </a:rPr>
              <a:t>規劃架構</a:t>
            </a:r>
          </a:p>
        </p:txBody>
      </p:sp>
      <p:sp>
        <p:nvSpPr>
          <p:cNvPr id="3" name="矩形 2"/>
          <p:cNvSpPr/>
          <p:nvPr/>
        </p:nvSpPr>
        <p:spPr>
          <a:xfrm>
            <a:off x="323728" y="1069670"/>
            <a:ext cx="860446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dirty="0">
                <a:solidFill>
                  <a:schemeClr val="tx1"/>
                </a:solidFill>
                <a:latin typeface="微軟正黑體" panose="020B0604030504040204" pitchFamily="34" charset="-120"/>
                <a:ea typeface="微軟正黑體" panose="020B0604030504040204" pitchFamily="34" charset="-120"/>
              </a:rPr>
              <a:t>(</a:t>
            </a:r>
            <a:r>
              <a:rPr lang="zh-TW" altLang="en-US" sz="2800" dirty="0">
                <a:solidFill>
                  <a:schemeClr val="tx1"/>
                </a:solidFill>
                <a:latin typeface="微軟正黑體" panose="020B0604030504040204" pitchFamily="34" charset="-120"/>
                <a:ea typeface="微軟正黑體" panose="020B0604030504040204" pitchFamily="34" charset="-120"/>
              </a:rPr>
              <a:t>三</a:t>
            </a:r>
            <a:r>
              <a:rPr lang="en-US" altLang="zh-TW" sz="2800" dirty="0">
                <a:solidFill>
                  <a:schemeClr val="tx1"/>
                </a:solidFill>
                <a:latin typeface="微軟正黑體" panose="020B0604030504040204" pitchFamily="34" charset="-120"/>
                <a:ea typeface="微軟正黑體" panose="020B0604030504040204" pitchFamily="34" charset="-120"/>
              </a:rPr>
              <a:t>)</a:t>
            </a:r>
            <a:r>
              <a:rPr lang="zh-TW" altLang="en-US" sz="2800" dirty="0">
                <a:solidFill>
                  <a:schemeClr val="tx1"/>
                </a:solidFill>
                <a:latin typeface="微軟正黑體" panose="020B0604030504040204" pitchFamily="34" charset="-120"/>
                <a:ea typeface="微軟正黑體" panose="020B0604030504040204" pitchFamily="34" charset="-120"/>
              </a:rPr>
              <a:t>完備創新</a:t>
            </a:r>
            <a:r>
              <a:rPr lang="zh-TW" altLang="en-US" sz="2800" b="1" dirty="0">
                <a:solidFill>
                  <a:schemeClr val="tx1"/>
                </a:solidFill>
                <a:latin typeface="微軟正黑體" panose="020B0604030504040204" pitchFamily="34" charset="-120"/>
                <a:ea typeface="微軟正黑體" panose="020B0604030504040204" pitchFamily="34" charset="-120"/>
              </a:rPr>
              <a:t>法規</a:t>
            </a:r>
            <a:r>
              <a:rPr lang="zh-TW" altLang="en-US" sz="2800" dirty="0">
                <a:solidFill>
                  <a:schemeClr val="tx1"/>
                </a:solidFill>
                <a:latin typeface="微軟正黑體" panose="020B0604030504040204" pitchFamily="34" charset="-120"/>
                <a:ea typeface="微軟正黑體" panose="020B0604030504040204" pitchFamily="34" charset="-120"/>
              </a:rPr>
              <a:t>：友善數位經濟相關法制</a:t>
            </a:r>
          </a:p>
        </p:txBody>
      </p:sp>
      <p:sp>
        <p:nvSpPr>
          <p:cNvPr id="44" name="手繪多邊形 43"/>
          <p:cNvSpPr/>
          <p:nvPr/>
        </p:nvSpPr>
        <p:spPr>
          <a:xfrm>
            <a:off x="695596" y="6093599"/>
            <a:ext cx="2392598" cy="692683"/>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30000"/>
              <a:hueOff val="0"/>
              <a:satOff val="0"/>
              <a:lumOff val="0"/>
              <a:alphaOff val="0"/>
            </a:schemeClr>
          </a:fillRef>
          <a:effectRef idx="1">
            <a:schemeClr val="accent4">
              <a:alpha val="30000"/>
              <a:hueOff val="0"/>
              <a:satOff val="0"/>
              <a:lumOff val="0"/>
              <a:alphaOff val="0"/>
            </a:schemeClr>
          </a:effectRef>
          <a:fontRef idx="minor">
            <a:schemeClr val="lt1"/>
          </a:fontRef>
        </p:style>
        <p:txBody>
          <a:bodyPr spcFirstLastPara="0" vert="horz" wrap="square" lIns="5080" tIns="5080" rIns="5080" bIns="5080" numCol="1" spcCol="1270" anchor="b" anchorCtr="0">
            <a:noAutofit/>
          </a:bodyPr>
          <a:lstStyle/>
          <a:p>
            <a:pPr lvl="0" algn="ctr" defTabSz="355600">
              <a:lnSpc>
                <a:spcPts val="1400"/>
              </a:lnSpc>
              <a:spcBef>
                <a:spcPct val="0"/>
              </a:spcBef>
            </a:pPr>
            <a:r>
              <a:rPr lang="zh-TW" altLang="en-US" b="1" dirty="0">
                <a:solidFill>
                  <a:schemeClr val="accent2">
                    <a:lumMod val="50000"/>
                  </a:schemeClr>
                </a:solidFill>
                <a:latin typeface="微軟正黑體" panose="020B0604030504040204" pitchFamily="34" charset="-120"/>
                <a:ea typeface="微軟正黑體" panose="020B0604030504040204" pitchFamily="34" charset="-120"/>
              </a:rPr>
              <a:t>監理沙盒</a:t>
            </a:r>
            <a:endParaRPr lang="en-US" altLang="zh-TW" b="1" dirty="0">
              <a:solidFill>
                <a:schemeClr val="accent2">
                  <a:lumMod val="50000"/>
                </a:schemeClr>
              </a:solidFill>
              <a:latin typeface="微軟正黑體" panose="020B0604030504040204" pitchFamily="34" charset="-120"/>
              <a:ea typeface="微軟正黑體" panose="020B0604030504040204" pitchFamily="34" charset="-120"/>
            </a:endParaRPr>
          </a:p>
          <a:p>
            <a:pPr lvl="0" algn="ctr" defTabSz="355600">
              <a:lnSpc>
                <a:spcPts val="1400"/>
              </a:lnSpc>
              <a:spcBef>
                <a:spcPct val="0"/>
              </a:spcBef>
            </a:pPr>
            <a:r>
              <a:rPr lang="en-US" altLang="zh-TW" sz="1200" b="1" kern="1200"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rPr>
              <a:t>提供創新產品、服務、商業模式的測試環境</a:t>
            </a:r>
            <a:r>
              <a:rPr lang="en-US" altLang="zh-TW" sz="1200" b="1" kern="1200" dirty="0">
                <a:solidFill>
                  <a:schemeClr val="accent2">
                    <a:lumMod val="50000"/>
                  </a:schemeClr>
                </a:solidFill>
                <a:latin typeface="微軟正黑體" panose="020B0604030504040204" pitchFamily="34" charset="-120"/>
                <a:ea typeface="微軟正黑體" panose="020B0604030504040204" pitchFamily="34" charset="-120"/>
              </a:rPr>
              <a:t>)</a:t>
            </a:r>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48" name="手繪多邊形 47"/>
          <p:cNvSpPr/>
          <p:nvPr/>
        </p:nvSpPr>
        <p:spPr>
          <a:xfrm>
            <a:off x="580971" y="3488820"/>
            <a:ext cx="358887" cy="933808"/>
          </a:xfrm>
          <a:custGeom>
            <a:avLst/>
            <a:gdLst/>
            <a:ahLst/>
            <a:cxnLst/>
            <a:rect l="0" t="0" r="0" b="0"/>
            <a:pathLst>
              <a:path>
                <a:moveTo>
                  <a:pt x="0" y="0"/>
                </a:moveTo>
                <a:lnTo>
                  <a:pt x="0" y="983119"/>
                </a:lnTo>
                <a:lnTo>
                  <a:pt x="126040" y="983119"/>
                </a:lnTo>
              </a:path>
            </a:pathLst>
          </a:custGeom>
          <a:noFill/>
          <a:scene3d>
            <a:camera prst="orthographicFront"/>
            <a:lightRig rig="flat" dir="t"/>
          </a:scene3d>
          <a:sp3d prstMaterial="matte"/>
        </p:spPr>
        <p:style>
          <a:lnRef idx="2">
            <a:schemeClr val="accent4">
              <a:tint val="50000"/>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49" name="手繪多邊形 48"/>
          <p:cNvSpPr/>
          <p:nvPr/>
        </p:nvSpPr>
        <p:spPr>
          <a:xfrm>
            <a:off x="6300185" y="4794822"/>
            <a:ext cx="2627999" cy="554083"/>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olidFill>
            <a:schemeClr val="accent6">
              <a:lumMod val="20000"/>
              <a:lumOff val="8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50000"/>
              <a:hueOff val="0"/>
              <a:satOff val="0"/>
              <a:lumOff val="0"/>
              <a:alphaOff val="0"/>
            </a:schemeClr>
          </a:fillRef>
          <a:effectRef idx="1">
            <a:schemeClr val="accent4">
              <a:alpha val="5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鬆綁學校及其師生參與創業規範</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含科技基本法修正</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b="1" kern="12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 name="手繪多邊形 50"/>
          <p:cNvSpPr/>
          <p:nvPr/>
        </p:nvSpPr>
        <p:spPr>
          <a:xfrm>
            <a:off x="6300188" y="5458065"/>
            <a:ext cx="2627999" cy="592821"/>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olidFill>
            <a:schemeClr val="accent6">
              <a:lumMod val="20000"/>
              <a:lumOff val="8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50000"/>
              <a:hueOff val="0"/>
              <a:satOff val="0"/>
              <a:lumOff val="0"/>
              <a:alphaOff val="0"/>
            </a:schemeClr>
          </a:fillRef>
          <a:effectRef idx="1">
            <a:schemeClr val="accent4">
              <a:alpha val="5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pPr>
            <a:r>
              <a:rPr lang="zh-TW" altLang="en-US" b="1" kern="1200" dirty="0">
                <a:solidFill>
                  <a:schemeClr val="accent6">
                    <a:lumMod val="50000"/>
                  </a:schemeClr>
                </a:solidFill>
                <a:latin typeface="微軟正黑體" panose="020B0604030504040204" pitchFamily="34" charset="-120"/>
                <a:ea typeface="微軟正黑體" panose="020B0604030504040204" pitchFamily="34" charset="-120"/>
              </a:rPr>
              <a:t>訂定有利於創新發展的</a:t>
            </a:r>
            <a:endParaRPr lang="en-US" altLang="zh-TW" b="1" kern="1200" dirty="0">
              <a:solidFill>
                <a:schemeClr val="accent6">
                  <a:lumMod val="50000"/>
                </a:schemeClr>
              </a:solidFill>
              <a:latin typeface="微軟正黑體" panose="020B0604030504040204" pitchFamily="34" charset="-120"/>
              <a:ea typeface="微軟正黑體" panose="020B0604030504040204" pitchFamily="34" charset="-120"/>
            </a:endParaRPr>
          </a:p>
          <a:p>
            <a:pPr lvl="0" algn="ctr" defTabSz="355600">
              <a:lnSpc>
                <a:spcPct val="90000"/>
              </a:lnSpc>
              <a:spcBef>
                <a:spcPct val="0"/>
              </a:spcBef>
            </a:pPr>
            <a:r>
              <a:rPr lang="zh-TW" altLang="en-US" b="1" kern="1200" dirty="0">
                <a:solidFill>
                  <a:schemeClr val="accent6">
                    <a:lumMod val="50000"/>
                  </a:schemeClr>
                </a:solidFill>
                <a:latin typeface="微軟正黑體" panose="020B0604030504040204" pitchFamily="34" charset="-120"/>
                <a:ea typeface="微軟正黑體" panose="020B0604030504040204" pitchFamily="34" charset="-120"/>
              </a:rPr>
              <a:t>審計及主計規範</a:t>
            </a:r>
          </a:p>
        </p:txBody>
      </p:sp>
      <p:sp>
        <p:nvSpPr>
          <p:cNvPr id="52" name="手繪多邊形 51"/>
          <p:cNvSpPr/>
          <p:nvPr/>
        </p:nvSpPr>
        <p:spPr>
          <a:xfrm>
            <a:off x="6300184" y="6093600"/>
            <a:ext cx="2709345" cy="554083"/>
          </a:xfrm>
          <a:custGeom>
            <a:avLst/>
            <a:gdLst>
              <a:gd name="connsiteX0" fmla="*/ 0 w 840272"/>
              <a:gd name="connsiteY0" fmla="*/ 0 h 420136"/>
              <a:gd name="connsiteX1" fmla="*/ 840272 w 840272"/>
              <a:gd name="connsiteY1" fmla="*/ 0 h 420136"/>
              <a:gd name="connsiteX2" fmla="*/ 840272 w 840272"/>
              <a:gd name="connsiteY2" fmla="*/ 420136 h 420136"/>
              <a:gd name="connsiteX3" fmla="*/ 0 w 840272"/>
              <a:gd name="connsiteY3" fmla="*/ 420136 h 420136"/>
              <a:gd name="connsiteX4" fmla="*/ 0 w 840272"/>
              <a:gd name="connsiteY4" fmla="*/ 0 h 42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72" h="420136">
                <a:moveTo>
                  <a:pt x="0" y="0"/>
                </a:moveTo>
                <a:lnTo>
                  <a:pt x="840272" y="0"/>
                </a:lnTo>
                <a:lnTo>
                  <a:pt x="840272" y="420136"/>
                </a:lnTo>
                <a:lnTo>
                  <a:pt x="0" y="420136"/>
                </a:lnTo>
                <a:lnTo>
                  <a:pt x="0" y="0"/>
                </a:lnTo>
                <a:close/>
              </a:path>
            </a:pathLst>
          </a:custGeom>
          <a:solidFill>
            <a:schemeClr val="accent6">
              <a:lumMod val="20000"/>
              <a:lumOff val="8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50000"/>
              <a:hueOff val="0"/>
              <a:satOff val="0"/>
              <a:lumOff val="0"/>
              <a:alphaOff val="0"/>
            </a:schemeClr>
          </a:fillRef>
          <a:effectRef idx="1">
            <a:schemeClr val="accent4">
              <a:alpha val="50000"/>
              <a:hueOff val="0"/>
              <a:satOff val="0"/>
              <a:lumOff val="0"/>
              <a:alphaOff val="0"/>
            </a:schemeClr>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zh-TW" altLang="en-US" b="1" kern="1200" spc="-60" dirty="0">
                <a:solidFill>
                  <a:schemeClr val="accent6">
                    <a:lumMod val="50000"/>
                  </a:schemeClr>
                </a:solidFill>
                <a:latin typeface="微軟正黑體" panose="020B0604030504040204" pitchFamily="34" charset="-120"/>
                <a:ea typeface="微軟正黑體" panose="020B0604030504040204" pitchFamily="34" charset="-120"/>
              </a:rPr>
              <a:t>推動公務機關採購創新產品</a:t>
            </a:r>
          </a:p>
        </p:txBody>
      </p:sp>
      <p:sp>
        <p:nvSpPr>
          <p:cNvPr id="53" name="手繪多邊形 52"/>
          <p:cNvSpPr/>
          <p:nvPr/>
        </p:nvSpPr>
        <p:spPr>
          <a:xfrm>
            <a:off x="6156178" y="5458065"/>
            <a:ext cx="358887" cy="1021737"/>
          </a:xfrm>
          <a:custGeom>
            <a:avLst/>
            <a:gdLst/>
            <a:ahLst/>
            <a:cxnLst/>
            <a:rect l="0" t="0" r="0" b="0"/>
            <a:pathLst>
              <a:path>
                <a:moveTo>
                  <a:pt x="0" y="0"/>
                </a:moveTo>
                <a:lnTo>
                  <a:pt x="0" y="983119"/>
                </a:lnTo>
                <a:lnTo>
                  <a:pt x="126040" y="983119"/>
                </a:lnTo>
              </a:path>
            </a:pathLst>
          </a:custGeom>
          <a:noFill/>
          <a:ln>
            <a:solidFill>
              <a:schemeClr val="accent6">
                <a:lumMod val="50000"/>
              </a:schemeClr>
            </a:solidFill>
          </a:ln>
          <a:scene3d>
            <a:camera prst="orthographicFront"/>
            <a:lightRig rig="flat" dir="t"/>
          </a:scene3d>
          <a:sp3d prstMaterial="matte"/>
        </p:spPr>
        <p:style>
          <a:lnRef idx="2">
            <a:schemeClr val="accent4">
              <a:tint val="70000"/>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54" name="手繪多邊形 53"/>
          <p:cNvSpPr/>
          <p:nvPr/>
        </p:nvSpPr>
        <p:spPr>
          <a:xfrm>
            <a:off x="6156178" y="5029149"/>
            <a:ext cx="358887" cy="1021737"/>
          </a:xfrm>
          <a:custGeom>
            <a:avLst/>
            <a:gdLst/>
            <a:ahLst/>
            <a:cxnLst/>
            <a:rect l="0" t="0" r="0" b="0"/>
            <a:pathLst>
              <a:path>
                <a:moveTo>
                  <a:pt x="0" y="0"/>
                </a:moveTo>
                <a:lnTo>
                  <a:pt x="0" y="983119"/>
                </a:lnTo>
                <a:lnTo>
                  <a:pt x="126040" y="983119"/>
                </a:lnTo>
              </a:path>
            </a:pathLst>
          </a:custGeom>
          <a:noFill/>
          <a:ln>
            <a:solidFill>
              <a:schemeClr val="accent6">
                <a:lumMod val="50000"/>
              </a:schemeClr>
            </a:solidFill>
          </a:ln>
          <a:scene3d>
            <a:camera prst="orthographicFront"/>
            <a:lightRig rig="flat" dir="t"/>
          </a:scene3d>
          <a:sp3d prstMaterial="matte"/>
        </p:spPr>
        <p:style>
          <a:lnRef idx="2">
            <a:schemeClr val="accent4">
              <a:tint val="70000"/>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55" name="手繪多邊形 54"/>
          <p:cNvSpPr/>
          <p:nvPr/>
        </p:nvSpPr>
        <p:spPr>
          <a:xfrm>
            <a:off x="6156178" y="4152628"/>
            <a:ext cx="358887" cy="1021737"/>
          </a:xfrm>
          <a:custGeom>
            <a:avLst/>
            <a:gdLst/>
            <a:ahLst/>
            <a:cxnLst/>
            <a:rect l="0" t="0" r="0" b="0"/>
            <a:pathLst>
              <a:path>
                <a:moveTo>
                  <a:pt x="0" y="0"/>
                </a:moveTo>
                <a:lnTo>
                  <a:pt x="0" y="983119"/>
                </a:lnTo>
                <a:lnTo>
                  <a:pt x="126040" y="983119"/>
                </a:lnTo>
              </a:path>
            </a:pathLst>
          </a:custGeom>
          <a:noFill/>
          <a:ln>
            <a:solidFill>
              <a:schemeClr val="accent6">
                <a:lumMod val="50000"/>
              </a:schemeClr>
            </a:solidFill>
          </a:ln>
          <a:scene3d>
            <a:camera prst="orthographicFront"/>
            <a:lightRig rig="flat" dir="t"/>
          </a:scene3d>
          <a:sp3d prstMaterial="matte"/>
        </p:spPr>
        <p:style>
          <a:lnRef idx="2">
            <a:schemeClr val="accent4">
              <a:tint val="70000"/>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56" name="投影片編號版面配置區 3"/>
          <p:cNvSpPr>
            <a:spLocks noGrp="1"/>
          </p:cNvSpPr>
          <p:nvPr>
            <p:ph type="sldNum" sz="quarter" idx="12"/>
          </p:nvPr>
        </p:nvSpPr>
        <p:spPr>
          <a:xfrm>
            <a:off x="7058588" y="6406399"/>
            <a:ext cx="2085412"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19</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8705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gn="ctr">
              <a:lnSpc>
                <a:spcPct val="100000"/>
              </a:lnSpc>
            </a:pPr>
            <a:r>
              <a:rPr lang="zh-TW" altLang="en-US" sz="6600" b="1" dirty="0">
                <a:effectLst>
                  <a:outerShdw blurRad="38100" dist="38100" dir="2700000" algn="tl">
                    <a:srgbClr val="000000">
                      <a:alpha val="43137"/>
                    </a:srgbClr>
                  </a:outerShdw>
                </a:effectLst>
              </a:rPr>
              <a:t>大綱</a:t>
            </a:r>
          </a:p>
        </p:txBody>
      </p:sp>
      <p:sp>
        <p:nvSpPr>
          <p:cNvPr id="6" name="投影片編號版面配置區 3"/>
          <p:cNvSpPr>
            <a:spLocks noGrp="1"/>
          </p:cNvSpPr>
          <p:nvPr>
            <p:ph type="sldNum" sz="quarter" idx="12"/>
          </p:nvPr>
        </p:nvSpPr>
        <p:spPr>
          <a:xfrm>
            <a:off x="7004797" y="6401175"/>
            <a:ext cx="20574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2</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7" name="內容版面配置區 4"/>
          <p:cNvSpPr>
            <a:spLocks noGrp="1"/>
          </p:cNvSpPr>
          <p:nvPr>
            <p:ph idx="1"/>
          </p:nvPr>
        </p:nvSpPr>
        <p:spPr>
          <a:xfrm>
            <a:off x="1105469" y="2047163"/>
            <a:ext cx="6933062" cy="4047912"/>
          </a:xfrm>
        </p:spPr>
        <p:txBody>
          <a:bodyPr>
            <a:normAutofit/>
          </a:bodyPr>
          <a:lstStyle/>
          <a:p>
            <a:pPr marL="0" indent="0">
              <a:lnSpc>
                <a:spcPct val="100000"/>
              </a:lnSpc>
              <a:buNone/>
            </a:pPr>
            <a:r>
              <a:rPr lang="zh-TW" altLang="en-US" sz="3600" b="1" dirty="0">
                <a:latin typeface="微軟正黑體" panose="020B0604030504040204" pitchFamily="34" charset="-120"/>
                <a:ea typeface="微軟正黑體" panose="020B0604030504040204" pitchFamily="34" charset="-120"/>
              </a:rPr>
              <a:t>壹、物聯網產業發展</a:t>
            </a:r>
            <a:endParaRPr lang="en-US" altLang="zh-TW" sz="3600" b="1" dirty="0">
              <a:latin typeface="微軟正黑體" panose="020B0604030504040204" pitchFamily="34" charset="-120"/>
              <a:ea typeface="微軟正黑體" panose="020B0604030504040204" pitchFamily="34" charset="-120"/>
            </a:endParaRPr>
          </a:p>
          <a:p>
            <a:pPr marL="0" indent="0">
              <a:lnSpc>
                <a:spcPct val="100000"/>
              </a:lnSpc>
              <a:buNone/>
            </a:pPr>
            <a:r>
              <a:rPr lang="zh-TW" altLang="en-US" sz="3600" b="1" dirty="0">
                <a:latin typeface="微軟正黑體" panose="020B0604030504040204" pitchFamily="34" charset="-120"/>
                <a:ea typeface="微軟正黑體" panose="020B0604030504040204" pitchFamily="34" charset="-120"/>
              </a:rPr>
              <a:t>貳、願景與架構</a:t>
            </a:r>
            <a:endParaRPr lang="en-US" altLang="zh-TW" sz="3600" b="1" dirty="0">
              <a:latin typeface="微軟正黑體" panose="020B0604030504040204" pitchFamily="34" charset="-120"/>
              <a:ea typeface="微軟正黑體" panose="020B0604030504040204" pitchFamily="34" charset="-120"/>
            </a:endParaRPr>
          </a:p>
          <a:p>
            <a:pPr marL="0" indent="0">
              <a:lnSpc>
                <a:spcPct val="100000"/>
              </a:lnSpc>
              <a:buNone/>
            </a:pPr>
            <a:r>
              <a:rPr lang="zh-TW" altLang="en-US" sz="3600" b="1" dirty="0"/>
              <a:t>叁、推動策略</a:t>
            </a:r>
            <a:endParaRPr lang="en-US" altLang="zh-TW" sz="3600" b="1" dirty="0">
              <a:latin typeface="微軟正黑體" panose="020B0604030504040204" pitchFamily="34" charset="-120"/>
              <a:ea typeface="微軟正黑體" panose="020B0604030504040204" pitchFamily="34" charset="-120"/>
            </a:endParaRPr>
          </a:p>
          <a:p>
            <a:pPr marL="0" indent="0">
              <a:lnSpc>
                <a:spcPct val="100000"/>
              </a:lnSpc>
              <a:buNone/>
            </a:pPr>
            <a:r>
              <a:rPr lang="zh-TW" altLang="en-US" sz="3600" b="1" dirty="0">
                <a:latin typeface="微軟正黑體" panose="020B0604030504040204" pitchFamily="34" charset="-120"/>
                <a:ea typeface="微軟正黑體" panose="020B0604030504040204" pitchFamily="34" charset="-120"/>
              </a:rPr>
              <a:t>肆、執行規劃</a:t>
            </a:r>
            <a:endParaRPr lang="en-US" altLang="zh-TW" sz="3600" b="1" dirty="0">
              <a:latin typeface="微軟正黑體" panose="020B0604030504040204" pitchFamily="34" charset="-120"/>
              <a:ea typeface="微軟正黑體" panose="020B0604030504040204" pitchFamily="34" charset="-120"/>
            </a:endParaRPr>
          </a:p>
          <a:p>
            <a:pPr marL="0" indent="0">
              <a:lnSpc>
                <a:spcPct val="100000"/>
              </a:lnSpc>
              <a:buNone/>
            </a:pPr>
            <a:r>
              <a:rPr lang="zh-TW" altLang="en-US" sz="3600" b="1" dirty="0">
                <a:latin typeface="微軟正黑體" panose="020B0604030504040204" pitchFamily="34" charset="-120"/>
                <a:ea typeface="微軟正黑體" panose="020B0604030504040204" pitchFamily="34" charset="-120"/>
              </a:rPr>
              <a:t>伍、預期效益</a:t>
            </a:r>
            <a:endParaRPr lang="en-US" altLang="zh-TW" sz="3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97781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方塊 13"/>
          <p:cNvSpPr txBox="1"/>
          <p:nvPr/>
        </p:nvSpPr>
        <p:spPr>
          <a:xfrm>
            <a:off x="4595813" y="4546889"/>
            <a:ext cx="2655777" cy="523220"/>
          </a:xfrm>
          <a:prstGeom prst="rect">
            <a:avLst/>
          </a:prstGeom>
          <a:noFill/>
        </p:spPr>
        <p:txBody>
          <a:bodyPr wrap="square" rtlCol="0">
            <a:spAutoFit/>
          </a:bodyPr>
          <a:lstStyle/>
          <a:p>
            <a:r>
              <a:rPr lang="zh-TW" altLang="en-US" sz="2800" b="1" dirty="0">
                <a:solidFill>
                  <a:srgbClr val="002060"/>
                </a:solidFill>
                <a:latin typeface="微軟正黑體" panose="020B0604030504040204" pitchFamily="34" charset="-120"/>
                <a:ea typeface="微軟正黑體" panose="020B0604030504040204" pitchFamily="34" charset="-120"/>
              </a:rPr>
              <a:t>未來推動</a:t>
            </a:r>
          </a:p>
        </p:txBody>
      </p:sp>
      <p:sp>
        <p:nvSpPr>
          <p:cNvPr id="19" name="標題 1"/>
          <p:cNvSpPr>
            <a:spLocks noGrp="1"/>
          </p:cNvSpPr>
          <p:nvPr>
            <p:ph type="title"/>
          </p:nvPr>
        </p:nvSpPr>
        <p:spPr>
          <a:xfrm>
            <a:off x="-13739" y="316709"/>
            <a:ext cx="9357239" cy="1325563"/>
          </a:xfrm>
        </p:spPr>
        <p:txBody>
          <a:bodyPr>
            <a:normAutofit/>
          </a:bodyPr>
          <a:lstStyle/>
          <a:p>
            <a:r>
              <a:rPr lang="zh-TW" altLang="en-US" sz="2800" b="1" dirty="0"/>
              <a:t>一、體現矽谷精神，強化鏈結亞洲，健全創新創業生態系</a:t>
            </a:r>
            <a:br>
              <a:rPr lang="zh-TW" altLang="en-US" sz="2800" b="1" dirty="0"/>
            </a:br>
            <a:endParaRPr lang="zh-TW" altLang="en-US" sz="2800" b="1" dirty="0"/>
          </a:p>
        </p:txBody>
      </p:sp>
      <p:sp>
        <p:nvSpPr>
          <p:cNvPr id="20" name="矩形 19"/>
          <p:cNvSpPr/>
          <p:nvPr/>
        </p:nvSpPr>
        <p:spPr>
          <a:xfrm>
            <a:off x="243965" y="1046378"/>
            <a:ext cx="8897509" cy="547714"/>
          </a:xfrm>
          <a:prstGeom prst="rect">
            <a:avLst/>
          </a:prstGeom>
        </p:spPr>
        <p:txBody>
          <a:bodyPr wrap="square">
            <a:spAutoFit/>
          </a:bodyPr>
          <a:lstStyle/>
          <a:p>
            <a:pPr marL="457200" indent="-457200">
              <a:lnSpc>
                <a:spcPts val="4000"/>
              </a:lnSpc>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四</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提供</a:t>
            </a:r>
            <a:r>
              <a:rPr lang="zh-TW" altLang="en-US" sz="2400" b="1" dirty="0">
                <a:latin typeface="微軟正黑體" panose="020B0604030504040204" pitchFamily="34" charset="-120"/>
                <a:ea typeface="微軟正黑體" panose="020B0604030504040204" pitchFamily="34" charset="-120"/>
              </a:rPr>
              <a:t>創新場域</a:t>
            </a:r>
            <a:r>
              <a:rPr lang="zh-TW" altLang="en-US" sz="2400" dirty="0">
                <a:latin typeface="微軟正黑體" panose="020B0604030504040204" pitchFamily="34" charset="-120"/>
                <a:ea typeface="微軟正黑體" panose="020B0604030504040204" pitchFamily="34" charset="-120"/>
              </a:rPr>
              <a:t>：加強與國際新創聚落連結，並創造合作契機 </a:t>
            </a:r>
            <a:endParaRPr lang="en-US" altLang="zh-TW" sz="2400" dirty="0">
              <a:latin typeface="微軟正黑體" panose="020B0604030504040204" pitchFamily="34" charset="-120"/>
              <a:ea typeface="微軟正黑體" panose="020B0604030504040204" pitchFamily="34" charset="-120"/>
            </a:endParaRPr>
          </a:p>
        </p:txBody>
      </p:sp>
      <p:grpSp>
        <p:nvGrpSpPr>
          <p:cNvPr id="2" name="群組 63"/>
          <p:cNvGrpSpPr/>
          <p:nvPr/>
        </p:nvGrpSpPr>
        <p:grpSpPr>
          <a:xfrm>
            <a:off x="538631" y="1881204"/>
            <a:ext cx="7589369" cy="4587902"/>
            <a:chOff x="475021" y="1620159"/>
            <a:chExt cx="8453671" cy="5654171"/>
          </a:xfrm>
        </p:grpSpPr>
        <p:cxnSp>
          <p:nvCxnSpPr>
            <p:cNvPr id="47" name="直接连接符 1"/>
            <p:cNvCxnSpPr/>
            <p:nvPr/>
          </p:nvCxnSpPr>
          <p:spPr>
            <a:xfrm>
              <a:off x="4658056" y="1631890"/>
              <a:ext cx="8536" cy="5642440"/>
            </a:xfrm>
            <a:prstGeom prst="line">
              <a:avLst/>
            </a:prstGeom>
            <a:noFill/>
            <a:ln w="28575" cap="flat" cmpd="sng" algn="ctr">
              <a:solidFill>
                <a:srgbClr val="FF0066"/>
              </a:solidFill>
              <a:prstDash val="sysDash"/>
            </a:ln>
            <a:effectLst/>
          </p:spPr>
        </p:cxnSp>
        <p:sp>
          <p:nvSpPr>
            <p:cNvPr id="48" name="椭圆 2"/>
            <p:cNvSpPr/>
            <p:nvPr/>
          </p:nvSpPr>
          <p:spPr>
            <a:xfrm>
              <a:off x="4630115" y="1850331"/>
              <a:ext cx="144000" cy="144000"/>
            </a:xfrm>
            <a:prstGeom prst="ellipse">
              <a:avLst/>
            </a:prstGeom>
            <a:gradFill flip="none" rotWithShape="1">
              <a:gsLst>
                <a:gs pos="0">
                  <a:srgbClr val="F79646">
                    <a:lumMod val="75000"/>
                  </a:srgbClr>
                </a:gs>
                <a:gs pos="54000">
                  <a:srgbClr val="FFCE33">
                    <a:shade val="100000"/>
                    <a:satMod val="115000"/>
                  </a:srgbClr>
                </a:gs>
              </a:gsLst>
              <a:path path="circle">
                <a:fillToRect l="50000" t="50000" r="50000" b="50000"/>
              </a:path>
              <a:tileRect/>
            </a:gradFill>
            <a:ln w="28575" cap="flat" cmpd="sng" algn="ctr">
              <a:solidFill>
                <a:srgbClr val="A47D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noProof="0">
                <a:ln>
                  <a:noFill/>
                </a:ln>
                <a:solidFill>
                  <a:sysClr val="window" lastClr="FFFFFF"/>
                </a:solidFill>
                <a:effectLst/>
                <a:uLnTx/>
                <a:uFillTx/>
                <a:latin typeface="Arial Unicode MS" panose="020B0604020202020204" pitchFamily="34" charset="-120"/>
                <a:ea typeface="微軟正黑體" pitchFamily="34" charset="-120"/>
              </a:endParaRPr>
            </a:p>
          </p:txBody>
        </p:sp>
        <p:sp>
          <p:nvSpPr>
            <p:cNvPr id="49" name="椭圆 3"/>
            <p:cNvSpPr/>
            <p:nvPr/>
          </p:nvSpPr>
          <p:spPr>
            <a:xfrm>
              <a:off x="4594490" y="3455436"/>
              <a:ext cx="144000" cy="144000"/>
            </a:xfrm>
            <a:prstGeom prst="ellipse">
              <a:avLst/>
            </a:prstGeom>
            <a:gradFill flip="none" rotWithShape="1">
              <a:gsLst>
                <a:gs pos="0">
                  <a:srgbClr val="F79646">
                    <a:lumMod val="75000"/>
                  </a:srgbClr>
                </a:gs>
                <a:gs pos="54000">
                  <a:srgbClr val="FFCE33">
                    <a:shade val="100000"/>
                    <a:satMod val="115000"/>
                  </a:srgbClr>
                </a:gs>
              </a:gsLst>
              <a:path path="circle">
                <a:fillToRect l="50000" t="50000" r="50000" b="50000"/>
              </a:path>
              <a:tileRect/>
            </a:gradFill>
            <a:ln w="28575" cap="flat" cmpd="sng" algn="ctr">
              <a:solidFill>
                <a:srgbClr val="A47D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noProof="0">
                <a:ln>
                  <a:noFill/>
                </a:ln>
                <a:solidFill>
                  <a:sysClr val="window" lastClr="FFFFFF"/>
                </a:solidFill>
                <a:effectLst/>
                <a:uLnTx/>
                <a:uFillTx/>
                <a:latin typeface="Arial Unicode MS" panose="020B0604020202020204" pitchFamily="34" charset="-120"/>
                <a:ea typeface="微軟正黑體" pitchFamily="34" charset="-120"/>
              </a:endParaRPr>
            </a:p>
          </p:txBody>
        </p:sp>
        <p:sp>
          <p:nvSpPr>
            <p:cNvPr id="50" name="等腰三角形 49"/>
            <p:cNvSpPr/>
            <p:nvPr/>
          </p:nvSpPr>
          <p:spPr>
            <a:xfrm rot="5400000">
              <a:off x="4411568" y="1743962"/>
              <a:ext cx="186694" cy="314047"/>
            </a:xfrm>
            <a:prstGeom prst="triangle">
              <a:avLst/>
            </a:prstGeom>
            <a:solidFill>
              <a:srgbClr val="FFC000"/>
            </a:solidFill>
            <a:ln w="28575" cap="flat" cmpd="sng" algn="ctr">
              <a:solidFill>
                <a:srgbClr val="FFCE33"/>
              </a:solidFill>
              <a:prstDash val="solid"/>
            </a:ln>
            <a:effectLst>
              <a:outerShdw dist="12700" dir="5400000" algn="t" rotWithShape="0">
                <a:prstClr val="black">
                  <a:alpha val="40000"/>
                </a:prstClr>
              </a:outerShdw>
            </a:effectLst>
          </p:spPr>
          <p:txBody>
            <a:bodyPr rtlCol="0" anchor="ctr"/>
            <a:lstStyle/>
            <a:p>
              <a:pPr algn="ctr"/>
              <a:endParaRPr lang="en-US" sz="1400" kern="0">
                <a:solidFill>
                  <a:sysClr val="window" lastClr="FFFFFF"/>
                </a:solidFill>
                <a:latin typeface="Arial Unicode MS" panose="020B0604020202020204" pitchFamily="34" charset="-120"/>
                <a:ea typeface="微軟正黑體" pitchFamily="34" charset="-120"/>
              </a:endParaRPr>
            </a:p>
          </p:txBody>
        </p:sp>
        <p:sp>
          <p:nvSpPr>
            <p:cNvPr id="51" name="圆角矩形 7"/>
            <p:cNvSpPr/>
            <p:nvPr/>
          </p:nvSpPr>
          <p:spPr>
            <a:xfrm>
              <a:off x="522520" y="1620159"/>
              <a:ext cx="3799645" cy="550797"/>
            </a:xfrm>
            <a:prstGeom prst="roundRect">
              <a:avLst>
                <a:gd name="adj" fmla="val 5371"/>
              </a:avLst>
            </a:prstGeom>
            <a:solidFill>
              <a:srgbClr val="FFC000"/>
            </a:solidFill>
            <a:ln w="28575" cap="flat" cmpd="sng" algn="ctr">
              <a:solidFill>
                <a:srgbClr val="FFCE33"/>
              </a:solidFill>
              <a:prstDash val="solid"/>
            </a:ln>
            <a:effectLst>
              <a:outerShdw dist="12700" dir="5400000" algn="t" rotWithShape="0">
                <a:prstClr val="black">
                  <a:alpha val="40000"/>
                </a:prstClr>
              </a:outerShdw>
            </a:effectLst>
          </p:spPr>
          <p:txBody>
            <a:bodyPr rtlCol="0" anchor="ctr"/>
            <a:lstStyle/>
            <a:p>
              <a:pPr algn="ctr">
                <a:spcBef>
                  <a:spcPts val="600"/>
                </a:spcBef>
              </a:pPr>
              <a:r>
                <a:rPr lang="zh-TW" altLang="en-US" b="1" kern="0" dirty="0">
                  <a:solidFill>
                    <a:srgbClr val="333333"/>
                  </a:solidFill>
                  <a:latin typeface="Arial Unicode MS" panose="020B0604020202020204" pitchFamily="34" charset="-120"/>
                  <a:ea typeface="微軟正黑體" pitchFamily="34" charset="-120"/>
                </a:rPr>
                <a:t>青年創業圓夢網</a:t>
              </a:r>
              <a:r>
                <a:rPr lang="en-US" altLang="zh-TW" b="1" kern="0" dirty="0">
                  <a:solidFill>
                    <a:srgbClr val="333333"/>
                  </a:solidFill>
                  <a:latin typeface="Arial Unicode MS" panose="020B0604020202020204" pitchFamily="34" charset="-120"/>
                  <a:ea typeface="微軟正黑體" pitchFamily="34" charset="-120"/>
                </a:rPr>
                <a:t>2.0</a:t>
              </a:r>
              <a:endParaRPr lang="en-US" b="1" kern="0" dirty="0">
                <a:solidFill>
                  <a:srgbClr val="333333"/>
                </a:solidFill>
                <a:latin typeface="Arial Unicode MS" panose="020B0604020202020204" pitchFamily="34" charset="-120"/>
                <a:ea typeface="微軟正黑體" pitchFamily="34" charset="-120"/>
              </a:endParaRPr>
            </a:p>
          </p:txBody>
        </p:sp>
        <p:sp>
          <p:nvSpPr>
            <p:cNvPr id="52" name="圆角矩形 7"/>
            <p:cNvSpPr/>
            <p:nvPr/>
          </p:nvSpPr>
          <p:spPr>
            <a:xfrm>
              <a:off x="475022" y="3245059"/>
              <a:ext cx="3847143" cy="557495"/>
            </a:xfrm>
            <a:prstGeom prst="roundRect">
              <a:avLst>
                <a:gd name="adj" fmla="val 5371"/>
              </a:avLst>
            </a:prstGeom>
            <a:solidFill>
              <a:srgbClr val="FFC000"/>
            </a:solidFill>
            <a:ln w="28575" cap="flat" cmpd="sng" algn="ctr">
              <a:solidFill>
                <a:srgbClr val="FFCE33"/>
              </a:solidFill>
              <a:prstDash val="solid"/>
            </a:ln>
            <a:effectLst>
              <a:outerShdw dist="12700" dir="5400000" algn="t" rotWithShape="0">
                <a:prstClr val="black">
                  <a:alpha val="40000"/>
                </a:prstClr>
              </a:outerShdw>
            </a:effectLst>
          </p:spPr>
          <p:txBody>
            <a:bodyPr rtlCol="0" anchor="ctr"/>
            <a:lstStyle/>
            <a:p>
              <a:pPr algn="ctr">
                <a:spcBef>
                  <a:spcPts val="600"/>
                </a:spcBef>
              </a:pPr>
              <a:r>
                <a:rPr lang="zh-TW" altLang="en-US" b="1" kern="0" dirty="0">
                  <a:solidFill>
                    <a:srgbClr val="333333"/>
                  </a:solidFill>
                  <a:latin typeface="Arial Unicode MS" panose="020B0604020202020204" pitchFamily="34" charset="-120"/>
                  <a:ea typeface="微軟正黑體" pitchFamily="34" charset="-120"/>
                </a:rPr>
                <a:t>青創基地</a:t>
              </a:r>
              <a:endParaRPr lang="en-US" altLang="zh-TW" b="1" kern="0" dirty="0">
                <a:solidFill>
                  <a:srgbClr val="333333"/>
                </a:solidFill>
                <a:latin typeface="Arial Unicode MS" panose="020B0604020202020204" pitchFamily="34" charset="-120"/>
                <a:ea typeface="微軟正黑體" pitchFamily="34" charset="-120"/>
              </a:endParaRPr>
            </a:p>
          </p:txBody>
        </p:sp>
        <p:sp>
          <p:nvSpPr>
            <p:cNvPr id="53" name="等腰三角形 52"/>
            <p:cNvSpPr/>
            <p:nvPr/>
          </p:nvSpPr>
          <p:spPr>
            <a:xfrm rot="5400000">
              <a:off x="4397718" y="3356987"/>
              <a:ext cx="186694" cy="314047"/>
            </a:xfrm>
            <a:prstGeom prst="triangle">
              <a:avLst/>
            </a:prstGeom>
            <a:solidFill>
              <a:srgbClr val="FFC000"/>
            </a:solidFill>
            <a:ln w="28575" cap="flat" cmpd="sng" algn="ctr">
              <a:solidFill>
                <a:srgbClr val="FFCE33"/>
              </a:solidFill>
              <a:prstDash val="solid"/>
            </a:ln>
            <a:effectLst>
              <a:outerShdw dist="12700" dir="5400000" algn="t" rotWithShape="0">
                <a:prstClr val="black">
                  <a:alpha val="40000"/>
                </a:prstClr>
              </a:outerShdw>
            </a:effectLst>
          </p:spPr>
          <p:txBody>
            <a:bodyPr rtlCol="0" anchor="ctr"/>
            <a:lstStyle/>
            <a:p>
              <a:pPr algn="ctr"/>
              <a:endParaRPr lang="en-US" sz="1400" kern="0">
                <a:solidFill>
                  <a:sysClr val="window" lastClr="FFFFFF"/>
                </a:solidFill>
                <a:latin typeface="Arial Unicode MS" panose="020B0604020202020204" pitchFamily="34" charset="-120"/>
                <a:ea typeface="微軟正黑體" pitchFamily="34" charset="-120"/>
              </a:endParaRPr>
            </a:p>
          </p:txBody>
        </p:sp>
        <p:sp>
          <p:nvSpPr>
            <p:cNvPr id="54" name="圆角矩形 12"/>
            <p:cNvSpPr/>
            <p:nvPr/>
          </p:nvSpPr>
          <p:spPr>
            <a:xfrm>
              <a:off x="5047326" y="1865850"/>
              <a:ext cx="3429530" cy="599102"/>
            </a:xfrm>
            <a:prstGeom prst="roundRect">
              <a:avLst>
                <a:gd name="adj" fmla="val 5371"/>
              </a:avLst>
            </a:prstGeom>
            <a:solidFill>
              <a:srgbClr val="FFC000"/>
            </a:solidFill>
            <a:ln w="28575" cap="flat" cmpd="sng" algn="ctr">
              <a:solidFill>
                <a:srgbClr val="FFCE33"/>
              </a:solidFill>
              <a:prstDash val="solid"/>
            </a:ln>
            <a:effectLst>
              <a:outerShdw dist="12700" dir="5400000" algn="t" rotWithShape="0">
                <a:prstClr val="black">
                  <a:alpha val="40000"/>
                </a:prstClr>
              </a:outerShdw>
            </a:effectLst>
          </p:spPr>
          <p:txBody>
            <a:bodyPr rtlCol="0" anchor="ctr"/>
            <a:lstStyle/>
            <a:p>
              <a:pPr algn="ctr">
                <a:spcBef>
                  <a:spcPts val="600"/>
                </a:spcBef>
              </a:pPr>
              <a:r>
                <a:rPr lang="en-US" b="1" kern="0" dirty="0">
                  <a:solidFill>
                    <a:srgbClr val="333333"/>
                  </a:solidFill>
                  <a:latin typeface="Arial Unicode MS" panose="020B0604020202020204" pitchFamily="34" charset="-120"/>
                  <a:ea typeface="微軟正黑體" pitchFamily="34" charset="-120"/>
                </a:rPr>
                <a:t>TAF</a:t>
              </a:r>
              <a:r>
                <a:rPr lang="zh-TW" altLang="en-US" b="1" kern="0" dirty="0">
                  <a:solidFill>
                    <a:srgbClr val="333333"/>
                  </a:solidFill>
                  <a:latin typeface="Arial Unicode MS" panose="020B0604020202020204" pitchFamily="34" charset="-120"/>
                  <a:ea typeface="微軟正黑體" pitchFamily="34" charset="-120"/>
                </a:rPr>
                <a:t>空總創新基地</a:t>
              </a:r>
              <a:endParaRPr lang="en-US" b="1" kern="0" dirty="0">
                <a:solidFill>
                  <a:srgbClr val="333333"/>
                </a:solidFill>
                <a:latin typeface="Arial Unicode MS" panose="020B0604020202020204" pitchFamily="34" charset="-120"/>
                <a:ea typeface="微軟正黑體" pitchFamily="34" charset="-120"/>
              </a:endParaRPr>
            </a:p>
          </p:txBody>
        </p:sp>
        <p:sp>
          <p:nvSpPr>
            <p:cNvPr id="55" name="等腰三角形 54"/>
            <p:cNvSpPr/>
            <p:nvPr/>
          </p:nvSpPr>
          <p:spPr>
            <a:xfrm rot="16200000" flipH="1">
              <a:off x="4755814" y="2046325"/>
              <a:ext cx="288032" cy="314047"/>
            </a:xfrm>
            <a:prstGeom prst="triangle">
              <a:avLst/>
            </a:prstGeom>
            <a:solidFill>
              <a:srgbClr val="FFC000"/>
            </a:solidFill>
            <a:ln w="28575" cap="flat" cmpd="sng" algn="ctr">
              <a:solidFill>
                <a:srgbClr val="FFCE33"/>
              </a:solidFill>
              <a:prstDash val="solid"/>
            </a:ln>
            <a:effectLst>
              <a:outerShdw dist="12700" dir="5400000" algn="t" rotWithShape="0">
                <a:prstClr val="black">
                  <a:alpha val="40000"/>
                </a:prstClr>
              </a:outerShdw>
            </a:effectLst>
          </p:spPr>
          <p:txBody>
            <a:bodyPr rtlCol="0" anchor="ctr"/>
            <a:lstStyle/>
            <a:p>
              <a:pPr algn="ctr"/>
              <a:endParaRPr lang="en-US" sz="1400" kern="0">
                <a:solidFill>
                  <a:sysClr val="window" lastClr="FFFFFF"/>
                </a:solidFill>
                <a:latin typeface="Arial Unicode MS" panose="020B0604020202020204" pitchFamily="34" charset="-120"/>
                <a:ea typeface="微軟正黑體" pitchFamily="34" charset="-120"/>
              </a:endParaRPr>
            </a:p>
          </p:txBody>
        </p:sp>
        <p:sp>
          <p:nvSpPr>
            <p:cNvPr id="56" name="椭圆 2"/>
            <p:cNvSpPr/>
            <p:nvPr/>
          </p:nvSpPr>
          <p:spPr>
            <a:xfrm>
              <a:off x="4628140" y="2133356"/>
              <a:ext cx="144000" cy="144000"/>
            </a:xfrm>
            <a:prstGeom prst="ellipse">
              <a:avLst/>
            </a:prstGeom>
            <a:gradFill flip="none" rotWithShape="1">
              <a:gsLst>
                <a:gs pos="0">
                  <a:srgbClr val="F79646">
                    <a:lumMod val="75000"/>
                  </a:srgbClr>
                </a:gs>
                <a:gs pos="54000">
                  <a:srgbClr val="FFCE33">
                    <a:shade val="100000"/>
                    <a:satMod val="115000"/>
                  </a:srgbClr>
                </a:gs>
              </a:gsLst>
              <a:path path="circle">
                <a:fillToRect l="50000" t="50000" r="50000" b="50000"/>
              </a:path>
              <a:tileRect/>
            </a:gradFill>
            <a:ln w="28575" cap="flat" cmpd="sng" algn="ctr">
              <a:solidFill>
                <a:srgbClr val="A47D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noProof="0">
                <a:ln>
                  <a:noFill/>
                </a:ln>
                <a:solidFill>
                  <a:sysClr val="window" lastClr="FFFFFF"/>
                </a:solidFill>
                <a:effectLst/>
                <a:uLnTx/>
                <a:uFillTx/>
                <a:latin typeface="Arial Unicode MS" panose="020B0604020202020204" pitchFamily="34" charset="-120"/>
                <a:ea typeface="微軟正黑體" pitchFamily="34" charset="-120"/>
              </a:endParaRPr>
            </a:p>
          </p:txBody>
        </p:sp>
        <p:sp>
          <p:nvSpPr>
            <p:cNvPr id="57" name="圆角矩形 7"/>
            <p:cNvSpPr/>
            <p:nvPr/>
          </p:nvSpPr>
          <p:spPr>
            <a:xfrm>
              <a:off x="498768" y="4917505"/>
              <a:ext cx="3823397" cy="571345"/>
            </a:xfrm>
            <a:prstGeom prst="roundRect">
              <a:avLst>
                <a:gd name="adj" fmla="val 5371"/>
              </a:avLst>
            </a:prstGeom>
            <a:solidFill>
              <a:srgbClr val="FFC000"/>
            </a:solidFill>
            <a:ln w="28575" cap="flat" cmpd="sng" algn="ctr">
              <a:solidFill>
                <a:srgbClr val="FFCE33"/>
              </a:solidFill>
              <a:prstDash val="solid"/>
            </a:ln>
            <a:effectLst>
              <a:outerShdw dist="12700" dir="5400000" algn="t" rotWithShape="0">
                <a:prstClr val="black">
                  <a:alpha val="40000"/>
                </a:prstClr>
              </a:outerShdw>
            </a:effectLst>
          </p:spPr>
          <p:txBody>
            <a:bodyPr rtlCol="0" anchor="ctr"/>
            <a:lstStyle/>
            <a:p>
              <a:pPr algn="ctr">
                <a:spcBef>
                  <a:spcPts val="600"/>
                </a:spcBef>
              </a:pPr>
              <a:r>
                <a:rPr lang="zh-TW" altLang="en-US" b="1" kern="0" dirty="0">
                  <a:solidFill>
                    <a:srgbClr val="333333"/>
                  </a:solidFill>
                  <a:latin typeface="Arial Unicode MS" panose="020B0604020202020204" pitchFamily="34" charset="-120"/>
                  <a:ea typeface="微軟正黑體" pitchFamily="34" charset="-120"/>
                </a:rPr>
                <a:t>社企聚落</a:t>
              </a:r>
              <a:endParaRPr lang="en-US" altLang="zh-TW" b="1" kern="0" dirty="0">
                <a:solidFill>
                  <a:srgbClr val="333333"/>
                </a:solidFill>
                <a:latin typeface="Arial Unicode MS" panose="020B0604020202020204" pitchFamily="34" charset="-120"/>
                <a:ea typeface="微軟正黑體" pitchFamily="34" charset="-120"/>
              </a:endParaRPr>
            </a:p>
          </p:txBody>
        </p:sp>
        <p:sp>
          <p:nvSpPr>
            <p:cNvPr id="58" name="文字方塊 57"/>
            <p:cNvSpPr txBox="1"/>
            <p:nvPr/>
          </p:nvSpPr>
          <p:spPr>
            <a:xfrm>
              <a:off x="522521" y="3814432"/>
              <a:ext cx="3652530" cy="1024128"/>
            </a:xfrm>
            <a:prstGeom prst="rect">
              <a:avLst/>
            </a:prstGeom>
            <a:noFill/>
          </p:spPr>
          <p:txBody>
            <a:bodyPr wrap="square" rtlCol="0">
              <a:spAutoFit/>
            </a:bodyPr>
            <a:lstStyle/>
            <a:p>
              <a:pPr marL="342900" indent="-342900">
                <a:spcBef>
                  <a:spcPts val="600"/>
                </a:spcBef>
                <a:buSzPct val="80000"/>
                <a:buFont typeface="Wingdings" panose="05000000000000000000" pitchFamily="2" charset="2"/>
                <a:buChar char="l"/>
              </a:pPr>
              <a:r>
                <a:rPr lang="zh-TW" altLang="en-US" sz="1600" kern="0" dirty="0">
                  <a:solidFill>
                    <a:srgbClr val="333333"/>
                  </a:solidFill>
                  <a:latin typeface="Arial Unicode MS" panose="020B0604020202020204" pitchFamily="34" charset="-120"/>
                  <a:ea typeface="微軟正黑體" pitchFamily="34" charset="-120"/>
                </a:rPr>
                <a:t>提供創業諮詢、業師諮詢等</a:t>
              </a:r>
              <a:r>
                <a:rPr lang="en-US" altLang="zh-TW" sz="1600" kern="0" dirty="0">
                  <a:solidFill>
                    <a:srgbClr val="C00000"/>
                  </a:solidFill>
                  <a:latin typeface="Arial Unicode MS" panose="020B0604020202020204" pitchFamily="34" charset="-120"/>
                  <a:ea typeface="微軟正黑體" pitchFamily="34" charset="-120"/>
                </a:rPr>
                <a:t>O2O</a:t>
              </a:r>
              <a:r>
                <a:rPr lang="zh-TW" altLang="en-US" sz="1600" kern="0" dirty="0">
                  <a:solidFill>
                    <a:srgbClr val="333333"/>
                  </a:solidFill>
                  <a:latin typeface="Arial Unicode MS" panose="020B0604020202020204" pitchFamily="34" charset="-120"/>
                  <a:ea typeface="微軟正黑體" pitchFamily="34" charset="-120"/>
                </a:rPr>
                <a:t>服務，為新創社群舉辦活動與課程的重要基地</a:t>
              </a:r>
              <a:endParaRPr lang="en-US" altLang="zh-TW" sz="1600" kern="0" dirty="0">
                <a:solidFill>
                  <a:srgbClr val="333333"/>
                </a:solidFill>
                <a:latin typeface="Arial Unicode MS" panose="020B0604020202020204" pitchFamily="34" charset="-120"/>
                <a:ea typeface="微軟正黑體" pitchFamily="34" charset="-120"/>
              </a:endParaRPr>
            </a:p>
          </p:txBody>
        </p:sp>
        <p:sp>
          <p:nvSpPr>
            <p:cNvPr id="59" name="文字方塊 58"/>
            <p:cNvSpPr txBox="1"/>
            <p:nvPr/>
          </p:nvSpPr>
          <p:spPr>
            <a:xfrm>
              <a:off x="475021" y="5546259"/>
              <a:ext cx="3652529" cy="1024128"/>
            </a:xfrm>
            <a:prstGeom prst="rect">
              <a:avLst/>
            </a:prstGeom>
            <a:noFill/>
          </p:spPr>
          <p:txBody>
            <a:bodyPr wrap="square" rtlCol="0">
              <a:spAutoFit/>
            </a:bodyPr>
            <a:lstStyle/>
            <a:p>
              <a:pPr marL="342900" indent="-342900">
                <a:spcBef>
                  <a:spcPts val="600"/>
                </a:spcBef>
                <a:buSzPct val="80000"/>
                <a:buFont typeface="Wingdings" panose="05000000000000000000" pitchFamily="2" charset="2"/>
                <a:buChar char="l"/>
              </a:pPr>
              <a:r>
                <a:rPr lang="zh-TW" altLang="en-US" sz="1600" kern="0" dirty="0">
                  <a:solidFill>
                    <a:srgbClr val="333333"/>
                  </a:solidFill>
                  <a:latin typeface="Arial Unicode MS" panose="020B0604020202020204" pitchFamily="34" charset="-120"/>
                  <a:ea typeface="微軟正黑體" pitchFamily="34" charset="-120"/>
                </a:rPr>
                <a:t>已有提供農夫契作平台的</a:t>
              </a:r>
              <a:r>
                <a:rPr lang="zh-TW" altLang="en-US" sz="1600" kern="0" dirty="0">
                  <a:solidFill>
                    <a:srgbClr val="C00000"/>
                  </a:solidFill>
                  <a:latin typeface="Arial Unicode MS" panose="020B0604020202020204" pitchFamily="34" charset="-120"/>
                  <a:ea typeface="微軟正黑體" pitchFamily="34" charset="-120"/>
                </a:rPr>
                <a:t>我的開心農場</a:t>
              </a:r>
              <a:r>
                <a:rPr lang="zh-TW" altLang="en-US" sz="1600" kern="0" dirty="0">
                  <a:solidFill>
                    <a:srgbClr val="333333"/>
                  </a:solidFill>
                  <a:latin typeface="Arial Unicode MS" panose="020B0604020202020204" pitchFamily="34" charset="-120"/>
                  <a:ea typeface="微軟正黑體" pitchFamily="34" charset="-120"/>
                </a:rPr>
                <a:t>、推廣魚菜共生的</a:t>
              </a:r>
              <a:r>
                <a:rPr lang="zh-TW" altLang="en-US" sz="1600" kern="0" dirty="0">
                  <a:solidFill>
                    <a:srgbClr val="C00000"/>
                  </a:solidFill>
                  <a:latin typeface="Arial Unicode MS" panose="020B0604020202020204" pitchFamily="34" charset="-120"/>
                  <a:ea typeface="微軟正黑體" pitchFamily="34" charset="-120"/>
                </a:rPr>
                <a:t>秉益企業</a:t>
              </a:r>
              <a:r>
                <a:rPr lang="zh-TW" altLang="en-US" sz="1600" kern="0" dirty="0">
                  <a:solidFill>
                    <a:srgbClr val="333333"/>
                  </a:solidFill>
                  <a:latin typeface="Arial Unicode MS" panose="020B0604020202020204" pitchFamily="34" charset="-120"/>
                  <a:ea typeface="微軟正黑體" pitchFamily="34" charset="-120"/>
                </a:rPr>
                <a:t>等</a:t>
              </a:r>
              <a:r>
                <a:rPr lang="en-US" altLang="zh-TW" sz="1600" kern="0" dirty="0">
                  <a:solidFill>
                    <a:srgbClr val="C00000"/>
                  </a:solidFill>
                  <a:latin typeface="Arial Unicode MS" panose="020B0604020202020204" pitchFamily="34" charset="-120"/>
                  <a:ea typeface="微軟正黑體" pitchFamily="34" charset="-120"/>
                </a:rPr>
                <a:t>33</a:t>
              </a:r>
              <a:r>
                <a:rPr lang="zh-TW" altLang="en-US" sz="1600" kern="0" dirty="0">
                  <a:solidFill>
                    <a:srgbClr val="333333"/>
                  </a:solidFill>
                  <a:latin typeface="Arial Unicode MS" panose="020B0604020202020204" pitchFamily="34" charset="-120"/>
                  <a:ea typeface="微軟正黑體" pitchFamily="34" charset="-120"/>
                </a:rPr>
                <a:t>家社企進駐</a:t>
              </a:r>
              <a:endParaRPr lang="en-US" altLang="zh-TW" sz="1600" kern="0" dirty="0">
                <a:solidFill>
                  <a:srgbClr val="333333"/>
                </a:solidFill>
                <a:latin typeface="Arial Unicode MS" panose="020B0604020202020204" pitchFamily="34" charset="-120"/>
                <a:ea typeface="微軟正黑體" pitchFamily="34" charset="-120"/>
              </a:endParaRPr>
            </a:p>
          </p:txBody>
        </p:sp>
        <p:sp>
          <p:nvSpPr>
            <p:cNvPr id="60" name="等腰三角形 59"/>
            <p:cNvSpPr/>
            <p:nvPr/>
          </p:nvSpPr>
          <p:spPr>
            <a:xfrm rot="5400000">
              <a:off x="4383868" y="5112512"/>
              <a:ext cx="186694" cy="314047"/>
            </a:xfrm>
            <a:prstGeom prst="triangle">
              <a:avLst/>
            </a:prstGeom>
            <a:solidFill>
              <a:srgbClr val="FFC000"/>
            </a:solidFill>
            <a:ln w="28575" cap="flat" cmpd="sng" algn="ctr">
              <a:solidFill>
                <a:srgbClr val="FFCE33"/>
              </a:solidFill>
              <a:prstDash val="solid"/>
            </a:ln>
            <a:effectLst>
              <a:outerShdw dist="12700" dir="5400000" algn="t" rotWithShape="0">
                <a:prstClr val="black">
                  <a:alpha val="40000"/>
                </a:prstClr>
              </a:outerShdw>
            </a:effectLst>
          </p:spPr>
          <p:txBody>
            <a:bodyPr rtlCol="0" anchor="ctr"/>
            <a:lstStyle/>
            <a:p>
              <a:pPr algn="ctr"/>
              <a:endParaRPr lang="en-US" sz="1400" kern="0">
                <a:solidFill>
                  <a:sysClr val="window" lastClr="FFFFFF"/>
                </a:solidFill>
                <a:latin typeface="Arial Unicode MS" panose="020B0604020202020204" pitchFamily="34" charset="-120"/>
                <a:ea typeface="微軟正黑體" pitchFamily="34" charset="-120"/>
              </a:endParaRPr>
            </a:p>
          </p:txBody>
        </p:sp>
        <p:sp>
          <p:nvSpPr>
            <p:cNvPr id="61" name="椭圆 3"/>
            <p:cNvSpPr/>
            <p:nvPr/>
          </p:nvSpPr>
          <p:spPr>
            <a:xfrm>
              <a:off x="4604390" y="5210961"/>
              <a:ext cx="144000" cy="144000"/>
            </a:xfrm>
            <a:prstGeom prst="ellipse">
              <a:avLst/>
            </a:prstGeom>
            <a:gradFill flip="none" rotWithShape="1">
              <a:gsLst>
                <a:gs pos="0">
                  <a:srgbClr val="F79646">
                    <a:lumMod val="75000"/>
                  </a:srgbClr>
                </a:gs>
                <a:gs pos="54000">
                  <a:srgbClr val="FFCE33">
                    <a:shade val="100000"/>
                    <a:satMod val="115000"/>
                  </a:srgbClr>
                </a:gs>
              </a:gsLst>
              <a:path path="circle">
                <a:fillToRect l="50000" t="50000" r="50000" b="50000"/>
              </a:path>
              <a:tileRect/>
            </a:gradFill>
            <a:ln w="28575" cap="flat" cmpd="sng" algn="ctr">
              <a:solidFill>
                <a:srgbClr val="A47D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noProof="0">
                <a:ln>
                  <a:noFill/>
                </a:ln>
                <a:solidFill>
                  <a:sysClr val="window" lastClr="FFFFFF"/>
                </a:solidFill>
                <a:effectLst/>
                <a:uLnTx/>
                <a:uFillTx/>
                <a:latin typeface="Arial Unicode MS" panose="020B0604020202020204" pitchFamily="34" charset="-120"/>
                <a:ea typeface="微軟正黑體" pitchFamily="34" charset="-120"/>
              </a:endParaRPr>
            </a:p>
          </p:txBody>
        </p:sp>
        <p:sp>
          <p:nvSpPr>
            <p:cNvPr id="62" name="文字方塊 61"/>
            <p:cNvSpPr txBox="1"/>
            <p:nvPr/>
          </p:nvSpPr>
          <p:spPr>
            <a:xfrm>
              <a:off x="4830015" y="2506223"/>
              <a:ext cx="4098677" cy="1118955"/>
            </a:xfrm>
            <a:prstGeom prst="rect">
              <a:avLst/>
            </a:prstGeom>
            <a:noFill/>
          </p:spPr>
          <p:txBody>
            <a:bodyPr wrap="square" rtlCol="0">
              <a:spAutoFit/>
            </a:bodyPr>
            <a:lstStyle/>
            <a:p>
              <a:pPr marL="342900" indent="-342900">
                <a:spcBef>
                  <a:spcPts val="600"/>
                </a:spcBef>
                <a:buSzPct val="80000"/>
                <a:buFont typeface="Wingdings" panose="05000000000000000000" pitchFamily="2" charset="2"/>
                <a:buChar char="l"/>
              </a:pPr>
              <a:r>
                <a:rPr lang="zh-TW" altLang="en-US" sz="1600" kern="0" dirty="0">
                  <a:solidFill>
                    <a:srgbClr val="333333"/>
                  </a:solidFill>
                  <a:latin typeface="Arial Unicode MS" panose="020B0604020202020204" pitchFamily="34" charset="-120"/>
                  <a:ea typeface="微軟正黑體" pitchFamily="34" charset="-120"/>
                </a:rPr>
                <a:t>科技村、社創村、藝文村、創客村等空間已陸續啟用</a:t>
              </a:r>
              <a:endParaRPr lang="en-US" altLang="zh-TW" sz="1600" kern="0" dirty="0">
                <a:solidFill>
                  <a:srgbClr val="333333"/>
                </a:solidFill>
                <a:latin typeface="Arial Unicode MS" panose="020B0604020202020204" pitchFamily="34" charset="-120"/>
                <a:ea typeface="微軟正黑體" pitchFamily="34" charset="-120"/>
              </a:endParaRPr>
            </a:p>
            <a:p>
              <a:pPr marL="342900" indent="-342900">
                <a:spcBef>
                  <a:spcPts val="600"/>
                </a:spcBef>
                <a:buSzPct val="80000"/>
                <a:buFont typeface="Wingdings" panose="05000000000000000000" pitchFamily="2" charset="2"/>
                <a:buChar char="l"/>
              </a:pPr>
              <a:r>
                <a:rPr lang="zh-TW" altLang="en-US" sz="1600" kern="0" dirty="0">
                  <a:solidFill>
                    <a:srgbClr val="333333"/>
                  </a:solidFill>
                  <a:latin typeface="Arial Unicode MS" panose="020B0604020202020204" pitchFamily="34" charset="-120"/>
                  <a:ea typeface="微軟正黑體" pitchFamily="34" charset="-120"/>
                </a:rPr>
                <a:t>未來將加入文化創新及實驗之應用</a:t>
              </a:r>
              <a:endParaRPr lang="en-US" altLang="zh-TW" sz="1600" kern="0" dirty="0">
                <a:solidFill>
                  <a:srgbClr val="333333"/>
                </a:solidFill>
                <a:latin typeface="Arial Unicode MS" panose="020B0604020202020204" pitchFamily="34" charset="-120"/>
                <a:ea typeface="微軟正黑體" pitchFamily="34" charset="-120"/>
              </a:endParaRPr>
            </a:p>
          </p:txBody>
        </p:sp>
        <p:sp>
          <p:nvSpPr>
            <p:cNvPr id="63" name="文字方塊 62"/>
            <p:cNvSpPr txBox="1"/>
            <p:nvPr/>
          </p:nvSpPr>
          <p:spPr>
            <a:xfrm>
              <a:off x="520545" y="2197458"/>
              <a:ext cx="3990087" cy="1024128"/>
            </a:xfrm>
            <a:prstGeom prst="rect">
              <a:avLst/>
            </a:prstGeom>
            <a:noFill/>
          </p:spPr>
          <p:txBody>
            <a:bodyPr wrap="square" rtlCol="0">
              <a:spAutoFit/>
            </a:bodyPr>
            <a:lstStyle/>
            <a:p>
              <a:pPr marL="457200" indent="-457200">
                <a:spcBef>
                  <a:spcPts val="600"/>
                </a:spcBef>
                <a:buSzPct val="80000"/>
                <a:buFont typeface="Wingdings" panose="05000000000000000000" pitchFamily="2" charset="2"/>
                <a:buChar char="l"/>
              </a:pPr>
              <a:r>
                <a:rPr lang="zh-TW" altLang="en-US" sz="1600" kern="0" dirty="0">
                  <a:solidFill>
                    <a:srgbClr val="333333"/>
                  </a:solidFill>
                  <a:latin typeface="Arial Unicode MS" panose="020B0604020202020204" pitchFamily="34" charset="-120"/>
                  <a:ea typeface="微軟正黑體" pitchFamily="34" charset="-120"/>
                </a:rPr>
                <a:t>以需求為導向，提供網實合一創業服務，</a:t>
              </a:r>
              <a:r>
                <a:rPr lang="en-US" altLang="zh-TW" sz="1600" kern="0" dirty="0">
                  <a:solidFill>
                    <a:srgbClr val="C00000"/>
                  </a:solidFill>
                  <a:latin typeface="Arial Unicode MS" panose="020B0604020202020204" pitchFamily="34" charset="-120"/>
                  <a:ea typeface="微軟正黑體" pitchFamily="34" charset="-120"/>
                </a:rPr>
                <a:t>104.3.26</a:t>
              </a:r>
              <a:r>
                <a:rPr lang="zh-TW" altLang="en-US" sz="1600" kern="0" dirty="0">
                  <a:solidFill>
                    <a:srgbClr val="333333"/>
                  </a:solidFill>
                  <a:latin typeface="Arial Unicode MS" panose="020B0604020202020204" pitchFamily="34" charset="-120"/>
                  <a:ea typeface="微軟正黑體" pitchFamily="34" charset="-120"/>
                </a:rPr>
                <a:t>上線以來已超過</a:t>
              </a:r>
              <a:r>
                <a:rPr lang="en-US" altLang="zh-TW" sz="1600" kern="0" dirty="0">
                  <a:solidFill>
                    <a:srgbClr val="C00000"/>
                  </a:solidFill>
                  <a:latin typeface="Arial Unicode MS" panose="020B0604020202020204" pitchFamily="34" charset="-120"/>
                  <a:ea typeface="微軟正黑體" pitchFamily="34" charset="-120"/>
                </a:rPr>
                <a:t>387</a:t>
              </a:r>
              <a:r>
                <a:rPr lang="zh-TW" altLang="en-US" sz="1600" kern="0" dirty="0">
                  <a:solidFill>
                    <a:srgbClr val="333333"/>
                  </a:solidFill>
                  <a:latin typeface="Arial Unicode MS" panose="020B0604020202020204" pitchFamily="34" charset="-120"/>
                  <a:ea typeface="微軟正黑體" pitchFamily="34" charset="-120"/>
                </a:rPr>
                <a:t>萬人次瀏覽</a:t>
              </a:r>
              <a:endParaRPr lang="en-US" altLang="zh-TW" sz="1600" kern="0" dirty="0">
                <a:solidFill>
                  <a:srgbClr val="333333"/>
                </a:solidFill>
                <a:latin typeface="Arial Unicode MS" panose="020B0604020202020204" pitchFamily="34" charset="-120"/>
                <a:ea typeface="微軟正黑體" pitchFamily="34" charset="-120"/>
              </a:endParaRPr>
            </a:p>
          </p:txBody>
        </p:sp>
      </p:grpSp>
      <p:sp>
        <p:nvSpPr>
          <p:cNvPr id="66" name="圆角矩形 12"/>
          <p:cNvSpPr/>
          <p:nvPr/>
        </p:nvSpPr>
        <p:spPr>
          <a:xfrm>
            <a:off x="4628470" y="4970046"/>
            <a:ext cx="4265159" cy="486123"/>
          </a:xfrm>
          <a:prstGeom prst="roundRect">
            <a:avLst>
              <a:gd name="adj" fmla="val 5371"/>
            </a:avLst>
          </a:prstGeom>
          <a:solidFill>
            <a:schemeClr val="tx2">
              <a:lumMod val="75000"/>
            </a:schemeClr>
          </a:solidFill>
          <a:ln w="28575" cap="flat" cmpd="sng" algn="ctr">
            <a:noFill/>
            <a:prstDash val="solid"/>
          </a:ln>
          <a:effectLst>
            <a:outerShdw dist="12700" dir="5400000" algn="t" rotWithShape="0">
              <a:prstClr val="black">
                <a:alpha val="40000"/>
              </a:prstClr>
            </a:outerShdw>
          </a:effectLst>
        </p:spPr>
        <p:txBody>
          <a:bodyPr rtlCol="0" anchor="ctr"/>
          <a:lstStyle/>
          <a:p>
            <a:pPr>
              <a:lnSpc>
                <a:spcPts val="1600"/>
              </a:lnSpc>
            </a:pPr>
            <a:r>
              <a:rPr lang="zh-TW" altLang="en-US" dirty="0">
                <a:solidFill>
                  <a:schemeClr val="bg1"/>
                </a:solidFill>
                <a:latin typeface="微軟正黑體" panose="020B0604030504040204" pitchFamily="34" charset="-120"/>
                <a:ea typeface="微軟正黑體" panose="020B0604030504040204" pitchFamily="34" charset="-120"/>
              </a:rPr>
              <a:t>強化既有基地，善用民間加速器</a:t>
            </a:r>
          </a:p>
        </p:txBody>
      </p:sp>
      <p:sp>
        <p:nvSpPr>
          <p:cNvPr id="67" name="等腰三角形 66"/>
          <p:cNvSpPr/>
          <p:nvPr/>
        </p:nvSpPr>
        <p:spPr>
          <a:xfrm rot="16200000" flipH="1">
            <a:off x="4359757" y="5079074"/>
            <a:ext cx="233715" cy="281939"/>
          </a:xfrm>
          <a:prstGeom prst="triangle">
            <a:avLst/>
          </a:prstGeom>
          <a:solidFill>
            <a:schemeClr val="tx2">
              <a:lumMod val="75000"/>
            </a:schemeClr>
          </a:solidFill>
          <a:ln w="28575" cap="flat" cmpd="sng" algn="ctr">
            <a:noFill/>
            <a:prstDash val="solid"/>
          </a:ln>
          <a:effectLst>
            <a:outerShdw dist="12700" dir="5400000" algn="t" rotWithShape="0">
              <a:prstClr val="black">
                <a:alpha val="40000"/>
              </a:prstClr>
            </a:outerShdw>
          </a:effectLst>
        </p:spPr>
        <p:txBody>
          <a:bodyPr rtlCol="0" anchor="ctr"/>
          <a:lstStyle/>
          <a:p>
            <a:pPr algn="ctr"/>
            <a:endParaRPr lang="en-US" sz="1400" kern="0">
              <a:solidFill>
                <a:schemeClr val="bg1"/>
              </a:solidFill>
              <a:latin typeface="Arial Unicode MS" panose="020B0604020202020204" pitchFamily="34" charset="-120"/>
              <a:ea typeface="微軟正黑體" pitchFamily="34" charset="-120"/>
            </a:endParaRPr>
          </a:p>
        </p:txBody>
      </p:sp>
      <p:sp>
        <p:nvSpPr>
          <p:cNvPr id="68" name="椭圆 2"/>
          <p:cNvSpPr/>
          <p:nvPr/>
        </p:nvSpPr>
        <p:spPr>
          <a:xfrm>
            <a:off x="4235387" y="5514529"/>
            <a:ext cx="129277" cy="116844"/>
          </a:xfrm>
          <a:prstGeom prst="ellipse">
            <a:avLst/>
          </a:prstGeom>
          <a:solidFill>
            <a:schemeClr val="tx2">
              <a:lumMod val="75000"/>
            </a:scheme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noProof="0">
              <a:ln>
                <a:noFill/>
              </a:ln>
              <a:solidFill>
                <a:schemeClr val="bg1"/>
              </a:solidFill>
              <a:effectLst/>
              <a:uLnTx/>
              <a:uFillTx/>
              <a:latin typeface="Arial Unicode MS" panose="020B0604020202020204" pitchFamily="34" charset="-120"/>
              <a:ea typeface="微軟正黑體" pitchFamily="34" charset="-120"/>
            </a:endParaRPr>
          </a:p>
        </p:txBody>
      </p:sp>
      <p:sp>
        <p:nvSpPr>
          <p:cNvPr id="70" name="矩形 69"/>
          <p:cNvSpPr/>
          <p:nvPr/>
        </p:nvSpPr>
        <p:spPr>
          <a:xfrm>
            <a:off x="4572000" y="5523663"/>
            <a:ext cx="4572000" cy="1323439"/>
          </a:xfrm>
          <a:prstGeom prst="rect">
            <a:avLst/>
          </a:prstGeom>
        </p:spPr>
        <p:txBody>
          <a:bodyPr wrap="square">
            <a:spAutoFit/>
          </a:bodyPr>
          <a:lstStyle/>
          <a:p>
            <a:pPr marL="342900" lvl="0" indent="-342900">
              <a:spcAft>
                <a:spcPts val="0"/>
              </a:spcAft>
              <a:buSzPct val="80000"/>
              <a:buFont typeface="Wingdings" panose="05000000000000000000" pitchFamily="2" charset="2"/>
              <a:buChar char="l"/>
            </a:pPr>
            <a:r>
              <a:rPr lang="zh-TW" altLang="en-US" sz="1600" kern="0" dirty="0">
                <a:solidFill>
                  <a:srgbClr val="333333"/>
                </a:solidFill>
                <a:latin typeface="Arial Unicode MS" panose="020B0604020202020204" pitchFamily="34" charset="-120"/>
                <a:ea typeface="微軟正黑體" pitchFamily="34" charset="-120"/>
              </a:rPr>
              <a:t>強化既有創新聚落功能，加</a:t>
            </a:r>
            <a:r>
              <a:rPr lang="zh-TW" altLang="en-US" sz="1600" kern="0" dirty="0">
                <a:latin typeface="Arial Unicode MS" panose="020B0604020202020204" pitchFamily="34" charset="-120"/>
                <a:ea typeface="微軟正黑體" pitchFamily="34" charset="-120"/>
              </a:rPr>
              <a:t>強與亞洲等新創聚落連結</a:t>
            </a:r>
            <a:endParaRPr lang="en-US" altLang="zh-TW" sz="1600" kern="0" dirty="0">
              <a:latin typeface="Arial Unicode MS" panose="020B0604020202020204" pitchFamily="34" charset="-120"/>
              <a:ea typeface="微軟正黑體" pitchFamily="34" charset="-120"/>
            </a:endParaRPr>
          </a:p>
          <a:p>
            <a:pPr marL="342900" lvl="0" indent="-342900">
              <a:spcAft>
                <a:spcPts val="0"/>
              </a:spcAft>
              <a:buSzPct val="80000"/>
              <a:buFont typeface="Wingdings" panose="05000000000000000000" pitchFamily="2" charset="2"/>
              <a:buChar char="l"/>
            </a:pPr>
            <a:r>
              <a:rPr lang="zh-TW" altLang="en-US" sz="1600" kern="0" dirty="0">
                <a:solidFill>
                  <a:srgbClr val="333333"/>
                </a:solidFill>
                <a:latin typeface="Arial Unicode MS" panose="020B0604020202020204" pitchFamily="34" charset="-120"/>
                <a:ea typeface="微軟正黑體" pitchFamily="34" charset="-120"/>
              </a:rPr>
              <a:t>轉型既有學校育成中心，與知名加速器聯盟</a:t>
            </a:r>
            <a:endParaRPr lang="en-US" altLang="zh-TW" sz="1600" kern="0" dirty="0">
              <a:solidFill>
                <a:srgbClr val="333333"/>
              </a:solidFill>
              <a:latin typeface="Arial Unicode MS" panose="020B0604020202020204" pitchFamily="34" charset="-120"/>
              <a:ea typeface="微軟正黑體" pitchFamily="34" charset="-120"/>
            </a:endParaRPr>
          </a:p>
          <a:p>
            <a:pPr marL="342900" lvl="0" indent="-342900">
              <a:spcAft>
                <a:spcPts val="0"/>
              </a:spcAft>
              <a:buSzPct val="80000"/>
              <a:buFont typeface="Wingdings" panose="05000000000000000000" pitchFamily="2" charset="2"/>
              <a:buChar char="l"/>
            </a:pPr>
            <a:r>
              <a:rPr lang="zh-TW" altLang="en-US" sz="1600" kern="0" dirty="0">
                <a:solidFill>
                  <a:srgbClr val="333333"/>
                </a:solidFill>
                <a:latin typeface="Arial Unicode MS" panose="020B0604020202020204" pitchFamily="34" charset="-120"/>
                <a:ea typeface="微軟正黑體" pitchFamily="34" charset="-120"/>
              </a:rPr>
              <a:t>促成國營事業、大企業與新創事業及加速器合作</a:t>
            </a:r>
          </a:p>
        </p:txBody>
      </p:sp>
      <p:pic>
        <p:nvPicPr>
          <p:cNvPr id="29" name="Picture 1" descr="P:\New business\TIS\creative\demo\20150413\logo_png.png"/>
          <p:cNvPicPr/>
          <p:nvPr/>
        </p:nvPicPr>
        <p:blipFill rotWithShape="1">
          <a:blip r:embed="rId2" cstate="screen">
            <a:extLst>
              <a:ext uri="{28A0092B-C50C-407E-A947-70E740481C1C}">
                <a14:useLocalDpi xmlns:a14="http://schemas.microsoft.com/office/drawing/2010/main"/>
              </a:ext>
            </a:extLst>
          </a:blip>
          <a:srcRect/>
          <a:stretch/>
        </p:blipFill>
        <p:spPr bwMode="auto">
          <a:xfrm>
            <a:off x="4589222" y="3788229"/>
            <a:ext cx="1516535" cy="739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30"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20</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5"/>
          <p:cNvGrpSpPr/>
          <p:nvPr/>
        </p:nvGrpSpPr>
        <p:grpSpPr>
          <a:xfrm>
            <a:off x="2539966" y="3341923"/>
            <a:ext cx="5805666" cy="2638408"/>
            <a:chOff x="2577010" y="2931586"/>
            <a:chExt cx="6534500" cy="3297220"/>
          </a:xfrm>
        </p:grpSpPr>
        <p:pic>
          <p:nvPicPr>
            <p:cNvPr id="7" name="圖片 6"/>
            <p:cNvPicPr>
              <a:picLocks noChangeAspect="1"/>
            </p:cNvPicPr>
            <p:nvPr/>
          </p:nvPicPr>
          <p:blipFill>
            <a:blip r:embed="rId2" cstate="screen">
              <a:extLst>
                <a:ext uri="{BEBA8EAE-BF5A-486C-A8C5-ECC9F3942E4B}">
                  <a14:imgProps xmlns:a14="http://schemas.microsoft.com/office/drawing/2010/main">
                    <a14:imgLayer r:embed="rId3">
                      <a14:imgEffect>
                        <a14:backgroundRemoval t="2750" b="97417" l="2397" r="97686">
                          <a14:foregroundMark x1="57521" y1="88417" x2="57521" y2="88417"/>
                          <a14:foregroundMark x1="41074" y1="90000" x2="41074" y2="90000"/>
                        </a14:backgroundRemoval>
                      </a14:imgEffect>
                    </a14:imgLayer>
                  </a14:imgProps>
                </a:ext>
                <a:ext uri="{28A0092B-C50C-407E-A947-70E740481C1C}">
                  <a14:useLocalDpi xmlns:a14="http://schemas.microsoft.com/office/drawing/2010/main"/>
                </a:ext>
              </a:extLst>
            </a:blip>
            <a:stretch>
              <a:fillRect/>
            </a:stretch>
          </p:blipFill>
          <p:spPr>
            <a:xfrm>
              <a:off x="6083777" y="2981063"/>
              <a:ext cx="3027733" cy="3247743"/>
            </a:xfrm>
            <a:prstGeom prst="rect">
              <a:avLst/>
            </a:prstGeom>
          </p:spPr>
        </p:pic>
        <p:sp>
          <p:nvSpPr>
            <p:cNvPr id="8" name="矩形 7"/>
            <p:cNvSpPr/>
            <p:nvPr/>
          </p:nvSpPr>
          <p:spPr>
            <a:xfrm>
              <a:off x="2577010" y="2931586"/>
              <a:ext cx="184731" cy="461665"/>
            </a:xfrm>
            <a:prstGeom prst="rect">
              <a:avLst/>
            </a:prstGeom>
          </p:spPr>
          <p:txBody>
            <a:bodyPr wrap="none">
              <a:spAutoFit/>
            </a:bodyPr>
            <a:lstStyle/>
            <a:p>
              <a:endParaRPr lang="zh-TW" altLang="en-US" sz="2400" b="1" dirty="0">
                <a:solidFill>
                  <a:schemeClr val="bg1"/>
                </a:solidFill>
                <a:ea typeface="微軟正黑體"/>
              </a:endParaRPr>
            </a:p>
          </p:txBody>
        </p:sp>
        <p:sp>
          <p:nvSpPr>
            <p:cNvPr id="9" name="矩形 8"/>
            <p:cNvSpPr/>
            <p:nvPr/>
          </p:nvSpPr>
          <p:spPr>
            <a:xfrm>
              <a:off x="4525810" y="4072548"/>
              <a:ext cx="184731" cy="461665"/>
            </a:xfrm>
            <a:prstGeom prst="rect">
              <a:avLst/>
            </a:prstGeom>
          </p:spPr>
          <p:txBody>
            <a:bodyPr wrap="none">
              <a:spAutoFit/>
            </a:bodyPr>
            <a:lstStyle/>
            <a:p>
              <a:endParaRPr lang="zh-TW" altLang="en-US" sz="2400" b="1" dirty="0">
                <a:solidFill>
                  <a:srgbClr val="FFFFFF"/>
                </a:solidFill>
              </a:endParaRPr>
            </a:p>
          </p:txBody>
        </p:sp>
      </p:grpSp>
      <p:sp>
        <p:nvSpPr>
          <p:cNvPr id="19" name="標題 1"/>
          <p:cNvSpPr>
            <a:spLocks noGrp="1"/>
          </p:cNvSpPr>
          <p:nvPr>
            <p:ph type="title"/>
          </p:nvPr>
        </p:nvSpPr>
        <p:spPr>
          <a:xfrm>
            <a:off x="0" y="457200"/>
            <a:ext cx="9144000" cy="1090370"/>
          </a:xfrm>
        </p:spPr>
        <p:txBody>
          <a:bodyPr>
            <a:noAutofit/>
          </a:bodyPr>
          <a:lstStyle/>
          <a:p>
            <a:r>
              <a:rPr lang="zh-TW" altLang="en-US" b="1" dirty="0"/>
              <a:t>二、連結矽谷等國際研發能量建立創新研發基地</a:t>
            </a:r>
            <a:br>
              <a:rPr lang="zh-TW" altLang="en-US" b="1" dirty="0"/>
            </a:br>
            <a:endParaRPr lang="zh-TW" altLang="en-US" b="1" dirty="0"/>
          </a:p>
        </p:txBody>
      </p:sp>
      <p:sp>
        <p:nvSpPr>
          <p:cNvPr id="20" name="矩形 19"/>
          <p:cNvSpPr/>
          <p:nvPr/>
        </p:nvSpPr>
        <p:spPr>
          <a:xfrm>
            <a:off x="194874" y="1225140"/>
            <a:ext cx="7076783" cy="605294"/>
          </a:xfrm>
          <a:prstGeom prst="rect">
            <a:avLst/>
          </a:prstGeom>
        </p:spPr>
        <p:txBody>
          <a:bodyPr wrap="square">
            <a:spAutoFit/>
          </a:bodyPr>
          <a:lstStyle/>
          <a:p>
            <a:pPr marL="457200" indent="-457200" algn="just">
              <a:lnSpc>
                <a:spcPts val="4000"/>
              </a:lnSpc>
            </a:pP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一</a:t>
            </a:r>
            <a:r>
              <a:rPr lang="en-US" altLang="zh-TW" sz="2800"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連結矽谷等創新聚落，引進創新能量</a:t>
            </a:r>
            <a:endParaRPr lang="en-US" altLang="zh-TW" sz="2800" b="1" dirty="0">
              <a:latin typeface="微軟正黑體" panose="020B0604030504040204" pitchFamily="34" charset="-120"/>
              <a:ea typeface="微軟正黑體" panose="020B0604030504040204" pitchFamily="34" charset="-120"/>
            </a:endParaRPr>
          </a:p>
        </p:txBody>
      </p:sp>
      <p:sp>
        <p:nvSpPr>
          <p:cNvPr id="21" name="矩形 20"/>
          <p:cNvSpPr/>
          <p:nvPr/>
        </p:nvSpPr>
        <p:spPr>
          <a:xfrm>
            <a:off x="5884269" y="2684811"/>
            <a:ext cx="2678938" cy="646331"/>
          </a:xfrm>
          <a:prstGeom prst="rect">
            <a:avLst/>
          </a:prstGeom>
        </p:spPr>
        <p:txBody>
          <a:bodyPr wrap="none">
            <a:spAutoFit/>
          </a:bodyPr>
          <a:lstStyle/>
          <a:p>
            <a:r>
              <a:rPr lang="en-US" altLang="zh-TW" dirty="0">
                <a:solidFill>
                  <a:srgbClr val="00B050"/>
                </a:solidFill>
                <a:latin typeface="微軟正黑體" panose="020B0604030504040204" pitchFamily="34" charset="-120"/>
                <a:ea typeface="微軟正黑體" panose="020B0604030504040204" pitchFamily="34" charset="-120"/>
              </a:rPr>
              <a:t>3.</a:t>
            </a:r>
            <a:r>
              <a:rPr lang="zh-TW" altLang="en-US" dirty="0">
                <a:solidFill>
                  <a:srgbClr val="00B050"/>
                </a:solidFill>
                <a:latin typeface="微軟正黑體" panose="020B0604030504040204" pitchFamily="34" charset="-120"/>
                <a:ea typeface="微軟正黑體" panose="020B0604030504040204" pitchFamily="34" charset="-120"/>
              </a:rPr>
              <a:t>加強與全球主要加速器</a:t>
            </a:r>
            <a:endParaRPr lang="en-US" altLang="zh-TW" dirty="0">
              <a:solidFill>
                <a:srgbClr val="00B050"/>
              </a:solidFill>
              <a:latin typeface="微軟正黑體" panose="020B0604030504040204" pitchFamily="34" charset="-120"/>
              <a:ea typeface="微軟正黑體" panose="020B0604030504040204" pitchFamily="34" charset="-120"/>
            </a:endParaRPr>
          </a:p>
          <a:p>
            <a:r>
              <a:rPr lang="zh-TW" altLang="en-US" dirty="0">
                <a:solidFill>
                  <a:srgbClr val="00B050"/>
                </a:solidFill>
                <a:latin typeface="微軟正黑體" panose="020B0604030504040204" pitchFamily="34" charset="-120"/>
                <a:ea typeface="微軟正黑體" panose="020B0604030504040204" pitchFamily="34" charset="-120"/>
              </a:rPr>
              <a:t>或創新聚落合作</a:t>
            </a:r>
            <a:endParaRPr lang="zh-TW" altLang="en-US" dirty="0">
              <a:solidFill>
                <a:srgbClr val="00B050"/>
              </a:solidFill>
            </a:endParaRPr>
          </a:p>
        </p:txBody>
      </p:sp>
      <p:sp>
        <p:nvSpPr>
          <p:cNvPr id="22" name="矩形 21"/>
          <p:cNvSpPr/>
          <p:nvPr/>
        </p:nvSpPr>
        <p:spPr>
          <a:xfrm>
            <a:off x="421610" y="1948579"/>
            <a:ext cx="4572000" cy="1200329"/>
          </a:xfrm>
          <a:prstGeom prst="rect">
            <a:avLst/>
          </a:prstGeom>
        </p:spPr>
        <p:txBody>
          <a:bodyPr>
            <a:spAutoFit/>
          </a:bodyPr>
          <a:lstStyle/>
          <a:p>
            <a:pPr marL="266700" lvl="1" indent="-266700" algn="just">
              <a:spcBef>
                <a:spcPts val="600"/>
              </a:spcBef>
              <a:buSzPct val="80000"/>
            </a:pPr>
            <a:r>
              <a:rPr lang="zh-TW" altLang="en-US" dirty="0">
                <a:solidFill>
                  <a:srgbClr val="0070C0"/>
                </a:solidFill>
                <a:latin typeface="微軟正黑體" panose="020B0604030504040204" pitchFamily="34" charset="-120"/>
                <a:ea typeface="微軟正黑體" panose="020B0604030504040204" pitchFamily="34" charset="-120"/>
              </a:rPr>
              <a:t>     透過技術、人才、資金、市場的緊密結合，使台灣與矽谷等合作夥伴成為成長共同體，改變過去「計畫式」研發中心成效有限之經驗</a:t>
            </a:r>
            <a:endParaRPr lang="en-US" altLang="zh-TW" dirty="0">
              <a:solidFill>
                <a:srgbClr val="0070C0"/>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5688496" y="5620247"/>
            <a:ext cx="3455504" cy="923330"/>
          </a:xfrm>
          <a:prstGeom prst="rect">
            <a:avLst/>
          </a:prstGeom>
          <a:noFill/>
        </p:spPr>
        <p:txBody>
          <a:bodyPr wrap="square" rtlCol="0">
            <a:spAutoFit/>
          </a:bodyPr>
          <a:lstStyle/>
          <a:p>
            <a:r>
              <a:rPr lang="en-US" altLang="zh-TW" dirty="0">
                <a:solidFill>
                  <a:srgbClr val="FF0000"/>
                </a:solidFill>
                <a:latin typeface="微軟正黑體" pitchFamily="34" charset="-120"/>
                <a:ea typeface="微軟正黑體" pitchFamily="34" charset="-120"/>
              </a:rPr>
              <a:t>2.</a:t>
            </a:r>
            <a:r>
              <a:rPr lang="zh-TW" altLang="en-US" dirty="0">
                <a:solidFill>
                  <a:srgbClr val="FF0000"/>
                </a:solidFill>
                <a:latin typeface="微軟正黑體" pitchFamily="34" charset="-120"/>
                <a:ea typeface="微軟正黑體" pitchFamily="34" charset="-120"/>
              </a:rPr>
              <a:t>整合各部會於矽谷的資源，成立在矽谷的單一窗口，吸引技術、人才、資金</a:t>
            </a:r>
          </a:p>
        </p:txBody>
      </p:sp>
      <p:sp>
        <p:nvSpPr>
          <p:cNvPr id="27" name="文字方塊 26"/>
          <p:cNvSpPr txBox="1"/>
          <p:nvPr/>
        </p:nvSpPr>
        <p:spPr>
          <a:xfrm>
            <a:off x="4002915" y="3585093"/>
            <a:ext cx="1971923" cy="400110"/>
          </a:xfrm>
          <a:prstGeom prst="rect">
            <a:avLst/>
          </a:prstGeom>
          <a:noFill/>
        </p:spPr>
        <p:txBody>
          <a:bodyPr wrap="square" rtlCol="0">
            <a:spAutoFit/>
          </a:bodyPr>
          <a:lstStyle/>
          <a:p>
            <a:r>
              <a:rPr lang="zh-TW" altLang="en-US" sz="2000" b="1" dirty="0">
                <a:solidFill>
                  <a:schemeClr val="accent5">
                    <a:lumMod val="75000"/>
                  </a:schemeClr>
                </a:solidFill>
                <a:latin typeface="微軟正黑體" pitchFamily="34" charset="-120"/>
                <a:ea typeface="微軟正黑體" pitchFamily="34" charset="-120"/>
              </a:rPr>
              <a:t>國家級投資公司</a:t>
            </a:r>
          </a:p>
        </p:txBody>
      </p:sp>
      <p:pic>
        <p:nvPicPr>
          <p:cNvPr id="1026" name="Picture 2"/>
          <p:cNvPicPr>
            <a:picLocks noChangeAspect="1" noChangeArrowheads="1"/>
          </p:cNvPicPr>
          <p:nvPr/>
        </p:nvPicPr>
        <p:blipFill>
          <a:blip r:embed="rId4" cstate="print"/>
          <a:srcRect/>
          <a:stretch>
            <a:fillRect/>
          </a:stretch>
        </p:blipFill>
        <p:spPr bwMode="auto">
          <a:xfrm>
            <a:off x="2204357" y="3818846"/>
            <a:ext cx="1526087" cy="1624011"/>
          </a:xfrm>
          <a:prstGeom prst="rect">
            <a:avLst/>
          </a:prstGeom>
          <a:noFill/>
          <a:ln w="9525">
            <a:noFill/>
            <a:miter lim="800000"/>
            <a:headEnd/>
            <a:tailEnd/>
          </a:ln>
        </p:spPr>
      </p:pic>
      <p:sp>
        <p:nvSpPr>
          <p:cNvPr id="23" name="弧形箭號 (下彎) 22"/>
          <p:cNvSpPr/>
          <p:nvPr/>
        </p:nvSpPr>
        <p:spPr>
          <a:xfrm>
            <a:off x="3701143" y="3015343"/>
            <a:ext cx="2623457" cy="6749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pic>
        <p:nvPicPr>
          <p:cNvPr id="25" name="Picture 3"/>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07732" y="3285767"/>
            <a:ext cx="1977794" cy="295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文字方塊 25"/>
          <p:cNvSpPr txBox="1"/>
          <p:nvPr/>
        </p:nvSpPr>
        <p:spPr>
          <a:xfrm>
            <a:off x="1170229" y="3479750"/>
            <a:ext cx="837590" cy="261610"/>
          </a:xfrm>
          <a:prstGeom prst="rect">
            <a:avLst/>
          </a:prstGeom>
          <a:noFill/>
        </p:spPr>
        <p:txBody>
          <a:bodyPr wrap="square" rtlCol="0">
            <a:spAutoFit/>
          </a:bodyPr>
          <a:lstStyle/>
          <a:p>
            <a:pPr algn="ctr"/>
            <a:r>
              <a:rPr lang="en-US" altLang="zh-TW" sz="1100" dirty="0">
                <a:latin typeface="微軟正黑體" panose="020B0604030504040204" pitchFamily="34" charset="-120"/>
                <a:ea typeface="微軟正黑體" panose="020B0604030504040204" pitchFamily="34" charset="-120"/>
              </a:rPr>
              <a:t>AR</a:t>
            </a:r>
            <a:r>
              <a:rPr lang="zh-TW" altLang="en-US" sz="1100" dirty="0">
                <a:latin typeface="微軟正黑體" panose="020B0604030504040204" pitchFamily="34" charset="-120"/>
                <a:ea typeface="微軟正黑體" panose="020B0604030504040204" pitchFamily="34" charset="-120"/>
              </a:rPr>
              <a:t>、</a:t>
            </a:r>
            <a:r>
              <a:rPr lang="en-US" altLang="zh-TW" sz="1100" dirty="0">
                <a:latin typeface="微軟正黑體" panose="020B0604030504040204" pitchFamily="34" charset="-120"/>
                <a:ea typeface="微軟正黑體" panose="020B0604030504040204" pitchFamily="34" charset="-120"/>
              </a:rPr>
              <a:t>VR</a:t>
            </a:r>
            <a:endParaRPr lang="zh-TW" altLang="en-US" sz="1100" dirty="0">
              <a:latin typeface="微軟正黑體" panose="020B0604030504040204" pitchFamily="34" charset="-120"/>
              <a:ea typeface="微軟正黑體" panose="020B0604030504040204" pitchFamily="34" charset="-120"/>
            </a:endParaRPr>
          </a:p>
        </p:txBody>
      </p:sp>
      <p:sp>
        <p:nvSpPr>
          <p:cNvPr id="28" name="弧形箭號 (下彎) 27"/>
          <p:cNvSpPr/>
          <p:nvPr/>
        </p:nvSpPr>
        <p:spPr>
          <a:xfrm rot="10800000">
            <a:off x="3679372" y="5192486"/>
            <a:ext cx="2623457" cy="6749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0" name="文字方塊 29"/>
          <p:cNvSpPr txBox="1"/>
          <p:nvPr/>
        </p:nvSpPr>
        <p:spPr>
          <a:xfrm>
            <a:off x="3940629" y="4967578"/>
            <a:ext cx="2275114" cy="400110"/>
          </a:xfrm>
          <a:prstGeom prst="rect">
            <a:avLst/>
          </a:prstGeom>
          <a:noFill/>
        </p:spPr>
        <p:txBody>
          <a:bodyPr wrap="square" rtlCol="0">
            <a:spAutoFit/>
          </a:bodyPr>
          <a:lstStyle/>
          <a:p>
            <a:r>
              <a:rPr lang="zh-TW" altLang="en-US" sz="2000" b="1" dirty="0">
                <a:solidFill>
                  <a:schemeClr val="accent5">
                    <a:lumMod val="75000"/>
                  </a:schemeClr>
                </a:solidFill>
                <a:latin typeface="微軟正黑體" pitchFamily="34" charset="-120"/>
                <a:ea typeface="微軟正黑體" pitchFamily="34" charset="-120"/>
              </a:rPr>
              <a:t>研發中心創新能量</a:t>
            </a:r>
          </a:p>
        </p:txBody>
      </p:sp>
      <p:sp>
        <p:nvSpPr>
          <p:cNvPr id="31" name="文字方塊 30"/>
          <p:cNvSpPr txBox="1"/>
          <p:nvPr/>
        </p:nvSpPr>
        <p:spPr>
          <a:xfrm>
            <a:off x="908972" y="3773664"/>
            <a:ext cx="837590" cy="261610"/>
          </a:xfrm>
          <a:prstGeom prst="rect">
            <a:avLst/>
          </a:prstGeom>
          <a:noFill/>
        </p:spPr>
        <p:txBody>
          <a:bodyPr wrap="square" rtlCol="0">
            <a:spAutoFit/>
          </a:bodyPr>
          <a:lstStyle/>
          <a:p>
            <a:pPr algn="ctr"/>
            <a:r>
              <a:rPr lang="zh-TW" altLang="en-US" sz="1100" dirty="0">
                <a:latin typeface="微軟正黑體" panose="020B0604030504040204" pitchFamily="34" charset="-120"/>
                <a:ea typeface="微軟正黑體" panose="020B0604030504040204" pitchFamily="34" charset="-120"/>
              </a:rPr>
              <a:t>物聯網</a:t>
            </a:r>
          </a:p>
        </p:txBody>
      </p:sp>
      <p:sp>
        <p:nvSpPr>
          <p:cNvPr id="32" name="文字方塊 31"/>
          <p:cNvSpPr txBox="1"/>
          <p:nvPr/>
        </p:nvSpPr>
        <p:spPr>
          <a:xfrm>
            <a:off x="669487" y="3991379"/>
            <a:ext cx="837590" cy="261610"/>
          </a:xfrm>
          <a:prstGeom prst="rect">
            <a:avLst/>
          </a:prstGeom>
          <a:noFill/>
        </p:spPr>
        <p:txBody>
          <a:bodyPr wrap="square" rtlCol="0">
            <a:spAutoFit/>
          </a:bodyPr>
          <a:lstStyle/>
          <a:p>
            <a:pPr algn="ctr"/>
            <a:r>
              <a:rPr lang="zh-TW" altLang="en-US" sz="1100" dirty="0">
                <a:latin typeface="微軟正黑體" panose="020B0604030504040204" pitchFamily="34" charset="-120"/>
                <a:ea typeface="微軟正黑體" panose="020B0604030504040204" pitchFamily="34" charset="-120"/>
              </a:rPr>
              <a:t>資通訊</a:t>
            </a:r>
          </a:p>
        </p:txBody>
      </p:sp>
      <p:sp>
        <p:nvSpPr>
          <p:cNvPr id="33" name="文字方塊 32"/>
          <p:cNvSpPr txBox="1"/>
          <p:nvPr/>
        </p:nvSpPr>
        <p:spPr>
          <a:xfrm>
            <a:off x="1932230" y="3523294"/>
            <a:ext cx="837590" cy="261610"/>
          </a:xfrm>
          <a:prstGeom prst="rect">
            <a:avLst/>
          </a:prstGeom>
          <a:noFill/>
        </p:spPr>
        <p:txBody>
          <a:bodyPr wrap="square" rtlCol="0">
            <a:spAutoFit/>
          </a:bodyPr>
          <a:lstStyle/>
          <a:p>
            <a:pPr algn="ctr"/>
            <a:r>
              <a:rPr lang="zh-TW" altLang="en-US" sz="1100" dirty="0">
                <a:latin typeface="微軟正黑體" panose="020B0604030504040204" pitchFamily="34" charset="-120"/>
                <a:ea typeface="微軟正黑體" panose="020B0604030504040204" pitchFamily="34" charset="-120"/>
              </a:rPr>
              <a:t>數位教育</a:t>
            </a:r>
          </a:p>
        </p:txBody>
      </p:sp>
      <p:sp>
        <p:nvSpPr>
          <p:cNvPr id="34" name="文字方塊 33"/>
          <p:cNvSpPr txBox="1"/>
          <p:nvPr/>
        </p:nvSpPr>
        <p:spPr>
          <a:xfrm>
            <a:off x="636830" y="4219979"/>
            <a:ext cx="837590" cy="261610"/>
          </a:xfrm>
          <a:prstGeom prst="rect">
            <a:avLst/>
          </a:prstGeom>
          <a:noFill/>
        </p:spPr>
        <p:txBody>
          <a:bodyPr wrap="square" rtlCol="0">
            <a:spAutoFit/>
          </a:bodyPr>
          <a:lstStyle/>
          <a:p>
            <a:pPr algn="ctr"/>
            <a:r>
              <a:rPr lang="zh-TW" altLang="en-US" sz="1100" dirty="0">
                <a:latin typeface="微軟正黑體" panose="020B0604030504040204" pitchFamily="34" charset="-120"/>
                <a:ea typeface="微軟正黑體" panose="020B0604030504040204" pitchFamily="34" charset="-120"/>
              </a:rPr>
              <a:t>半導體</a:t>
            </a:r>
          </a:p>
        </p:txBody>
      </p:sp>
      <p:sp>
        <p:nvSpPr>
          <p:cNvPr id="35" name="文字方塊 34"/>
          <p:cNvSpPr txBox="1"/>
          <p:nvPr/>
        </p:nvSpPr>
        <p:spPr>
          <a:xfrm>
            <a:off x="484431" y="4546551"/>
            <a:ext cx="837590" cy="261610"/>
          </a:xfrm>
          <a:prstGeom prst="rect">
            <a:avLst/>
          </a:prstGeom>
          <a:noFill/>
        </p:spPr>
        <p:txBody>
          <a:bodyPr wrap="square" rtlCol="0">
            <a:spAutoFit/>
          </a:bodyPr>
          <a:lstStyle/>
          <a:p>
            <a:pPr algn="ctr"/>
            <a:r>
              <a:rPr lang="zh-TW" altLang="en-US" sz="1100" dirty="0">
                <a:latin typeface="微軟正黑體" panose="020B0604030504040204" pitchFamily="34" charset="-120"/>
                <a:ea typeface="微軟正黑體" panose="020B0604030504040204" pitchFamily="34" charset="-120"/>
              </a:rPr>
              <a:t>智慧製造</a:t>
            </a:r>
          </a:p>
        </p:txBody>
      </p:sp>
      <p:sp>
        <p:nvSpPr>
          <p:cNvPr id="36" name="文字方塊 35"/>
          <p:cNvSpPr txBox="1"/>
          <p:nvPr/>
        </p:nvSpPr>
        <p:spPr>
          <a:xfrm>
            <a:off x="527974" y="5079951"/>
            <a:ext cx="837590" cy="261610"/>
          </a:xfrm>
          <a:prstGeom prst="rect">
            <a:avLst/>
          </a:prstGeom>
          <a:noFill/>
        </p:spPr>
        <p:txBody>
          <a:bodyPr wrap="square" rtlCol="0">
            <a:spAutoFit/>
          </a:bodyPr>
          <a:lstStyle/>
          <a:p>
            <a:pPr algn="ctr"/>
            <a:r>
              <a:rPr lang="zh-TW" altLang="en-US" sz="1100" dirty="0">
                <a:latin typeface="微軟正黑體" panose="020B0604030504040204" pitchFamily="34" charset="-120"/>
                <a:ea typeface="微軟正黑體" panose="020B0604030504040204" pitchFamily="34" charset="-120"/>
              </a:rPr>
              <a:t>智慧能源</a:t>
            </a:r>
          </a:p>
        </p:txBody>
      </p:sp>
      <p:sp>
        <p:nvSpPr>
          <p:cNvPr id="37" name="文字方塊 36"/>
          <p:cNvSpPr txBox="1"/>
          <p:nvPr/>
        </p:nvSpPr>
        <p:spPr>
          <a:xfrm>
            <a:off x="1399525" y="5489619"/>
            <a:ext cx="3455504" cy="1200329"/>
          </a:xfrm>
          <a:prstGeom prst="rect">
            <a:avLst/>
          </a:prstGeom>
          <a:noFill/>
        </p:spPr>
        <p:txBody>
          <a:bodyPr wrap="square" rtlCol="0">
            <a:spAutoFit/>
          </a:bodyPr>
          <a:lstStyle/>
          <a:p>
            <a:r>
              <a:rPr lang="en-US" altLang="zh-TW" dirty="0">
                <a:solidFill>
                  <a:srgbClr val="FF0000"/>
                </a:solidFill>
                <a:latin typeface="微軟正黑體" pitchFamily="34" charset="-120"/>
                <a:ea typeface="微軟正黑體" pitchFamily="34" charset="-120"/>
              </a:rPr>
              <a:t>1.</a:t>
            </a:r>
            <a:r>
              <a:rPr lang="zh-TW" altLang="en-US" dirty="0">
                <a:solidFill>
                  <a:srgbClr val="FF0000"/>
                </a:solidFill>
                <a:latin typeface="微軟正黑體" pitchFamily="34" charset="-120"/>
                <a:ea typeface="微軟正黑體" pitchFamily="34" charset="-120"/>
              </a:rPr>
              <a:t>成立創新研發中心，對內整合國內物聯網創新能量，對外成為連結矽谷等國際創新中心之單一窗口</a:t>
            </a:r>
          </a:p>
        </p:txBody>
      </p:sp>
      <p:sp>
        <p:nvSpPr>
          <p:cNvPr id="29"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21</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1607169" y="4683353"/>
            <a:ext cx="837590" cy="261610"/>
          </a:xfrm>
          <a:prstGeom prst="rect">
            <a:avLst/>
          </a:prstGeom>
          <a:noFill/>
        </p:spPr>
        <p:txBody>
          <a:bodyPr wrap="square" rtlCol="0">
            <a:spAutoFit/>
          </a:bodyPr>
          <a:lstStyle/>
          <a:p>
            <a:pPr algn="ctr"/>
            <a:r>
              <a:rPr lang="zh-TW" altLang="en-US" sz="1100" dirty="0">
                <a:latin typeface="微軟正黑體" panose="020B0604030504040204" pitchFamily="34" charset="-120"/>
                <a:ea typeface="微軟正黑體" panose="020B0604030504040204" pitchFamily="34" charset="-120"/>
              </a:rPr>
              <a:t>智慧觀光</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文字方塊 198"/>
          <p:cNvSpPr txBox="1"/>
          <p:nvPr/>
        </p:nvSpPr>
        <p:spPr>
          <a:xfrm>
            <a:off x="135171" y="3260037"/>
            <a:ext cx="2091195" cy="923330"/>
          </a:xfrm>
          <a:prstGeom prst="rect">
            <a:avLst/>
          </a:prstGeom>
          <a:noFill/>
        </p:spPr>
        <p:txBody>
          <a:bodyPr wrap="square" rtlCol="0">
            <a:spAutoFit/>
          </a:bodyPr>
          <a:lstStyle/>
          <a:p>
            <a:r>
              <a:rPr lang="zh-TW" altLang="en-US"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連結</a:t>
            </a:r>
            <a:r>
              <a:rPr lang="zh-TW" altLang="en-US" b="1"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矽谷、以色列</a:t>
            </a:r>
            <a:r>
              <a:rPr lang="zh-TW" altLang="en-US" dirty="0">
                <a:solidFill>
                  <a:srgbClr val="0070C0"/>
                </a:solidFill>
                <a:latin typeface="微軟正黑體" panose="020B0604030504040204" pitchFamily="34" charset="-120"/>
                <a:ea typeface="微軟正黑體" panose="020B0604030504040204" pitchFamily="34" charset="-120"/>
                <a:cs typeface="Arial" panose="020B0604020202020204" pitchFamily="34" charset="0"/>
              </a:rPr>
              <a:t>等全球先進科技的研發能量</a:t>
            </a:r>
            <a:endParaRPr lang="zh-TW" altLang="en-US" dirty="0">
              <a:solidFill>
                <a:srgbClr val="0070C0"/>
              </a:solidFill>
            </a:endParaRPr>
          </a:p>
        </p:txBody>
      </p:sp>
      <p:sp>
        <p:nvSpPr>
          <p:cNvPr id="204" name="向右箭號 203"/>
          <p:cNvSpPr/>
          <p:nvPr/>
        </p:nvSpPr>
        <p:spPr>
          <a:xfrm>
            <a:off x="2218416" y="3429000"/>
            <a:ext cx="747421" cy="397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8" name="文字方塊 207"/>
          <p:cNvSpPr txBox="1"/>
          <p:nvPr/>
        </p:nvSpPr>
        <p:spPr>
          <a:xfrm>
            <a:off x="3069203" y="2003730"/>
            <a:ext cx="294198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2400" b="1" dirty="0">
                <a:solidFill>
                  <a:schemeClr val="accent6">
                    <a:lumMod val="75000"/>
                  </a:schemeClr>
                </a:solidFill>
                <a:latin typeface="微軟正黑體" pitchFamily="34" charset="-120"/>
                <a:ea typeface="微軟正黑體" pitchFamily="34" charset="-120"/>
              </a:rPr>
              <a:t>物聯網創新研發中心</a:t>
            </a:r>
          </a:p>
        </p:txBody>
      </p:sp>
      <p:sp>
        <p:nvSpPr>
          <p:cNvPr id="210" name="文字方塊 209"/>
          <p:cNvSpPr txBox="1"/>
          <p:nvPr/>
        </p:nvSpPr>
        <p:spPr>
          <a:xfrm>
            <a:off x="2798866" y="4865919"/>
            <a:ext cx="3880235" cy="1374735"/>
          </a:xfrm>
          <a:prstGeom prst="rect">
            <a:avLst/>
          </a:prstGeom>
          <a:noFill/>
        </p:spPr>
        <p:txBody>
          <a:bodyPr wrap="square" rtlCol="0">
            <a:spAutoFit/>
          </a:bodyPr>
          <a:lstStyle/>
          <a:p>
            <a:pPr marL="342900" indent="-342900">
              <a:lnSpc>
                <a:spcPts val="2500"/>
              </a:lnSpc>
              <a:buAutoNum type="arabicPeriod"/>
            </a:pPr>
            <a:r>
              <a:rPr lang="zh-TW" altLang="en-US" sz="1600" dirty="0">
                <a:solidFill>
                  <a:schemeClr val="accent6">
                    <a:lumMod val="75000"/>
                  </a:schemeClr>
                </a:solidFill>
                <a:latin typeface="微軟正黑體" pitchFamily="34" charset="-120"/>
                <a:ea typeface="微軟正黑體" pitchFamily="34" charset="-120"/>
              </a:rPr>
              <a:t>引導矽谷研發能量來台試量產及製造</a:t>
            </a:r>
            <a:endParaRPr lang="en-US" altLang="zh-TW" sz="1600" dirty="0">
              <a:solidFill>
                <a:schemeClr val="accent6">
                  <a:lumMod val="75000"/>
                </a:schemeClr>
              </a:solidFill>
              <a:latin typeface="微軟正黑體" pitchFamily="34" charset="-120"/>
              <a:ea typeface="微軟正黑體" pitchFamily="34" charset="-120"/>
            </a:endParaRPr>
          </a:p>
          <a:p>
            <a:pPr marL="342900" indent="-342900">
              <a:lnSpc>
                <a:spcPts val="2500"/>
              </a:lnSpc>
              <a:buAutoNum type="arabicPeriod"/>
            </a:pPr>
            <a:r>
              <a:rPr lang="zh-TW" altLang="en-US" sz="1600" dirty="0">
                <a:solidFill>
                  <a:schemeClr val="accent6">
                    <a:lumMod val="75000"/>
                  </a:schemeClr>
                </a:solidFill>
                <a:latin typeface="微軟正黑體" pitchFamily="34" charset="-120"/>
                <a:ea typeface="微軟正黑體" pitchFamily="34" charset="-120"/>
              </a:rPr>
              <a:t>整合國外與國內研發及新創能量匯聚</a:t>
            </a:r>
            <a:endParaRPr lang="en-US" altLang="zh-TW" sz="1600" dirty="0">
              <a:solidFill>
                <a:schemeClr val="accent6">
                  <a:lumMod val="75000"/>
                </a:schemeClr>
              </a:solidFill>
              <a:latin typeface="微軟正黑體" pitchFamily="34" charset="-120"/>
              <a:ea typeface="微軟正黑體" pitchFamily="34" charset="-120"/>
            </a:endParaRPr>
          </a:p>
          <a:p>
            <a:pPr marL="342900" indent="-342900">
              <a:lnSpc>
                <a:spcPts val="2500"/>
              </a:lnSpc>
              <a:buAutoNum type="arabicPeriod"/>
            </a:pPr>
            <a:r>
              <a:rPr lang="zh-TW" altLang="en-US" sz="1600" b="1" dirty="0">
                <a:solidFill>
                  <a:schemeClr val="accent6">
                    <a:lumMod val="75000"/>
                  </a:schemeClr>
                </a:solidFill>
                <a:latin typeface="微軟正黑體" pitchFamily="34" charset="-120"/>
                <a:ea typeface="微軟正黑體" pitchFamily="34" charset="-120"/>
              </a:rPr>
              <a:t>建立測試及標準驗證場域，</a:t>
            </a:r>
            <a:r>
              <a:rPr lang="zh-TW" altLang="en-US" sz="1600" dirty="0">
                <a:solidFill>
                  <a:schemeClr val="accent6">
                    <a:lumMod val="75000"/>
                  </a:schemeClr>
                </a:solidFill>
                <a:latin typeface="微軟正黑體" pitchFamily="34" charset="-120"/>
                <a:ea typeface="微軟正黑體" pitchFamily="34" charset="-120"/>
              </a:rPr>
              <a:t>催生物聯網開放共通平台及產業標準</a:t>
            </a:r>
            <a:endParaRPr lang="en-US" altLang="zh-TW" sz="1600" dirty="0">
              <a:solidFill>
                <a:schemeClr val="accent6">
                  <a:lumMod val="75000"/>
                </a:schemeClr>
              </a:solidFill>
              <a:latin typeface="微軟正黑體" pitchFamily="34" charset="-120"/>
              <a:ea typeface="微軟正黑體" pitchFamily="34" charset="-120"/>
            </a:endParaRPr>
          </a:p>
        </p:txBody>
      </p:sp>
      <p:sp>
        <p:nvSpPr>
          <p:cNvPr id="213" name="圓角矩形 212"/>
          <p:cNvSpPr/>
          <p:nvPr/>
        </p:nvSpPr>
        <p:spPr>
          <a:xfrm>
            <a:off x="6807549" y="1899613"/>
            <a:ext cx="2209230" cy="3443664"/>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pic>
        <p:nvPicPr>
          <p:cNvPr id="22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237" t="24801" r="13232" b="15456"/>
          <a:stretch/>
        </p:blipFill>
        <p:spPr bwMode="auto">
          <a:xfrm>
            <a:off x="7036420" y="2229161"/>
            <a:ext cx="1759832" cy="108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6"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74154" y="2265536"/>
            <a:ext cx="1103175" cy="657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8" name="文字方塊 217"/>
          <p:cNvSpPr txBox="1"/>
          <p:nvPr/>
        </p:nvSpPr>
        <p:spPr>
          <a:xfrm>
            <a:off x="7430077" y="1925151"/>
            <a:ext cx="497178" cy="1754326"/>
          </a:xfrm>
          <a:prstGeom prst="rect">
            <a:avLst/>
          </a:prstGeom>
          <a:noFill/>
        </p:spPr>
        <p:txBody>
          <a:bodyPr wrap="square" rtlCol="0">
            <a:spAutoFit/>
          </a:bodyPr>
          <a:lstStyle/>
          <a:p>
            <a:r>
              <a:rPr lang="zh-TW" altLang="en-US" b="1" dirty="0">
                <a:solidFill>
                  <a:srgbClr val="5767B4"/>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國際研發能量</a:t>
            </a:r>
          </a:p>
        </p:txBody>
      </p:sp>
      <p:sp>
        <p:nvSpPr>
          <p:cNvPr id="219" name="文字方塊 218"/>
          <p:cNvSpPr txBox="1"/>
          <p:nvPr/>
        </p:nvSpPr>
        <p:spPr>
          <a:xfrm>
            <a:off x="6984905" y="1947804"/>
            <a:ext cx="497178" cy="646331"/>
          </a:xfrm>
          <a:prstGeom prst="rect">
            <a:avLst/>
          </a:prstGeom>
          <a:noFill/>
        </p:spPr>
        <p:txBody>
          <a:bodyPr wrap="square" rtlCol="0">
            <a:spAutoFit/>
          </a:bodyPr>
          <a:lstStyle/>
          <a:p>
            <a:r>
              <a:rPr lang="zh-TW" altLang="en-US" b="1" dirty="0">
                <a:solidFill>
                  <a:srgbClr val="00B05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台廠</a:t>
            </a:r>
          </a:p>
        </p:txBody>
      </p:sp>
      <p:sp>
        <p:nvSpPr>
          <p:cNvPr id="221" name="文字方塊 220"/>
          <p:cNvSpPr txBox="1"/>
          <p:nvPr/>
        </p:nvSpPr>
        <p:spPr>
          <a:xfrm>
            <a:off x="3053301" y="4484536"/>
            <a:ext cx="3474720" cy="369332"/>
          </a:xfrm>
          <a:prstGeom prst="rect">
            <a:avLst/>
          </a:prstGeom>
          <a:noFill/>
        </p:spPr>
        <p:txBody>
          <a:bodyPr wrap="square" rtlCol="0">
            <a:spAutoFit/>
          </a:bodyPr>
          <a:lstStyle/>
          <a:p>
            <a:r>
              <a:rPr lang="zh-TW" altLang="en-US" u="sng" dirty="0">
                <a:solidFill>
                  <a:schemeClr val="accent6">
                    <a:lumMod val="75000"/>
                  </a:schemeClr>
                </a:solidFill>
                <a:latin typeface="微軟正黑體" pitchFamily="34" charset="-120"/>
                <a:ea typeface="微軟正黑體" pitchFamily="34" charset="-120"/>
              </a:rPr>
              <a:t>單一窗口、進駐空間、驗證場域</a:t>
            </a:r>
          </a:p>
        </p:txBody>
      </p:sp>
      <p:sp>
        <p:nvSpPr>
          <p:cNvPr id="222" name="向右箭號 221"/>
          <p:cNvSpPr/>
          <p:nvPr/>
        </p:nvSpPr>
        <p:spPr>
          <a:xfrm>
            <a:off x="5948903" y="3429000"/>
            <a:ext cx="747421" cy="3975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223" name="文字方塊 222"/>
          <p:cNvSpPr txBox="1"/>
          <p:nvPr/>
        </p:nvSpPr>
        <p:spPr>
          <a:xfrm>
            <a:off x="6925586" y="3729160"/>
            <a:ext cx="1979875" cy="1169551"/>
          </a:xfrm>
          <a:prstGeom prst="rect">
            <a:avLst/>
          </a:prstGeom>
          <a:noFill/>
        </p:spPr>
        <p:txBody>
          <a:bodyPr wrap="square" rtlCol="0">
            <a:spAutoFit/>
          </a:bodyPr>
          <a:lstStyle/>
          <a:p>
            <a:r>
              <a:rPr lang="zh-TW" altLang="en-US" sz="1400" dirty="0">
                <a:solidFill>
                  <a:srgbClr val="9BBB59"/>
                </a:solidFill>
                <a:latin typeface="微軟正黑體" pitchFamily="34" charset="-120"/>
                <a:ea typeface="微軟正黑體" pitchFamily="34" charset="-120"/>
              </a:rPr>
              <a:t>藉由國際合作，優化我國物聯網創新關鍵技術自主研發能量，補強物聯網產業鏈缺口並搶進下一世代產業。</a:t>
            </a:r>
          </a:p>
        </p:txBody>
      </p:sp>
      <p:sp>
        <p:nvSpPr>
          <p:cNvPr id="225" name="文字方塊 224"/>
          <p:cNvSpPr txBox="1"/>
          <p:nvPr/>
        </p:nvSpPr>
        <p:spPr>
          <a:xfrm>
            <a:off x="349857" y="5096787"/>
            <a:ext cx="1971923" cy="400110"/>
          </a:xfrm>
          <a:prstGeom prst="rect">
            <a:avLst/>
          </a:prstGeom>
          <a:noFill/>
        </p:spPr>
        <p:txBody>
          <a:bodyPr wrap="square" rtlCol="0">
            <a:spAutoFit/>
          </a:bodyPr>
          <a:lstStyle/>
          <a:p>
            <a:r>
              <a:rPr lang="zh-TW" altLang="en-US" sz="2000" b="1" dirty="0">
                <a:solidFill>
                  <a:schemeClr val="accent5">
                    <a:lumMod val="75000"/>
                  </a:schemeClr>
                </a:solidFill>
                <a:latin typeface="微軟正黑體" pitchFamily="34" charset="-120"/>
                <a:ea typeface="微軟正黑體" pitchFamily="34" charset="-120"/>
              </a:rPr>
              <a:t>國家級投資公司</a:t>
            </a:r>
          </a:p>
        </p:txBody>
      </p:sp>
      <p:sp>
        <p:nvSpPr>
          <p:cNvPr id="226" name="向右箭號 225"/>
          <p:cNvSpPr/>
          <p:nvPr/>
        </p:nvSpPr>
        <p:spPr>
          <a:xfrm rot="19673922">
            <a:off x="1697078" y="4529686"/>
            <a:ext cx="1359673" cy="259328"/>
          </a:xfrm>
          <a:prstGeom prst="rightArrow">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 name="Picture 3"/>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419817" y="2561693"/>
            <a:ext cx="1346047" cy="2010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10101" y="3056845"/>
            <a:ext cx="1024850" cy="1090611"/>
          </a:xfrm>
          <a:prstGeom prst="rect">
            <a:avLst/>
          </a:prstGeom>
          <a:noFill/>
          <a:ln w="9525">
            <a:noFill/>
            <a:miter lim="800000"/>
            <a:headEnd/>
            <a:tailEnd/>
          </a:ln>
        </p:spPr>
      </p:pic>
      <p:sp>
        <p:nvSpPr>
          <p:cNvPr id="23" name="標題 1"/>
          <p:cNvSpPr>
            <a:spLocks noGrp="1"/>
          </p:cNvSpPr>
          <p:nvPr>
            <p:ph type="title"/>
          </p:nvPr>
        </p:nvSpPr>
        <p:spPr>
          <a:xfrm>
            <a:off x="1" y="457200"/>
            <a:ext cx="9144000" cy="1090370"/>
          </a:xfrm>
        </p:spPr>
        <p:txBody>
          <a:bodyPr>
            <a:noAutofit/>
          </a:bodyPr>
          <a:lstStyle/>
          <a:p>
            <a:r>
              <a:rPr lang="zh-TW" altLang="en-US" b="1" dirty="0"/>
              <a:t>二、連結矽谷等國際研發能量建立創新研發基地</a:t>
            </a:r>
            <a:br>
              <a:rPr lang="zh-TW" altLang="en-US" b="1" dirty="0"/>
            </a:br>
            <a:endParaRPr lang="zh-TW" altLang="en-US" b="1" dirty="0"/>
          </a:p>
        </p:txBody>
      </p:sp>
      <p:sp>
        <p:nvSpPr>
          <p:cNvPr id="24" name="矩形 23"/>
          <p:cNvSpPr/>
          <p:nvPr/>
        </p:nvSpPr>
        <p:spPr>
          <a:xfrm>
            <a:off x="194873" y="1225140"/>
            <a:ext cx="8633441" cy="1118255"/>
          </a:xfrm>
          <a:prstGeom prst="rect">
            <a:avLst/>
          </a:prstGeom>
        </p:spPr>
        <p:txBody>
          <a:bodyPr wrap="square">
            <a:spAutoFit/>
          </a:bodyPr>
          <a:lstStyle/>
          <a:p>
            <a:pPr marL="457200" indent="-457200" algn="just">
              <a:lnSpc>
                <a:spcPts val="4000"/>
              </a:lnSpc>
            </a:pP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二</a:t>
            </a:r>
            <a:r>
              <a:rPr lang="en-US" altLang="zh-TW" sz="2800"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連結矽谷等創新聚落，搶進下一世代物聯網標準與商機</a:t>
            </a:r>
            <a:endParaRPr lang="en-US" altLang="zh-TW" sz="2800" b="1" dirty="0">
              <a:latin typeface="微軟正黑體" panose="020B0604030504040204" pitchFamily="34" charset="-120"/>
              <a:ea typeface="微軟正黑體" panose="020B0604030504040204" pitchFamily="34" charset="-120"/>
            </a:endParaRPr>
          </a:p>
        </p:txBody>
      </p:sp>
      <p:sp>
        <p:nvSpPr>
          <p:cNvPr id="22"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22</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10071" y="484391"/>
            <a:ext cx="9211729" cy="1325563"/>
          </a:xfrm>
        </p:spPr>
        <p:txBody>
          <a:bodyPr>
            <a:normAutofit/>
          </a:bodyPr>
          <a:lstStyle/>
          <a:p>
            <a:pPr lvl="0">
              <a:lnSpc>
                <a:spcPts val="3500"/>
              </a:lnSpc>
              <a:spcAft>
                <a:spcPts val="0"/>
              </a:spcAft>
            </a:pPr>
            <a:r>
              <a:rPr lang="zh-TW" altLang="en-US" sz="3200" b="1" dirty="0"/>
              <a:t>三、軟硬互補，提升軟實力建構物聯網完整供應鏈</a:t>
            </a: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1142134855"/>
              </p:ext>
            </p:extLst>
          </p:nvPr>
        </p:nvGraphicFramePr>
        <p:xfrm>
          <a:off x="1105729" y="170635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矩形 9"/>
          <p:cNvSpPr/>
          <p:nvPr/>
        </p:nvSpPr>
        <p:spPr>
          <a:xfrm>
            <a:off x="6636427" y="4800600"/>
            <a:ext cx="2016000" cy="646331"/>
          </a:xfrm>
          <a:prstGeom prst="rect">
            <a:avLst/>
          </a:prstGeom>
        </p:spPr>
        <p:txBody>
          <a:bodyPr wrap="square">
            <a:spAutoFit/>
          </a:bodyPr>
          <a:lstStyle/>
          <a:p>
            <a:pPr algn="just">
              <a:buSzPct val="100000"/>
            </a:pPr>
            <a:r>
              <a:rPr lang="zh-TW" altLang="en-US" sz="1200" dirty="0">
                <a:latin typeface="微軟正黑體" pitchFamily="34" charset="-120"/>
                <a:ea typeface="微軟正黑體" pitchFamily="34" charset="-120"/>
                <a:cs typeface="Microsoft JhengHei"/>
                <a:sym typeface="Microsoft JhengHei"/>
              </a:rPr>
              <a:t>鼓勵學校、法人釋出物聯網相關研發成果或專利，成立新公司或與新創事業合作</a:t>
            </a:r>
          </a:p>
        </p:txBody>
      </p:sp>
      <p:sp>
        <p:nvSpPr>
          <p:cNvPr id="11" name="矩形 10"/>
          <p:cNvSpPr/>
          <p:nvPr/>
        </p:nvSpPr>
        <p:spPr>
          <a:xfrm>
            <a:off x="0" y="1923240"/>
            <a:ext cx="4102650" cy="646331"/>
          </a:xfrm>
          <a:prstGeom prst="rect">
            <a:avLst/>
          </a:prstGeom>
        </p:spPr>
        <p:txBody>
          <a:bodyPr wrap="square">
            <a:spAutoFit/>
          </a:bodyPr>
          <a:lstStyle/>
          <a:p>
            <a:pPr algn="just">
              <a:buSzPct val="100000"/>
            </a:pPr>
            <a:r>
              <a:rPr lang="zh-TW" altLang="en-US" sz="1200" dirty="0">
                <a:latin typeface="微軟正黑體" pitchFamily="34" charset="-120"/>
                <a:ea typeface="微軟正黑體" pitchFamily="34" charset="-120"/>
                <a:cs typeface="Microsoft JhengHei"/>
                <a:sym typeface="Microsoft JhengHei"/>
              </a:rPr>
              <a:t>推動物聯網應用及其關鍵零組件（半導體、面板、感測器、光電元件等）與如雲端、大數據等其他關鍵技術之創新，並協助業者跨領域整合，串聯物聯網系統生態體系</a:t>
            </a:r>
          </a:p>
        </p:txBody>
      </p:sp>
      <p:sp>
        <p:nvSpPr>
          <p:cNvPr id="12" name="矩形 11"/>
          <p:cNvSpPr/>
          <p:nvPr/>
        </p:nvSpPr>
        <p:spPr>
          <a:xfrm>
            <a:off x="6591537" y="2067734"/>
            <a:ext cx="2342230" cy="877163"/>
          </a:xfrm>
          <a:prstGeom prst="rect">
            <a:avLst/>
          </a:prstGeom>
        </p:spPr>
        <p:txBody>
          <a:bodyPr wrap="square" anchor="ctr">
            <a:spAutoFit/>
          </a:bodyPr>
          <a:lstStyle/>
          <a:p>
            <a:pPr lvl="0" algn="just">
              <a:buSzPct val="100000"/>
            </a:pPr>
            <a:r>
              <a:rPr lang="zh-TW" altLang="en-US" sz="1200" dirty="0">
                <a:latin typeface="微軟正黑體" pitchFamily="34" charset="-120"/>
                <a:ea typeface="微軟正黑體" pitchFamily="34" charset="-120"/>
                <a:cs typeface="Microsoft JhengHei"/>
                <a:sym typeface="Microsoft JhengHei"/>
              </a:rPr>
              <a:t>補助臺大、清華、交通、成大、中央等大學，</a:t>
            </a:r>
            <a:r>
              <a:rPr lang="zh-TW" altLang="en-US" sz="1300" b="1" dirty="0">
                <a:latin typeface="微軟正黑體" pitchFamily="34" charset="-120"/>
                <a:ea typeface="微軟正黑體" pitchFamily="34" charset="-120"/>
                <a:cs typeface="Microsoft JhengHei"/>
                <a:sym typeface="Microsoft JhengHei"/>
              </a:rPr>
              <a:t>增設軟體課程，並成立軟體及軟硬跨領域之跨校虛擬學院</a:t>
            </a:r>
          </a:p>
        </p:txBody>
      </p:sp>
      <p:sp>
        <p:nvSpPr>
          <p:cNvPr id="13" name="矩形 12"/>
          <p:cNvSpPr/>
          <p:nvPr/>
        </p:nvSpPr>
        <p:spPr>
          <a:xfrm>
            <a:off x="1017990" y="5072050"/>
            <a:ext cx="2376000" cy="1015663"/>
          </a:xfrm>
          <a:prstGeom prst="rect">
            <a:avLst/>
          </a:prstGeom>
        </p:spPr>
        <p:txBody>
          <a:bodyPr wrap="square">
            <a:spAutoFit/>
          </a:bodyPr>
          <a:lstStyle/>
          <a:p>
            <a:pPr lvl="0" algn="just">
              <a:buSzPct val="100000"/>
            </a:pPr>
            <a:r>
              <a:rPr lang="zh-TW" altLang="en-US" sz="1200" dirty="0">
                <a:latin typeface="微軟正黑體" pitchFamily="34" charset="-120"/>
                <a:ea typeface="微軟正黑體" pitchFamily="34" charset="-120"/>
                <a:cs typeface="Microsoft JhengHei"/>
                <a:sym typeface="Microsoft JhengHei"/>
              </a:rPr>
              <a:t>盤點下世代智慧應用及物聯網技術缺口，鎖定感知終端、網路傳輸及服務平臺等關鍵項目領域，進行產業標準與專利佈局，厚植產業競爭力</a:t>
            </a:r>
          </a:p>
        </p:txBody>
      </p:sp>
      <p:sp>
        <p:nvSpPr>
          <p:cNvPr id="14" name="文字方塊 13"/>
          <p:cNvSpPr txBox="1"/>
          <p:nvPr/>
        </p:nvSpPr>
        <p:spPr>
          <a:xfrm>
            <a:off x="4378426" y="3632208"/>
            <a:ext cx="1198179" cy="646331"/>
          </a:xfrm>
          <a:prstGeom prst="rect">
            <a:avLst/>
          </a:prstGeom>
          <a:noFill/>
        </p:spPr>
        <p:txBody>
          <a:bodyPr wrap="square" rtlCol="0" anchor="ctr">
            <a:spAutoFit/>
          </a:bodyPr>
          <a:lstStyle/>
          <a:p>
            <a:r>
              <a:rPr lang="zh-TW" alt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企業</a:t>
            </a:r>
          </a:p>
        </p:txBody>
      </p:sp>
      <p:sp>
        <p:nvSpPr>
          <p:cNvPr id="15" name="矩形 14"/>
          <p:cNvSpPr/>
          <p:nvPr/>
        </p:nvSpPr>
        <p:spPr>
          <a:xfrm>
            <a:off x="135472" y="3701660"/>
            <a:ext cx="2031325" cy="299184"/>
          </a:xfrm>
          <a:prstGeom prst="rect">
            <a:avLst/>
          </a:prstGeom>
        </p:spPr>
        <p:txBody>
          <a:bodyPr wrap="none">
            <a:spAutoFit/>
          </a:bodyPr>
          <a:lstStyle/>
          <a:p>
            <a:pPr lvl="0">
              <a:lnSpc>
                <a:spcPts val="1600"/>
              </a:lnSpc>
              <a:spcAft>
                <a:spcPts val="0"/>
              </a:spcAft>
            </a:pPr>
            <a:r>
              <a:rPr lang="zh-TW" altLang="en-US" b="1" dirty="0">
                <a:latin typeface="微軟正黑體" panose="020B0604030504040204" pitchFamily="34" charset="-120"/>
                <a:ea typeface="微軟正黑體" panose="020B0604030504040204" pitchFamily="34" charset="-120"/>
              </a:rPr>
              <a:t>產業創新轉型基金</a:t>
            </a:r>
          </a:p>
        </p:txBody>
      </p:sp>
      <p:sp>
        <p:nvSpPr>
          <p:cNvPr id="17" name="矩形 16"/>
          <p:cNvSpPr/>
          <p:nvPr/>
        </p:nvSpPr>
        <p:spPr>
          <a:xfrm>
            <a:off x="258717" y="3988429"/>
            <a:ext cx="1959997" cy="646331"/>
          </a:xfrm>
          <a:prstGeom prst="rect">
            <a:avLst/>
          </a:prstGeom>
        </p:spPr>
        <p:txBody>
          <a:bodyPr wrap="square">
            <a:spAutoFit/>
          </a:bodyPr>
          <a:lstStyle/>
          <a:p>
            <a:pPr lvl="0"/>
            <a:r>
              <a:rPr lang="zh-TW" altLang="en-US" sz="1200" dirty="0">
                <a:latin typeface="微軟正黑體" panose="020B0604030504040204" pitchFamily="34" charset="-120"/>
                <a:ea typeface="微軟正黑體" panose="020B0604030504040204" pitchFamily="34" charset="-120"/>
              </a:rPr>
              <a:t>結合民間資金共同投資，協助國內現有硬體製造商朝向系統整合創新轉型</a:t>
            </a:r>
            <a:endParaRPr lang="zh-TW" altLang="en-US" sz="1200" dirty="0"/>
          </a:p>
        </p:txBody>
      </p:sp>
      <p:sp>
        <p:nvSpPr>
          <p:cNvPr id="18" name="矩形 17"/>
          <p:cNvSpPr/>
          <p:nvPr/>
        </p:nvSpPr>
        <p:spPr>
          <a:xfrm>
            <a:off x="110071" y="3526971"/>
            <a:ext cx="2068286" cy="13062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23</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20" name="向右箭號 19"/>
          <p:cNvSpPr/>
          <p:nvPr/>
        </p:nvSpPr>
        <p:spPr>
          <a:xfrm>
            <a:off x="2166797" y="3883811"/>
            <a:ext cx="2190518" cy="14312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583159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3"/>
          <p:cNvGrpSpPr/>
          <p:nvPr/>
        </p:nvGrpSpPr>
        <p:grpSpPr>
          <a:xfrm>
            <a:off x="1099432" y="2522090"/>
            <a:ext cx="7215241" cy="1859600"/>
            <a:chOff x="0" y="0"/>
            <a:chExt cx="7215240" cy="1859599"/>
          </a:xfrm>
        </p:grpSpPr>
        <p:grpSp>
          <p:nvGrpSpPr>
            <p:cNvPr id="3" name="Group 194"/>
            <p:cNvGrpSpPr/>
            <p:nvPr/>
          </p:nvGrpSpPr>
          <p:grpSpPr>
            <a:xfrm>
              <a:off x="0" y="0"/>
              <a:ext cx="1859599" cy="1859599"/>
              <a:chOff x="0" y="0"/>
              <a:chExt cx="1859598" cy="1859598"/>
            </a:xfrm>
          </p:grpSpPr>
          <p:sp>
            <p:nvSpPr>
              <p:cNvPr id="192" name="Shape 192"/>
              <p:cNvSpPr/>
              <p:nvPr/>
            </p:nvSpPr>
            <p:spPr>
              <a:xfrm>
                <a:off x="0" y="0"/>
                <a:ext cx="1859598" cy="1859598"/>
              </a:xfrm>
              <a:prstGeom prst="roundRect">
                <a:avLst>
                  <a:gd name="adj" fmla="val 7500"/>
                </a:avLst>
              </a:prstGeom>
              <a:solidFill>
                <a:srgbClr val="9BBB59"/>
              </a:solidFill>
              <a:ln w="25400" cap="flat">
                <a:solidFill>
                  <a:srgbClr val="FFFFFF"/>
                </a:solidFill>
                <a:prstDash val="solid"/>
                <a:bevel/>
                <a:tailEnd type="triangle" w="med" len="med"/>
              </a:ln>
              <a:effectLst/>
            </p:spPr>
            <p:txBody>
              <a:bodyPr wrap="square" lIns="0" tIns="0" rIns="0" bIns="0" numCol="1" anchor="ctr">
                <a:noAutofit/>
              </a:bodyPr>
              <a:lstStyle/>
              <a:p>
                <a:pPr lvl="0" algn="ctr">
                  <a:defRPr sz="2928">
                    <a:solidFill>
                      <a:srgbClr val="FFFFFF"/>
                    </a:solidFill>
                    <a:latin typeface="Microsoft JhengHei"/>
                    <a:ea typeface="Microsoft JhengHei"/>
                    <a:cs typeface="Microsoft JhengHei"/>
                    <a:sym typeface="Microsoft JhengHei"/>
                  </a:defRPr>
                </a:pPr>
                <a:endParaRPr>
                  <a:latin typeface="微軟正黑體" panose="020B0604030504040204" pitchFamily="34" charset="-120"/>
                  <a:ea typeface="微軟正黑體" panose="020B0604030504040204" pitchFamily="34" charset="-120"/>
                </a:endParaRPr>
              </a:p>
            </p:txBody>
          </p:sp>
          <p:sp>
            <p:nvSpPr>
              <p:cNvPr id="193" name="Shape 193"/>
              <p:cNvSpPr/>
              <p:nvPr/>
            </p:nvSpPr>
            <p:spPr>
              <a:xfrm>
                <a:off x="40807" y="479226"/>
                <a:ext cx="1777983" cy="9011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r>
                  <a:rPr sz="2928">
                    <a:solidFill>
                      <a:srgbClr val="FFFFFF"/>
                    </a:solidFill>
                    <a:latin typeface="微軟正黑體" panose="020B0604030504040204" pitchFamily="34" charset="-120"/>
                    <a:ea typeface="微軟正黑體" panose="020B0604030504040204" pitchFamily="34" charset="-120"/>
                    <a:cs typeface="Microsoft JhengHei"/>
                    <a:sym typeface="Microsoft JhengHei"/>
                  </a:rPr>
                  <a:t>善用</a:t>
                </a:r>
              </a:p>
              <a:p>
                <a:pPr lvl="0" algn="ctr"/>
                <a:r>
                  <a:rPr sz="2928">
                    <a:solidFill>
                      <a:srgbClr val="FFFFFF"/>
                    </a:solidFill>
                    <a:latin typeface="微軟正黑體" panose="020B0604030504040204" pitchFamily="34" charset="-120"/>
                    <a:ea typeface="微軟正黑體" panose="020B0604030504040204" pitchFamily="34" charset="-120"/>
                    <a:cs typeface="Microsoft JhengHei"/>
                    <a:sym typeface="Microsoft JhengHei"/>
                  </a:rPr>
                  <a:t>在地利基</a:t>
                </a:r>
              </a:p>
            </p:txBody>
          </p:sp>
        </p:grpSp>
        <p:sp>
          <p:nvSpPr>
            <p:cNvPr id="195" name="Shape 195"/>
            <p:cNvSpPr/>
            <p:nvPr/>
          </p:nvSpPr>
          <p:spPr>
            <a:xfrm>
              <a:off x="2064153" y="725242"/>
              <a:ext cx="409112" cy="409113"/>
            </a:xfrm>
            <a:prstGeom prst="rightArrow">
              <a:avLst>
                <a:gd name="adj1" fmla="val 64000"/>
                <a:gd name="adj2" fmla="val 50000"/>
              </a:avLst>
            </a:prstGeom>
            <a:solidFill>
              <a:srgbClr val="9BBB59"/>
            </a:solidFill>
            <a:ln w="12700" cap="flat">
              <a:noFill/>
              <a:miter lim="400000"/>
              <a:tailEnd type="triangle" w="med" len="med"/>
            </a:ln>
            <a:effectLst/>
          </p:spPr>
          <p:txBody>
            <a:bodyPr wrap="square" lIns="0" tIns="0" rIns="0" bIns="0" numCol="1" anchor="ctr">
              <a:noAutofit/>
            </a:bodyPr>
            <a:lstStyle/>
            <a:p>
              <a:pPr lvl="0"/>
              <a:endParaRPr>
                <a:latin typeface="微軟正黑體" panose="020B0604030504040204" pitchFamily="34" charset="-120"/>
                <a:ea typeface="微軟正黑體" panose="020B0604030504040204" pitchFamily="34" charset="-120"/>
              </a:endParaRPr>
            </a:p>
          </p:txBody>
        </p:sp>
        <p:grpSp>
          <p:nvGrpSpPr>
            <p:cNvPr id="4" name="Group 198"/>
            <p:cNvGrpSpPr/>
            <p:nvPr/>
          </p:nvGrpSpPr>
          <p:grpSpPr>
            <a:xfrm>
              <a:off x="2677820" y="0"/>
              <a:ext cx="1859599" cy="1859599"/>
              <a:chOff x="0" y="0"/>
              <a:chExt cx="1859598" cy="1859598"/>
            </a:xfrm>
          </p:grpSpPr>
          <p:sp>
            <p:nvSpPr>
              <p:cNvPr id="196" name="Shape 196"/>
              <p:cNvSpPr/>
              <p:nvPr/>
            </p:nvSpPr>
            <p:spPr>
              <a:xfrm>
                <a:off x="0" y="0"/>
                <a:ext cx="1859598" cy="1859598"/>
              </a:xfrm>
              <a:prstGeom prst="roundRect">
                <a:avLst>
                  <a:gd name="adj" fmla="val 7500"/>
                </a:avLst>
              </a:prstGeom>
              <a:solidFill>
                <a:srgbClr val="5A8782"/>
              </a:solidFill>
              <a:ln w="25400" cap="flat">
                <a:solidFill>
                  <a:srgbClr val="FFFFFF"/>
                </a:solidFill>
                <a:prstDash val="solid"/>
                <a:bevel/>
                <a:tailEnd type="triangle" w="med" len="med"/>
              </a:ln>
              <a:effectLst/>
            </p:spPr>
            <p:txBody>
              <a:bodyPr wrap="square" lIns="0" tIns="0" rIns="0" bIns="0" numCol="1" anchor="ctr">
                <a:noAutofit/>
              </a:bodyPr>
              <a:lstStyle/>
              <a:p>
                <a:pPr lvl="0" algn="ctr">
                  <a:defRPr sz="2928">
                    <a:solidFill>
                      <a:srgbClr val="FFFFFF"/>
                    </a:solidFill>
                    <a:latin typeface="Microsoft JhengHei"/>
                    <a:ea typeface="Microsoft JhengHei"/>
                    <a:cs typeface="Microsoft JhengHei"/>
                    <a:sym typeface="Microsoft JhengHei"/>
                  </a:defRPr>
                </a:pPr>
                <a:endParaRPr>
                  <a:latin typeface="微軟正黑體" panose="020B0604030504040204" pitchFamily="34" charset="-120"/>
                  <a:ea typeface="微軟正黑體" panose="020B0604030504040204" pitchFamily="34" charset="-120"/>
                </a:endParaRPr>
              </a:p>
            </p:txBody>
          </p:sp>
          <p:sp>
            <p:nvSpPr>
              <p:cNvPr id="197" name="Shape 197"/>
              <p:cNvSpPr/>
              <p:nvPr/>
            </p:nvSpPr>
            <p:spPr>
              <a:xfrm>
                <a:off x="40807" y="479226"/>
                <a:ext cx="1777983" cy="9011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r>
                  <a:rPr sz="2928">
                    <a:solidFill>
                      <a:srgbClr val="FFFFFF"/>
                    </a:solidFill>
                    <a:latin typeface="微軟正黑體" panose="020B0604030504040204" pitchFamily="34" charset="-120"/>
                    <a:ea typeface="微軟正黑體" panose="020B0604030504040204" pitchFamily="34" charset="-120"/>
                    <a:cs typeface="Microsoft JhengHei"/>
                    <a:sym typeface="Microsoft JhengHei"/>
                  </a:rPr>
                  <a:t>發揮</a:t>
                </a:r>
              </a:p>
              <a:p>
                <a:pPr lvl="0" algn="ctr"/>
                <a:r>
                  <a:rPr sz="2928">
                    <a:solidFill>
                      <a:srgbClr val="FFFFFF"/>
                    </a:solidFill>
                    <a:latin typeface="微軟正黑體" panose="020B0604030504040204" pitchFamily="34" charset="-120"/>
                    <a:ea typeface="微軟正黑體" panose="020B0604030504040204" pitchFamily="34" charset="-120"/>
                    <a:cs typeface="Microsoft JhengHei"/>
                    <a:sym typeface="Microsoft JhengHei"/>
                  </a:rPr>
                  <a:t>台灣優勢</a:t>
                </a:r>
              </a:p>
            </p:txBody>
          </p:sp>
        </p:grpSp>
        <p:sp>
          <p:nvSpPr>
            <p:cNvPr id="199" name="Shape 199"/>
            <p:cNvSpPr/>
            <p:nvPr/>
          </p:nvSpPr>
          <p:spPr>
            <a:xfrm>
              <a:off x="4741973" y="725242"/>
              <a:ext cx="409112" cy="409113"/>
            </a:xfrm>
            <a:prstGeom prst="rightArrow">
              <a:avLst>
                <a:gd name="adj1" fmla="val 64000"/>
                <a:gd name="adj2" fmla="val 50000"/>
              </a:avLst>
            </a:prstGeom>
            <a:solidFill>
              <a:srgbClr val="5A8782"/>
            </a:solidFill>
            <a:ln w="12700" cap="flat">
              <a:noFill/>
              <a:miter lim="400000"/>
              <a:tailEnd type="triangle" w="med" len="med"/>
            </a:ln>
            <a:effectLst/>
          </p:spPr>
          <p:txBody>
            <a:bodyPr wrap="square" lIns="0" tIns="0" rIns="0" bIns="0" numCol="1" anchor="ctr">
              <a:noAutofit/>
            </a:bodyPr>
            <a:lstStyle/>
            <a:p>
              <a:pPr lvl="0"/>
              <a:endParaRPr>
                <a:latin typeface="微軟正黑體" panose="020B0604030504040204" pitchFamily="34" charset="-120"/>
                <a:ea typeface="微軟正黑體" panose="020B0604030504040204" pitchFamily="34" charset="-120"/>
              </a:endParaRPr>
            </a:p>
          </p:txBody>
        </p:sp>
        <p:grpSp>
          <p:nvGrpSpPr>
            <p:cNvPr id="5" name="Group 202"/>
            <p:cNvGrpSpPr/>
            <p:nvPr/>
          </p:nvGrpSpPr>
          <p:grpSpPr>
            <a:xfrm>
              <a:off x="5355640" y="0"/>
              <a:ext cx="1859600" cy="1859599"/>
              <a:chOff x="0" y="0"/>
              <a:chExt cx="1859598" cy="1859598"/>
            </a:xfrm>
          </p:grpSpPr>
          <p:sp>
            <p:nvSpPr>
              <p:cNvPr id="200" name="Shape 200"/>
              <p:cNvSpPr/>
              <p:nvPr/>
            </p:nvSpPr>
            <p:spPr>
              <a:xfrm>
                <a:off x="0" y="0"/>
                <a:ext cx="1859598" cy="1859598"/>
              </a:xfrm>
              <a:prstGeom prst="roundRect">
                <a:avLst>
                  <a:gd name="adj" fmla="val 7500"/>
                </a:avLst>
              </a:prstGeom>
              <a:solidFill>
                <a:srgbClr val="8064A2"/>
              </a:solidFill>
              <a:ln w="25400" cap="flat">
                <a:solidFill>
                  <a:srgbClr val="FFFFFF"/>
                </a:solidFill>
                <a:prstDash val="solid"/>
                <a:bevel/>
                <a:tailEnd type="triangle" w="med" len="med"/>
              </a:ln>
              <a:effectLst/>
            </p:spPr>
            <p:txBody>
              <a:bodyPr wrap="square" lIns="0" tIns="0" rIns="0" bIns="0" numCol="1" anchor="ctr">
                <a:noAutofit/>
              </a:bodyPr>
              <a:lstStyle/>
              <a:p>
                <a:pPr lvl="0" algn="ctr">
                  <a:defRPr sz="2928">
                    <a:solidFill>
                      <a:srgbClr val="FFFFFF"/>
                    </a:solidFill>
                    <a:latin typeface="Microsoft JhengHei"/>
                    <a:ea typeface="Microsoft JhengHei"/>
                    <a:cs typeface="Microsoft JhengHei"/>
                    <a:sym typeface="Microsoft JhengHei"/>
                  </a:defRPr>
                </a:pPr>
                <a:endParaRPr>
                  <a:latin typeface="微軟正黑體" panose="020B0604030504040204" pitchFamily="34" charset="-120"/>
                  <a:ea typeface="微軟正黑體" panose="020B0604030504040204" pitchFamily="34" charset="-120"/>
                </a:endParaRPr>
              </a:p>
            </p:txBody>
          </p:sp>
          <p:sp>
            <p:nvSpPr>
              <p:cNvPr id="201" name="Shape 201"/>
              <p:cNvSpPr/>
              <p:nvPr/>
            </p:nvSpPr>
            <p:spPr>
              <a:xfrm>
                <a:off x="40807" y="253941"/>
                <a:ext cx="1777983" cy="13517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928">
                    <a:solidFill>
                      <a:srgbClr val="FFFFFF"/>
                    </a:solidFill>
                    <a:latin typeface="Microsoft JhengHei"/>
                    <a:ea typeface="Microsoft JhengHei"/>
                    <a:cs typeface="Microsoft JhengHei"/>
                    <a:sym typeface="Microsoft JhengHei"/>
                  </a:defRPr>
                </a:lvl1pPr>
              </a:lstStyle>
              <a:p>
                <a:pPr lvl="0">
                  <a:defRPr sz="1800">
                    <a:solidFill>
                      <a:srgbClr val="000000"/>
                    </a:solidFill>
                  </a:defRPr>
                </a:pPr>
                <a:r>
                  <a:rPr sz="2928">
                    <a:solidFill>
                      <a:srgbClr val="FFFFFF"/>
                    </a:solidFill>
                    <a:latin typeface="微軟正黑體" panose="020B0604030504040204" pitchFamily="34" charset="-120"/>
                    <a:ea typeface="微軟正黑體" panose="020B0604030504040204" pitchFamily="34" charset="-120"/>
                  </a:rPr>
                  <a:t>解決在地與全球問題</a:t>
                </a:r>
              </a:p>
            </p:txBody>
          </p:sp>
        </p:grpSp>
      </p:grpSp>
      <p:sp>
        <p:nvSpPr>
          <p:cNvPr id="205" name="Shape 205"/>
          <p:cNvSpPr/>
          <p:nvPr/>
        </p:nvSpPr>
        <p:spPr>
          <a:xfrm>
            <a:off x="1000099" y="4500569"/>
            <a:ext cx="7500992" cy="200054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81000" lvl="0" indent="-381000">
              <a:spcBef>
                <a:spcPts val="600"/>
              </a:spcBef>
              <a:buClr>
                <a:srgbClr val="8064A2"/>
              </a:buClr>
              <a:buSzPct val="100000"/>
              <a:buFont typeface="Wingdings" pitchFamily="2" charset="2"/>
              <a:buChar char="n"/>
            </a:pPr>
            <a:r>
              <a:rPr sz="2400" b="1" dirty="0" err="1">
                <a:solidFill>
                  <a:srgbClr val="8064A2"/>
                </a:solidFill>
                <a:latin typeface="微軟正黑體" pitchFamily="34" charset="-120"/>
                <a:ea typeface="微軟正黑體" pitchFamily="34" charset="-120"/>
              </a:rPr>
              <a:t>以全球</a:t>
            </a:r>
            <a:r>
              <a:rPr sz="2400" dirty="0">
                <a:solidFill>
                  <a:srgbClr val="8064A2"/>
                </a:solidFill>
                <a:latin typeface="微軟正黑體" pitchFamily="34" charset="-120"/>
                <a:ea typeface="微軟正黑體" pitchFamily="34" charset="-120"/>
                <a:cs typeface="Microsoft JhengHei"/>
                <a:sym typeface="Microsoft JhengHei"/>
              </a:rPr>
              <a:t>(</a:t>
            </a:r>
            <a:r>
              <a:rPr sz="2400" b="1" dirty="0" err="1">
                <a:solidFill>
                  <a:srgbClr val="8064A2"/>
                </a:solidFill>
                <a:latin typeface="微軟正黑體" pitchFamily="34" charset="-120"/>
                <a:ea typeface="微軟正黑體" pitchFamily="34" charset="-120"/>
              </a:rPr>
              <a:t>亞洲</a:t>
            </a:r>
            <a:r>
              <a:rPr sz="2400" dirty="0">
                <a:solidFill>
                  <a:srgbClr val="8064A2"/>
                </a:solidFill>
                <a:latin typeface="微軟正黑體" pitchFamily="34" charset="-120"/>
                <a:ea typeface="微軟正黑體" pitchFamily="34" charset="-120"/>
                <a:cs typeface="Microsoft JhengHei"/>
                <a:sym typeface="Microsoft JhengHei"/>
              </a:rPr>
              <a:t>)</a:t>
            </a:r>
            <a:r>
              <a:rPr sz="2400" b="1" dirty="0" err="1">
                <a:solidFill>
                  <a:srgbClr val="8064A2"/>
                </a:solidFill>
                <a:latin typeface="微軟正黑體" pitchFamily="34" charset="-120"/>
                <a:ea typeface="微軟正黑體" pitchFamily="34" charset="-120"/>
              </a:rPr>
              <a:t>需求導向為原則，結合台灣利基與優勢</a:t>
            </a:r>
            <a:endParaRPr sz="2400" dirty="0">
              <a:solidFill>
                <a:srgbClr val="8064A2"/>
              </a:solidFill>
              <a:latin typeface="微軟正黑體" pitchFamily="34" charset="-120"/>
              <a:ea typeface="微軟正黑體" pitchFamily="34" charset="-120"/>
              <a:cs typeface="Microsoft JhengHei"/>
              <a:sym typeface="Microsoft JhengHei"/>
            </a:endParaRPr>
          </a:p>
          <a:p>
            <a:pPr marL="342900" lvl="0" indent="-342900">
              <a:spcBef>
                <a:spcPts val="600"/>
              </a:spcBef>
              <a:buSzPct val="100000"/>
              <a:buFont typeface="Wingdings" panose="05000000000000000000" pitchFamily="2" charset="2"/>
              <a:buChar char="l"/>
            </a:pPr>
            <a:r>
              <a:rPr sz="2000" dirty="0" err="1">
                <a:latin typeface="微軟正黑體" pitchFamily="34" charset="-120"/>
                <a:ea typeface="微軟正黑體" pitchFamily="34" charset="-120"/>
                <a:cs typeface="Microsoft JhengHei"/>
                <a:sym typeface="Microsoft JhengHei"/>
              </a:rPr>
              <a:t>善用在地利基：</a:t>
            </a:r>
            <a:r>
              <a:rPr sz="2000" dirty="0" err="1">
                <a:solidFill>
                  <a:srgbClr val="002060"/>
                </a:solidFill>
                <a:latin typeface="微軟正黑體" pitchFamily="34" charset="-120"/>
                <a:ea typeface="微軟正黑體" pitchFamily="34" charset="-120"/>
                <a:cs typeface="Microsoft JhengHei"/>
                <a:sym typeface="Microsoft JhengHei"/>
              </a:rPr>
              <a:t>智慧物流、未來汽車、健康照護</a:t>
            </a:r>
            <a:r>
              <a:rPr sz="2000" dirty="0">
                <a:solidFill>
                  <a:srgbClr val="002060"/>
                </a:solidFill>
                <a:latin typeface="微軟正黑體" pitchFamily="34" charset="-120"/>
                <a:ea typeface="微軟正黑體" pitchFamily="34" charset="-120"/>
                <a:cs typeface="Microsoft JhengHei"/>
                <a:sym typeface="Microsoft JhengHei"/>
              </a:rPr>
              <a:t>、</a:t>
            </a:r>
            <a:endParaRPr lang="en-US" sz="2000" dirty="0">
              <a:solidFill>
                <a:srgbClr val="002060"/>
              </a:solidFill>
              <a:latin typeface="微軟正黑體" pitchFamily="34" charset="-120"/>
              <a:ea typeface="微軟正黑體" pitchFamily="34" charset="-120"/>
              <a:cs typeface="Microsoft JhengHei"/>
              <a:sym typeface="Microsoft JhengHei"/>
            </a:endParaRPr>
          </a:p>
          <a:p>
            <a:pPr lvl="0">
              <a:spcBef>
                <a:spcPts val="600"/>
              </a:spcBef>
              <a:buSzPct val="100000"/>
            </a:pPr>
            <a:r>
              <a:rPr lang="zh-TW" altLang="en-US" sz="2000" dirty="0">
                <a:solidFill>
                  <a:srgbClr val="002060"/>
                </a:solidFill>
                <a:latin typeface="微軟正黑體" pitchFamily="34" charset="-120"/>
                <a:ea typeface="微軟正黑體" pitchFamily="34" charset="-120"/>
                <a:cs typeface="Microsoft JhengHei"/>
                <a:sym typeface="Microsoft JhengHei"/>
              </a:rPr>
              <a:t>                                  </a:t>
            </a:r>
            <a:r>
              <a:rPr sz="2000" dirty="0" err="1">
                <a:solidFill>
                  <a:srgbClr val="002060"/>
                </a:solidFill>
                <a:latin typeface="微軟正黑體" pitchFamily="34" charset="-120"/>
                <a:ea typeface="微軟正黑體" pitchFamily="34" charset="-120"/>
                <a:cs typeface="Microsoft JhengHei"/>
                <a:sym typeface="Microsoft JhengHei"/>
              </a:rPr>
              <a:t>智慧機器人應用</a:t>
            </a:r>
            <a:r>
              <a:rPr sz="2000" dirty="0" err="1">
                <a:latin typeface="微軟正黑體" pitchFamily="34" charset="-120"/>
                <a:ea typeface="微軟正黑體" pitchFamily="34" charset="-120"/>
                <a:cs typeface="Microsoft JhengHei"/>
                <a:sym typeface="Microsoft JhengHei"/>
              </a:rPr>
              <a:t>，以及</a:t>
            </a:r>
            <a:r>
              <a:rPr sz="2000" dirty="0" err="1">
                <a:solidFill>
                  <a:srgbClr val="002060"/>
                </a:solidFill>
                <a:latin typeface="微軟正黑體" pitchFamily="34" charset="-120"/>
                <a:ea typeface="微軟正黑體" pitchFamily="34" charset="-120"/>
                <a:cs typeface="Microsoft JhengHei"/>
                <a:sym typeface="Microsoft JhengHei"/>
              </a:rPr>
              <a:t>智慧城市</a:t>
            </a:r>
            <a:r>
              <a:rPr sz="2000" dirty="0" err="1">
                <a:latin typeface="微軟正黑體" pitchFamily="34" charset="-120"/>
                <a:ea typeface="微軟正黑體" pitchFamily="34" charset="-120"/>
                <a:cs typeface="Microsoft JhengHei"/>
                <a:sym typeface="Microsoft JhengHei"/>
              </a:rPr>
              <a:t>等</a:t>
            </a:r>
            <a:endParaRPr sz="2000" dirty="0">
              <a:latin typeface="微軟正黑體" pitchFamily="34" charset="-120"/>
              <a:ea typeface="微軟正黑體" pitchFamily="34" charset="-120"/>
              <a:cs typeface="Microsoft JhengHei"/>
              <a:sym typeface="Microsoft JhengHei"/>
            </a:endParaRPr>
          </a:p>
          <a:p>
            <a:pPr marL="342900" lvl="0" indent="-342900">
              <a:spcBef>
                <a:spcPts val="600"/>
              </a:spcBef>
              <a:buSzPct val="100000"/>
              <a:buFont typeface="Wingdings" panose="05000000000000000000" pitchFamily="2" charset="2"/>
              <a:buChar char="l"/>
            </a:pPr>
            <a:r>
              <a:rPr sz="2000" dirty="0" err="1">
                <a:latin typeface="微軟正黑體" pitchFamily="34" charset="-120"/>
                <a:ea typeface="微軟正黑體" pitchFamily="34" charset="-120"/>
                <a:cs typeface="Microsoft JhengHei"/>
                <a:sym typeface="Microsoft JhengHei"/>
              </a:rPr>
              <a:t>發揮台灣優勢：如完整</a:t>
            </a:r>
            <a:r>
              <a:rPr sz="2000" dirty="0" err="1">
                <a:solidFill>
                  <a:srgbClr val="002060"/>
                </a:solidFill>
                <a:latin typeface="微軟正黑體" pitchFamily="34" charset="-120"/>
                <a:ea typeface="微軟正黑體" pitchFamily="34" charset="-120"/>
                <a:cs typeface="Microsoft JhengHei"/>
                <a:sym typeface="Microsoft JhengHei"/>
              </a:rPr>
              <a:t>健保醫療大數據</a:t>
            </a:r>
            <a:endParaRPr sz="2000" dirty="0">
              <a:solidFill>
                <a:srgbClr val="002060"/>
              </a:solidFill>
              <a:latin typeface="微軟正黑體" pitchFamily="34" charset="-120"/>
              <a:ea typeface="微軟正黑體" pitchFamily="34" charset="-120"/>
              <a:cs typeface="Microsoft JhengHei"/>
              <a:sym typeface="Microsoft JhengHei"/>
            </a:endParaRPr>
          </a:p>
          <a:p>
            <a:pPr marL="342900" lvl="0" indent="-342900">
              <a:spcBef>
                <a:spcPts val="600"/>
              </a:spcBef>
              <a:buSzPct val="100000"/>
              <a:buFont typeface="Wingdings" panose="05000000000000000000" pitchFamily="2" charset="2"/>
              <a:buChar char="l"/>
            </a:pPr>
            <a:r>
              <a:rPr sz="2000" dirty="0" err="1">
                <a:latin typeface="微軟正黑體" pitchFamily="34" charset="-120"/>
                <a:ea typeface="微軟正黑體" pitchFamily="34" charset="-120"/>
                <a:cs typeface="Microsoft JhengHei"/>
                <a:sym typeface="Microsoft JhengHei"/>
              </a:rPr>
              <a:t>全球</a:t>
            </a:r>
            <a:r>
              <a:rPr sz="2000" dirty="0">
                <a:latin typeface="微軟正黑體" pitchFamily="34" charset="-120"/>
                <a:ea typeface="微軟正黑體" pitchFamily="34" charset="-120"/>
                <a:cs typeface="Microsoft JhengHei"/>
                <a:sym typeface="Microsoft JhengHei"/>
              </a:rPr>
              <a:t>(</a:t>
            </a:r>
            <a:r>
              <a:rPr sz="2000" dirty="0" err="1">
                <a:latin typeface="微軟正黑體" pitchFamily="34" charset="-120"/>
                <a:ea typeface="微軟正黑體" pitchFamily="34" charset="-120"/>
                <a:cs typeface="Microsoft JhengHei"/>
                <a:sym typeface="Microsoft JhengHei"/>
              </a:rPr>
              <a:t>亞洲</a:t>
            </a:r>
            <a:r>
              <a:rPr sz="2000" dirty="0">
                <a:latin typeface="微軟正黑體" pitchFamily="34" charset="-120"/>
                <a:ea typeface="微軟正黑體" pitchFamily="34" charset="-120"/>
                <a:cs typeface="Microsoft JhengHei"/>
                <a:sym typeface="Microsoft JhengHei"/>
              </a:rPr>
              <a:t>)</a:t>
            </a:r>
            <a:r>
              <a:rPr sz="2000" dirty="0" err="1">
                <a:latin typeface="微軟正黑體" pitchFamily="34" charset="-120"/>
                <a:ea typeface="微軟正黑體" pitchFamily="34" charset="-120"/>
                <a:cs typeface="Microsoft JhengHei"/>
                <a:sym typeface="Microsoft JhengHei"/>
              </a:rPr>
              <a:t>可能共同面臨問題：如</a:t>
            </a:r>
            <a:r>
              <a:rPr sz="2000" dirty="0" err="1">
                <a:solidFill>
                  <a:srgbClr val="002060"/>
                </a:solidFill>
                <a:latin typeface="微軟正黑體" pitchFamily="34" charset="-120"/>
                <a:ea typeface="微軟正黑體" pitchFamily="34" charset="-120"/>
                <a:cs typeface="Microsoft JhengHei"/>
                <a:sym typeface="Microsoft JhengHei"/>
              </a:rPr>
              <a:t>照護、醫療、食安</a:t>
            </a:r>
            <a:endParaRPr sz="2000" dirty="0">
              <a:solidFill>
                <a:srgbClr val="002060"/>
              </a:solidFill>
              <a:latin typeface="微軟正黑體" pitchFamily="34" charset="-120"/>
              <a:ea typeface="微軟正黑體" pitchFamily="34" charset="-120"/>
              <a:cs typeface="Microsoft JhengHei"/>
              <a:sym typeface="Microsoft JhengHei"/>
            </a:endParaRPr>
          </a:p>
        </p:txBody>
      </p:sp>
      <p:sp>
        <p:nvSpPr>
          <p:cNvPr id="18" name="標題 3"/>
          <p:cNvSpPr>
            <a:spLocks noGrp="1"/>
          </p:cNvSpPr>
          <p:nvPr>
            <p:ph type="title"/>
          </p:nvPr>
        </p:nvSpPr>
        <p:spPr>
          <a:xfrm>
            <a:off x="43544" y="441910"/>
            <a:ext cx="9100456" cy="1325563"/>
          </a:xfrm>
        </p:spPr>
        <p:txBody>
          <a:bodyPr>
            <a:normAutofit/>
          </a:bodyPr>
          <a:lstStyle/>
          <a:p>
            <a:pPr lvl="0">
              <a:lnSpc>
                <a:spcPts val="3500"/>
              </a:lnSpc>
              <a:spcAft>
                <a:spcPts val="0"/>
              </a:spcAft>
            </a:pPr>
            <a:r>
              <a:rPr lang="zh-TW" altLang="en-US" sz="3000" b="1" dirty="0"/>
              <a:t>四、網實群聚，提供創新創業與智慧化多元示範場域</a:t>
            </a:r>
          </a:p>
        </p:txBody>
      </p:sp>
      <p:sp>
        <p:nvSpPr>
          <p:cNvPr id="20" name="文字方塊 19"/>
          <p:cNvSpPr txBox="1"/>
          <p:nvPr/>
        </p:nvSpPr>
        <p:spPr>
          <a:xfrm>
            <a:off x="555172" y="2079171"/>
            <a:ext cx="3080657" cy="461665"/>
          </a:xfrm>
          <a:prstGeom prst="rect">
            <a:avLst/>
          </a:prstGeom>
          <a:noFill/>
        </p:spPr>
        <p:txBody>
          <a:bodyPr wrap="square" rtlCol="0">
            <a:spAutoFit/>
          </a:bodyPr>
          <a:lstStyle/>
          <a:p>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一</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示範計畫三原則</a:t>
            </a:r>
          </a:p>
        </p:txBody>
      </p:sp>
      <p:sp>
        <p:nvSpPr>
          <p:cNvPr id="21" name="文字方塊 20"/>
          <p:cNvSpPr txBox="1"/>
          <p:nvPr/>
        </p:nvSpPr>
        <p:spPr>
          <a:xfrm>
            <a:off x="366994" y="1451681"/>
            <a:ext cx="8563554"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鏈結中央、地方及國際企業進行場域實證，</a:t>
            </a:r>
            <a:r>
              <a:rPr lang="zh-TW" altLang="en-US" sz="2000" dirty="0">
                <a:solidFill>
                  <a:srgbClr val="FF0000"/>
                </a:solidFill>
                <a:latin typeface="微軟正黑體" pitchFamily="34" charset="-120"/>
                <a:ea typeface="微軟正黑體" pitchFamily="34" charset="-120"/>
              </a:rPr>
              <a:t>強化軟硬整合與系統布局能力，構建亞太物聯網試驗中心</a:t>
            </a:r>
            <a:r>
              <a:rPr lang="zh-TW" altLang="en-US" sz="2000" dirty="0">
                <a:latin typeface="微軟正黑體" pitchFamily="34" charset="-120"/>
                <a:ea typeface="微軟正黑體" pitchFamily="34" charset="-120"/>
              </a:rPr>
              <a:t>，搶占全球物聯網商機</a:t>
            </a:r>
          </a:p>
        </p:txBody>
      </p:sp>
      <p:sp>
        <p:nvSpPr>
          <p:cNvPr id="19"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rPr>
              <a:pPr/>
              <a:t>24</a:t>
            </a:fld>
            <a:endParaRPr lang="zh-TW" altLang="en-US" sz="1400" b="1" dirty="0">
              <a:solidFill>
                <a:schemeClr val="tx1"/>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632051243"/>
              </p:ext>
            </p:extLst>
          </p:nvPr>
        </p:nvGraphicFramePr>
        <p:xfrm>
          <a:off x="4724400" y="2931885"/>
          <a:ext cx="4419600" cy="2661920"/>
        </p:xfrm>
        <a:graphic>
          <a:graphicData uri="http://schemas.openxmlformats.org/drawingml/2006/table">
            <a:tbl>
              <a:tblPr firstRow="1" bandRow="1">
                <a:tableStyleId>{5C22544A-7EE6-4342-B048-85BDC9FD1C3A}</a:tableStyleId>
              </a:tblPr>
              <a:tblGrid>
                <a:gridCol w="1698171">
                  <a:extLst>
                    <a:ext uri="{9D8B030D-6E8A-4147-A177-3AD203B41FA5}">
                      <a16:colId xmlns:a16="http://schemas.microsoft.com/office/drawing/2014/main" val="20000"/>
                    </a:ext>
                  </a:extLst>
                </a:gridCol>
                <a:gridCol w="2721429">
                  <a:extLst>
                    <a:ext uri="{9D8B030D-6E8A-4147-A177-3AD203B41FA5}">
                      <a16:colId xmlns:a16="http://schemas.microsoft.com/office/drawing/2014/main" val="20001"/>
                    </a:ext>
                  </a:extLst>
                </a:gridCol>
              </a:tblGrid>
              <a:tr h="370840">
                <a:tc>
                  <a:txBody>
                    <a:bodyPr/>
                    <a:lstStyle/>
                    <a:p>
                      <a:pPr algn="ctr"/>
                      <a:r>
                        <a:rPr lang="zh-TW" altLang="en-US" dirty="0">
                          <a:latin typeface="微軟正黑體" panose="020B0604030504040204" pitchFamily="34" charset="-120"/>
                          <a:ea typeface="微軟正黑體" panose="020B0604030504040204" pitchFamily="34" charset="-120"/>
                        </a:rPr>
                        <a:t>部會</a:t>
                      </a:r>
                    </a:p>
                  </a:txBody>
                  <a:tcPr/>
                </a:tc>
                <a:tc>
                  <a:txBody>
                    <a:bodyPr/>
                    <a:lstStyle/>
                    <a:p>
                      <a:pPr algn="ctr"/>
                      <a:r>
                        <a:rPr lang="zh-TW" altLang="en-US" dirty="0">
                          <a:latin typeface="微軟正黑體" panose="020B0604030504040204" pitchFamily="34" charset="-120"/>
                          <a:ea typeface="微軟正黑體" panose="020B0604030504040204" pitchFamily="34" charset="-120"/>
                        </a:rPr>
                        <a:t>示範項目</a:t>
                      </a:r>
                    </a:p>
                  </a:txBody>
                  <a:tcPr/>
                </a:tc>
                <a:extLst>
                  <a:ext uri="{0D108BD9-81ED-4DB2-BD59-A6C34878D82A}">
                    <a16:rowId xmlns:a16="http://schemas.microsoft.com/office/drawing/2014/main" val="10000"/>
                  </a:ext>
                </a:extLst>
              </a:tr>
              <a:tr h="370840">
                <a:tc>
                  <a:txBody>
                    <a:bodyPr/>
                    <a:lstStyle/>
                    <a:p>
                      <a:pPr algn="ctr"/>
                      <a:r>
                        <a:rPr lang="zh-TW" altLang="en-US" dirty="0">
                          <a:latin typeface="微軟正黑體" panose="020B0604030504040204" pitchFamily="34" charset="-120"/>
                          <a:ea typeface="微軟正黑體" panose="020B0604030504040204" pitchFamily="34" charset="-120"/>
                        </a:rPr>
                        <a:t>交通部</a:t>
                      </a:r>
                    </a:p>
                  </a:txBody>
                  <a:tcPr/>
                </a:tc>
                <a:tc>
                  <a:txBody>
                    <a:bodyPr/>
                    <a:lstStyle/>
                    <a:p>
                      <a:r>
                        <a:rPr lang="zh-TW" altLang="en-US" dirty="0">
                          <a:latin typeface="微軟正黑體" panose="020B0604030504040204" pitchFamily="34" charset="-120"/>
                          <a:ea typeface="微軟正黑體" panose="020B0604030504040204" pitchFamily="34" charset="-120"/>
                        </a:rPr>
                        <a:t>智慧運輸</a:t>
                      </a:r>
                    </a:p>
                  </a:txBody>
                  <a:tcPr/>
                </a:tc>
                <a:extLst>
                  <a:ext uri="{0D108BD9-81ED-4DB2-BD59-A6C34878D82A}">
                    <a16:rowId xmlns:a16="http://schemas.microsoft.com/office/drawing/2014/main" val="10001"/>
                  </a:ext>
                </a:extLst>
              </a:tr>
              <a:tr h="370840">
                <a:tc>
                  <a:txBody>
                    <a:bodyPr/>
                    <a:lstStyle/>
                    <a:p>
                      <a:pPr algn="ctr"/>
                      <a:r>
                        <a:rPr lang="zh-TW" altLang="en-US" dirty="0">
                          <a:latin typeface="微軟正黑體" panose="020B0604030504040204" pitchFamily="34" charset="-120"/>
                          <a:ea typeface="微軟正黑體" panose="020B0604030504040204" pitchFamily="34" charset="-120"/>
                        </a:rPr>
                        <a:t>衛福部</a:t>
                      </a:r>
                    </a:p>
                  </a:txBody>
                  <a:tcPr/>
                </a:tc>
                <a:tc>
                  <a:txBody>
                    <a:bodyPr/>
                    <a:lstStyle/>
                    <a:p>
                      <a:r>
                        <a:rPr lang="zh-TW" altLang="en-US" dirty="0">
                          <a:latin typeface="微軟正黑體" panose="020B0604030504040204" pitchFamily="34" charset="-120"/>
                          <a:ea typeface="微軟正黑體" panose="020B0604030504040204" pitchFamily="34" charset="-120"/>
                        </a:rPr>
                        <a:t>偏鄉數位資訊醫療照護、智慧醫療服務</a:t>
                      </a:r>
                    </a:p>
                  </a:txBody>
                  <a:tcPr/>
                </a:tc>
                <a:extLst>
                  <a:ext uri="{0D108BD9-81ED-4DB2-BD59-A6C34878D82A}">
                    <a16:rowId xmlns:a16="http://schemas.microsoft.com/office/drawing/2014/main" val="10002"/>
                  </a:ext>
                </a:extLst>
              </a:tr>
              <a:tr h="370840">
                <a:tc>
                  <a:txBody>
                    <a:bodyPr/>
                    <a:lstStyle/>
                    <a:p>
                      <a:pPr algn="ctr"/>
                      <a:r>
                        <a:rPr lang="zh-TW" altLang="en-US" dirty="0">
                          <a:latin typeface="微軟正黑體" panose="020B0604030504040204" pitchFamily="34" charset="-120"/>
                          <a:ea typeface="微軟正黑體" panose="020B0604030504040204" pitchFamily="34" charset="-120"/>
                        </a:rPr>
                        <a:t>經濟部</a:t>
                      </a:r>
                    </a:p>
                  </a:txBody>
                  <a:tcPr/>
                </a:tc>
                <a:tc>
                  <a:txBody>
                    <a:bodyPr/>
                    <a:lstStyle/>
                    <a:p>
                      <a:r>
                        <a:rPr lang="zh-TW" altLang="en-US" dirty="0">
                          <a:latin typeface="微軟正黑體" panose="020B0604030504040204" pitchFamily="34" charset="-120"/>
                          <a:ea typeface="微軟正黑體" panose="020B0604030504040204" pitchFamily="34" charset="-120"/>
                        </a:rPr>
                        <a:t>行動寬頻、智慧物流、智慧商業、電子商務、雲端應用服務</a:t>
                      </a:r>
                      <a:r>
                        <a:rPr lang="zh-TW" altLang="en-US" u="none" dirty="0">
                          <a:solidFill>
                            <a:schemeClr val="tx1"/>
                          </a:solidFill>
                          <a:latin typeface="微軟正黑體" panose="020B0604030504040204" pitchFamily="34" charset="-120"/>
                          <a:ea typeface="微軟正黑體" panose="020B0604030504040204" pitchFamily="34" charset="-120"/>
                        </a:rPr>
                        <a:t>、智慧電網</a:t>
                      </a:r>
                      <a:endParaRPr lang="en-US" altLang="zh-TW" u="none" dirty="0">
                        <a:solidFill>
                          <a:schemeClr val="tx1"/>
                        </a:solidFill>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3"/>
                  </a:ext>
                </a:extLst>
              </a:tr>
              <a:tr h="370840">
                <a:tc>
                  <a:txBody>
                    <a:bodyPr/>
                    <a:lstStyle/>
                    <a:p>
                      <a:pPr algn="ctr"/>
                      <a:r>
                        <a:rPr lang="zh-TW" altLang="en-US" dirty="0">
                          <a:latin typeface="微軟正黑體" panose="020B0604030504040204" pitchFamily="34" charset="-120"/>
                          <a:ea typeface="微軟正黑體" panose="020B0604030504040204" pitchFamily="34" charset="-120"/>
                        </a:rPr>
                        <a:t>科技部</a:t>
                      </a:r>
                    </a:p>
                  </a:txBody>
                  <a:tcPr/>
                </a:tc>
                <a:tc>
                  <a:txBody>
                    <a:bodyPr/>
                    <a:lstStyle/>
                    <a:p>
                      <a:r>
                        <a:rPr lang="zh-TW" altLang="en-US" dirty="0">
                          <a:latin typeface="微軟正黑體" panose="020B0604030504040204" pitchFamily="34" charset="-120"/>
                          <a:ea typeface="微軟正黑體" panose="020B0604030504040204" pitchFamily="34" charset="-120"/>
                        </a:rPr>
                        <a:t>行動服務、科學園區智慧化、科學園區創新創業場域</a:t>
                      </a:r>
                    </a:p>
                  </a:txBody>
                  <a:tcPr/>
                </a:tc>
                <a:extLst>
                  <a:ext uri="{0D108BD9-81ED-4DB2-BD59-A6C34878D82A}">
                    <a16:rowId xmlns:a16="http://schemas.microsoft.com/office/drawing/2014/main" val="10004"/>
                  </a:ext>
                </a:extLst>
              </a:tr>
            </a:tbl>
          </a:graphicData>
        </a:graphic>
      </p:graphicFrame>
      <p:pic>
        <p:nvPicPr>
          <p:cNvPr id="4" name="Picture 2"/>
          <p:cNvPicPr>
            <a:picLocks noChangeAspect="1" noChangeArrowheads="1"/>
          </p:cNvPicPr>
          <p:nvPr/>
        </p:nvPicPr>
        <p:blipFill>
          <a:blip r:embed="rId2" cstate="print"/>
          <a:srcRect/>
          <a:stretch>
            <a:fillRect/>
          </a:stretch>
        </p:blipFill>
        <p:spPr bwMode="auto">
          <a:xfrm>
            <a:off x="2204357" y="3818846"/>
            <a:ext cx="1526087" cy="1624011"/>
          </a:xfrm>
          <a:prstGeom prst="rect">
            <a:avLst/>
          </a:prstGeom>
          <a:noFill/>
          <a:ln w="9525">
            <a:noFill/>
            <a:miter lim="800000"/>
            <a:headEnd/>
            <a:tailEnd/>
          </a:ln>
        </p:spPr>
      </p:pic>
      <p:pic>
        <p:nvPicPr>
          <p:cNvPr id="5" name="Picture 3"/>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07732" y="3285767"/>
            <a:ext cx="1977794" cy="295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字方塊 5"/>
          <p:cNvSpPr txBox="1"/>
          <p:nvPr/>
        </p:nvSpPr>
        <p:spPr>
          <a:xfrm>
            <a:off x="1170229" y="3479750"/>
            <a:ext cx="837590" cy="261610"/>
          </a:xfrm>
          <a:prstGeom prst="rect">
            <a:avLst/>
          </a:prstGeom>
          <a:noFill/>
        </p:spPr>
        <p:txBody>
          <a:bodyPr wrap="square" rtlCol="0">
            <a:spAutoFit/>
          </a:bodyPr>
          <a:lstStyle/>
          <a:p>
            <a:pPr algn="ctr"/>
            <a:r>
              <a:rPr lang="en-US" altLang="zh-TW" sz="1100" dirty="0">
                <a:latin typeface="微軟正黑體" panose="020B0604030504040204" pitchFamily="34" charset="-120"/>
                <a:ea typeface="微軟正黑體" panose="020B0604030504040204" pitchFamily="34" charset="-120"/>
              </a:rPr>
              <a:t>AR</a:t>
            </a:r>
            <a:r>
              <a:rPr lang="zh-TW" altLang="en-US" sz="1100" dirty="0">
                <a:latin typeface="微軟正黑體" panose="020B0604030504040204" pitchFamily="34" charset="-120"/>
                <a:ea typeface="微軟正黑體" panose="020B0604030504040204" pitchFamily="34" charset="-120"/>
              </a:rPr>
              <a:t>、</a:t>
            </a:r>
            <a:r>
              <a:rPr lang="en-US" altLang="zh-TW" sz="1100" dirty="0">
                <a:latin typeface="微軟正黑體" panose="020B0604030504040204" pitchFamily="34" charset="-120"/>
                <a:ea typeface="微軟正黑體" panose="020B0604030504040204" pitchFamily="34" charset="-120"/>
              </a:rPr>
              <a:t>VR</a:t>
            </a:r>
            <a:endParaRPr lang="zh-TW" altLang="en-US" sz="1100"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908972" y="3773664"/>
            <a:ext cx="837590" cy="261610"/>
          </a:xfrm>
          <a:prstGeom prst="rect">
            <a:avLst/>
          </a:prstGeom>
          <a:noFill/>
        </p:spPr>
        <p:txBody>
          <a:bodyPr wrap="square" rtlCol="0">
            <a:spAutoFit/>
          </a:bodyPr>
          <a:lstStyle/>
          <a:p>
            <a:pPr algn="ctr"/>
            <a:r>
              <a:rPr lang="zh-TW" altLang="en-US" sz="1100" dirty="0">
                <a:latin typeface="微軟正黑體" panose="020B0604030504040204" pitchFamily="34" charset="-120"/>
                <a:ea typeface="微軟正黑體" panose="020B0604030504040204" pitchFamily="34" charset="-120"/>
              </a:rPr>
              <a:t>物聯網</a:t>
            </a:r>
          </a:p>
        </p:txBody>
      </p:sp>
      <p:sp>
        <p:nvSpPr>
          <p:cNvPr id="8" name="文字方塊 7"/>
          <p:cNvSpPr txBox="1"/>
          <p:nvPr/>
        </p:nvSpPr>
        <p:spPr>
          <a:xfrm>
            <a:off x="669487" y="3991379"/>
            <a:ext cx="837590" cy="261610"/>
          </a:xfrm>
          <a:prstGeom prst="rect">
            <a:avLst/>
          </a:prstGeom>
          <a:noFill/>
        </p:spPr>
        <p:txBody>
          <a:bodyPr wrap="square" rtlCol="0">
            <a:spAutoFit/>
          </a:bodyPr>
          <a:lstStyle/>
          <a:p>
            <a:pPr algn="ctr"/>
            <a:r>
              <a:rPr lang="zh-TW" altLang="en-US" sz="1100" dirty="0">
                <a:latin typeface="微軟正黑體" panose="020B0604030504040204" pitchFamily="34" charset="-120"/>
                <a:ea typeface="微軟正黑體" panose="020B0604030504040204" pitchFamily="34" charset="-120"/>
              </a:rPr>
              <a:t>資通訊</a:t>
            </a:r>
          </a:p>
        </p:txBody>
      </p:sp>
      <p:sp>
        <p:nvSpPr>
          <p:cNvPr id="9" name="文字方塊 8"/>
          <p:cNvSpPr txBox="1"/>
          <p:nvPr/>
        </p:nvSpPr>
        <p:spPr>
          <a:xfrm>
            <a:off x="1932230" y="3523294"/>
            <a:ext cx="837590" cy="261610"/>
          </a:xfrm>
          <a:prstGeom prst="rect">
            <a:avLst/>
          </a:prstGeom>
          <a:noFill/>
        </p:spPr>
        <p:txBody>
          <a:bodyPr wrap="square" rtlCol="0">
            <a:spAutoFit/>
          </a:bodyPr>
          <a:lstStyle/>
          <a:p>
            <a:pPr algn="ctr"/>
            <a:r>
              <a:rPr lang="zh-TW" altLang="en-US" sz="1100" dirty="0">
                <a:latin typeface="微軟正黑體" panose="020B0604030504040204" pitchFamily="34" charset="-120"/>
                <a:ea typeface="微軟正黑體" panose="020B0604030504040204" pitchFamily="34" charset="-120"/>
              </a:rPr>
              <a:t>數位教育</a:t>
            </a:r>
          </a:p>
        </p:txBody>
      </p:sp>
      <p:sp>
        <p:nvSpPr>
          <p:cNvPr id="10" name="文字方塊 9"/>
          <p:cNvSpPr txBox="1"/>
          <p:nvPr/>
        </p:nvSpPr>
        <p:spPr>
          <a:xfrm>
            <a:off x="636830" y="4219979"/>
            <a:ext cx="837590" cy="261610"/>
          </a:xfrm>
          <a:prstGeom prst="rect">
            <a:avLst/>
          </a:prstGeom>
          <a:noFill/>
        </p:spPr>
        <p:txBody>
          <a:bodyPr wrap="square" rtlCol="0">
            <a:spAutoFit/>
          </a:bodyPr>
          <a:lstStyle/>
          <a:p>
            <a:pPr algn="ctr"/>
            <a:r>
              <a:rPr lang="zh-TW" altLang="en-US" sz="1100" dirty="0">
                <a:latin typeface="微軟正黑體" panose="020B0604030504040204" pitchFamily="34" charset="-120"/>
                <a:ea typeface="微軟正黑體" panose="020B0604030504040204" pitchFamily="34" charset="-120"/>
              </a:rPr>
              <a:t>半導體</a:t>
            </a:r>
          </a:p>
        </p:txBody>
      </p:sp>
      <p:sp>
        <p:nvSpPr>
          <p:cNvPr id="11" name="文字方塊 10"/>
          <p:cNvSpPr txBox="1"/>
          <p:nvPr/>
        </p:nvSpPr>
        <p:spPr>
          <a:xfrm>
            <a:off x="484431" y="4546551"/>
            <a:ext cx="837590" cy="261610"/>
          </a:xfrm>
          <a:prstGeom prst="rect">
            <a:avLst/>
          </a:prstGeom>
          <a:noFill/>
        </p:spPr>
        <p:txBody>
          <a:bodyPr wrap="square" rtlCol="0">
            <a:spAutoFit/>
          </a:bodyPr>
          <a:lstStyle/>
          <a:p>
            <a:pPr algn="ctr"/>
            <a:r>
              <a:rPr lang="zh-TW" altLang="en-US" sz="1100" dirty="0">
                <a:latin typeface="微軟正黑體" panose="020B0604030504040204" pitchFamily="34" charset="-120"/>
                <a:ea typeface="微軟正黑體" panose="020B0604030504040204" pitchFamily="34" charset="-120"/>
              </a:rPr>
              <a:t>智慧製造</a:t>
            </a:r>
          </a:p>
        </p:txBody>
      </p:sp>
      <p:sp>
        <p:nvSpPr>
          <p:cNvPr id="12" name="文字方塊 11"/>
          <p:cNvSpPr txBox="1"/>
          <p:nvPr/>
        </p:nvSpPr>
        <p:spPr>
          <a:xfrm>
            <a:off x="527974" y="5079951"/>
            <a:ext cx="837590" cy="261610"/>
          </a:xfrm>
          <a:prstGeom prst="rect">
            <a:avLst/>
          </a:prstGeom>
          <a:noFill/>
        </p:spPr>
        <p:txBody>
          <a:bodyPr wrap="square" rtlCol="0">
            <a:spAutoFit/>
          </a:bodyPr>
          <a:lstStyle/>
          <a:p>
            <a:pPr algn="ctr"/>
            <a:r>
              <a:rPr lang="zh-TW" altLang="en-US" sz="1100" dirty="0">
                <a:latin typeface="微軟正黑體" panose="020B0604030504040204" pitchFamily="34" charset="-120"/>
                <a:ea typeface="微軟正黑體" panose="020B0604030504040204" pitchFamily="34" charset="-120"/>
              </a:rPr>
              <a:t>智慧能源</a:t>
            </a:r>
          </a:p>
        </p:txBody>
      </p:sp>
      <p:sp>
        <p:nvSpPr>
          <p:cNvPr id="13" name="標題 3"/>
          <p:cNvSpPr txBox="1">
            <a:spLocks/>
          </p:cNvSpPr>
          <p:nvPr/>
        </p:nvSpPr>
        <p:spPr>
          <a:xfrm>
            <a:off x="93133" y="524152"/>
            <a:ext cx="9050867" cy="762781"/>
          </a:xfrm>
          <a:prstGeom prst="rect">
            <a:avLst/>
          </a:prstGeom>
        </p:spPr>
        <p:txBody>
          <a:bodyPr>
            <a:normAutofit/>
          </a:bodyPr>
          <a:lstStyle/>
          <a:p>
            <a:pPr marL="0" marR="0" indent="0" defTabSz="685800" fontAlgn="auto">
              <a:lnSpc>
                <a:spcPts val="3500"/>
              </a:lnSpc>
              <a:spcBef>
                <a:spcPct val="0"/>
              </a:spcBef>
              <a:buClrTx/>
              <a:buSzTx/>
              <a:tabLst/>
              <a:defRPr/>
            </a:pPr>
            <a:r>
              <a:rPr lang="zh-TW" altLang="en-US" sz="3000" b="1" dirty="0">
                <a:latin typeface="微軟正黑體" panose="020B0604030504040204" pitchFamily="34" charset="-120"/>
                <a:ea typeface="微軟正黑體" panose="020B0604030504040204" pitchFamily="34" charset="-120"/>
                <a:cs typeface="+mj-cs"/>
              </a:rPr>
              <a:t>四、網實群聚，提供創新創業與智慧化多元示範場域</a:t>
            </a:r>
          </a:p>
        </p:txBody>
      </p:sp>
      <p:sp>
        <p:nvSpPr>
          <p:cNvPr id="14" name="文字方塊 13"/>
          <p:cNvSpPr txBox="1"/>
          <p:nvPr/>
        </p:nvSpPr>
        <p:spPr>
          <a:xfrm>
            <a:off x="3505200" y="3537857"/>
            <a:ext cx="1251857" cy="1569660"/>
          </a:xfrm>
          <a:prstGeom prst="rect">
            <a:avLst/>
          </a:prstGeom>
          <a:noFill/>
        </p:spPr>
        <p:txBody>
          <a:bodyPr wrap="square" rtlCol="0">
            <a:spAutoFit/>
          </a:bodyPr>
          <a:lstStyle/>
          <a:p>
            <a:pPr>
              <a:buFont typeface="Arial" pitchFamily="34" charset="0"/>
              <a:buChar char="•"/>
            </a:pPr>
            <a:r>
              <a:rPr lang="zh-TW" altLang="en-US" sz="1600" dirty="0">
                <a:latin typeface="微軟正黑體" panose="020B0604030504040204" pitchFamily="34" charset="-120"/>
                <a:ea typeface="微軟正黑體" panose="020B0604030504040204" pitchFamily="34" charset="-120"/>
              </a:rPr>
              <a:t>智慧物流</a:t>
            </a:r>
            <a:endParaRPr lang="en-US" altLang="zh-TW" sz="1600" dirty="0">
              <a:latin typeface="微軟正黑體" panose="020B0604030504040204" pitchFamily="34" charset="-120"/>
              <a:ea typeface="微軟正黑體" panose="020B0604030504040204" pitchFamily="34" charset="-120"/>
            </a:endParaRPr>
          </a:p>
          <a:p>
            <a:pPr>
              <a:buFont typeface="Arial" pitchFamily="34" charset="0"/>
              <a:buChar char="•"/>
            </a:pPr>
            <a:r>
              <a:rPr lang="zh-TW" altLang="en-US" sz="1600" dirty="0">
                <a:latin typeface="微軟正黑體" panose="020B0604030504040204" pitchFamily="34" charset="-120"/>
                <a:ea typeface="微軟正黑體" panose="020B0604030504040204" pitchFamily="34" charset="-120"/>
              </a:rPr>
              <a:t>智慧醫療</a:t>
            </a:r>
            <a:endParaRPr lang="en-US" altLang="zh-TW" sz="1600" dirty="0">
              <a:latin typeface="微軟正黑體" panose="020B0604030504040204" pitchFamily="34" charset="-120"/>
              <a:ea typeface="微軟正黑體" panose="020B0604030504040204" pitchFamily="34" charset="-120"/>
            </a:endParaRPr>
          </a:p>
          <a:p>
            <a:pPr>
              <a:buFont typeface="Arial" pitchFamily="34" charset="0"/>
              <a:buChar char="•"/>
            </a:pPr>
            <a:r>
              <a:rPr lang="zh-TW" altLang="en-US" sz="1600" dirty="0">
                <a:latin typeface="微軟正黑體" panose="020B0604030504040204" pitchFamily="34" charset="-120"/>
                <a:ea typeface="微軟正黑體" panose="020B0604030504040204" pitchFamily="34" charset="-120"/>
              </a:rPr>
              <a:t>智慧載具</a:t>
            </a:r>
            <a:endParaRPr lang="en-US" altLang="zh-TW" sz="1600" dirty="0">
              <a:latin typeface="微軟正黑體" panose="020B0604030504040204" pitchFamily="34" charset="-120"/>
              <a:ea typeface="微軟正黑體" panose="020B0604030504040204" pitchFamily="34" charset="-120"/>
            </a:endParaRPr>
          </a:p>
          <a:p>
            <a:pPr>
              <a:buFont typeface="Arial" pitchFamily="34" charset="0"/>
              <a:buChar char="•"/>
            </a:pPr>
            <a:r>
              <a:rPr lang="zh-TW" altLang="en-US" sz="1600" dirty="0">
                <a:latin typeface="微軟正黑體" panose="020B0604030504040204" pitchFamily="34" charset="-120"/>
                <a:ea typeface="微軟正黑體" panose="020B0604030504040204" pitchFamily="34" charset="-120"/>
              </a:rPr>
              <a:t>傳統工業區智慧轉型</a:t>
            </a:r>
            <a:endParaRPr lang="en-US" altLang="zh-TW" sz="1600" dirty="0">
              <a:latin typeface="微軟正黑體" panose="020B0604030504040204" pitchFamily="34" charset="-120"/>
              <a:ea typeface="微軟正黑體" panose="020B0604030504040204" pitchFamily="34" charset="-120"/>
            </a:endParaRPr>
          </a:p>
          <a:p>
            <a:pPr>
              <a:buFont typeface="Arial" pitchFamily="34" charset="0"/>
              <a:buChar char="•"/>
            </a:pPr>
            <a:endParaRPr lang="zh-TW" altLang="en-US" sz="16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598714" y="995422"/>
            <a:ext cx="8545286" cy="2723823"/>
          </a:xfrm>
          <a:prstGeom prst="rect">
            <a:avLst/>
          </a:prstGeom>
          <a:noFill/>
        </p:spPr>
        <p:txBody>
          <a:bodyPr wrap="square" rtlCol="0">
            <a:spAutoFit/>
          </a:bodyPr>
          <a:lstStyle/>
          <a:p>
            <a:pPr>
              <a:lnSpc>
                <a:spcPct val="150000"/>
              </a:lnSpc>
            </a:pP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二</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示範計畫三層次：</a:t>
            </a:r>
            <a:endParaRPr lang="en-US" altLang="zh-TW" sz="2400" b="1" dirty="0">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全台場域：創新場域</a:t>
            </a:r>
            <a:r>
              <a:rPr lang="en-US" altLang="zh-TW" dirty="0">
                <a:latin typeface="微軟正黑體" panose="020B0604030504040204" pitchFamily="34" charset="-120"/>
                <a:ea typeface="微軟正黑體" panose="020B0604030504040204" pitchFamily="34" charset="-120"/>
              </a:rPr>
              <a:t>AR</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VR</a:t>
            </a:r>
            <a:r>
              <a:rPr lang="zh-TW" altLang="en-US" dirty="0">
                <a:latin typeface="微軟正黑體" panose="020B0604030504040204" pitchFamily="34" charset="-120"/>
                <a:ea typeface="微軟正黑體" panose="020B0604030504040204" pitchFamily="34" charset="-120"/>
              </a:rPr>
              <a:t>、電商</a:t>
            </a:r>
            <a:endParaRPr lang="en-US" altLang="zh-TW" dirty="0">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區域示範場域：例智慧物流、醫療、商業、城市、既有園區智慧化、智慧電網</a:t>
            </a:r>
            <a:endParaRPr lang="en-US" altLang="zh-TW" dirty="0">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跨域示範場域：例如，基北桃竹之智慧交通、中部智慧製造、南部智慧能源、</a:t>
            </a:r>
            <a:endParaRPr lang="en-US" altLang="zh-TW" dirty="0">
              <a:latin typeface="微軟正黑體" panose="020B0604030504040204" pitchFamily="34" charset="-120"/>
              <a:ea typeface="微軟正黑體" panose="020B0604030504040204" pitchFamily="34" charset="-120"/>
            </a:endParaRPr>
          </a:p>
          <a:p>
            <a:pPr>
              <a:lnSpc>
                <a:spcPct val="150000"/>
              </a:lnSpc>
            </a:pPr>
            <a:r>
              <a:rPr lang="zh-TW" altLang="en-US" dirty="0">
                <a:latin typeface="微軟正黑體" panose="020B0604030504040204" pitchFamily="34" charset="-120"/>
                <a:ea typeface="微軟正黑體" panose="020B0604030504040204" pitchFamily="34" charset="-120"/>
              </a:rPr>
              <a:t>                                  東部智慧觀光等</a:t>
            </a:r>
            <a:endParaRPr lang="en-US" altLang="zh-TW" dirty="0">
              <a:latin typeface="微軟正黑體" panose="020B0604030504040204" pitchFamily="34" charset="-120"/>
              <a:ea typeface="微軟正黑體" panose="020B0604030504040204" pitchFamily="34" charset="-120"/>
            </a:endParaRPr>
          </a:p>
          <a:p>
            <a:pPr>
              <a:lnSpc>
                <a:spcPct val="150000"/>
              </a:lnSpc>
            </a:pPr>
            <a:endParaRPr lang="zh-TW" altLang="en-US"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1475031" y="4655408"/>
            <a:ext cx="837590" cy="261610"/>
          </a:xfrm>
          <a:prstGeom prst="rect">
            <a:avLst/>
          </a:prstGeom>
          <a:noFill/>
        </p:spPr>
        <p:txBody>
          <a:bodyPr wrap="square" rtlCol="0">
            <a:spAutoFit/>
          </a:bodyPr>
          <a:lstStyle/>
          <a:p>
            <a:pPr algn="ctr"/>
            <a:r>
              <a:rPr lang="zh-TW" altLang="en-US" sz="1100" dirty="0">
                <a:latin typeface="微軟正黑體" panose="020B0604030504040204" pitchFamily="34" charset="-120"/>
                <a:ea typeface="微軟正黑體" panose="020B0604030504040204" pitchFamily="34" charset="-120"/>
              </a:rPr>
              <a:t>智慧觀光</a:t>
            </a:r>
          </a:p>
        </p:txBody>
      </p:sp>
      <p:sp>
        <p:nvSpPr>
          <p:cNvPr id="17"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25</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ct val="100000"/>
              </a:lnSpc>
            </a:pPr>
            <a:r>
              <a:rPr lang="zh-TW" altLang="en-US" sz="6000" b="1" dirty="0">
                <a:effectLst>
                  <a:outerShdw blurRad="38100" dist="38100" dir="2700000" algn="tl">
                    <a:srgbClr val="000000">
                      <a:alpha val="43137"/>
                    </a:srgbClr>
                  </a:outerShdw>
                </a:effectLst>
              </a:rPr>
              <a:t>肆、執行規劃</a:t>
            </a:r>
          </a:p>
        </p:txBody>
      </p:sp>
      <p:sp>
        <p:nvSpPr>
          <p:cNvPr id="3" name="文字版面配置區 2"/>
          <p:cNvSpPr>
            <a:spLocks noGrp="1"/>
          </p:cNvSpPr>
          <p:nvPr>
            <p:ph type="body" idx="1"/>
          </p:nvPr>
        </p:nvSpPr>
        <p:spPr/>
        <p:txBody>
          <a:bodyPr/>
          <a:lstStyle/>
          <a:p>
            <a:endParaRPr lang="zh-TW" altLang="en-US" dirty="0"/>
          </a:p>
        </p:txBody>
      </p:sp>
      <p:sp>
        <p:nvSpPr>
          <p:cNvPr id="5"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26</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7785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effectLst>
                  <a:outerShdw blurRad="38100" dist="38100" dir="2700000" algn="tl">
                    <a:srgbClr val="000000">
                      <a:alpha val="43137"/>
                    </a:srgbClr>
                  </a:outerShdw>
                </a:effectLst>
              </a:rPr>
              <a:t>一、計畫執行中心架構</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617297894"/>
              </p:ext>
            </p:extLst>
          </p:nvPr>
        </p:nvGraphicFramePr>
        <p:xfrm>
          <a:off x="628650" y="1558874"/>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群組 5"/>
          <p:cNvGrpSpPr/>
          <p:nvPr/>
        </p:nvGrpSpPr>
        <p:grpSpPr>
          <a:xfrm>
            <a:off x="6280061" y="3229444"/>
            <a:ext cx="2070278" cy="651047"/>
            <a:chOff x="2908210" y="1850145"/>
            <a:chExt cx="2070278" cy="651047"/>
          </a:xfrm>
        </p:grpSpPr>
        <p:sp>
          <p:nvSpPr>
            <p:cNvPr id="7" name="矩形 6"/>
            <p:cNvSpPr/>
            <p:nvPr/>
          </p:nvSpPr>
          <p:spPr>
            <a:xfrm>
              <a:off x="2908210" y="1850145"/>
              <a:ext cx="2070278" cy="651047"/>
            </a:xfrm>
            <a:prstGeom prst="rect">
              <a:avLst/>
            </a:pr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 name="矩形 7"/>
            <p:cNvSpPr/>
            <p:nvPr/>
          </p:nvSpPr>
          <p:spPr>
            <a:xfrm>
              <a:off x="2908210" y="1850145"/>
              <a:ext cx="2070278" cy="651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a:r>
                <a:rPr lang="zh-TW" altLang="en-US" sz="1600" dirty="0">
                  <a:latin typeface="微軟正黑體" panose="020B0604030504040204" pitchFamily="34" charset="-120"/>
                  <a:ea typeface="微軟正黑體" panose="020B0604030504040204" pitchFamily="34" charset="-120"/>
                </a:rPr>
                <a:t>研究智庫</a:t>
              </a:r>
            </a:p>
          </p:txBody>
        </p:sp>
      </p:grpSp>
      <p:cxnSp>
        <p:nvCxnSpPr>
          <p:cNvPr id="10" name="直線接點 9"/>
          <p:cNvCxnSpPr>
            <a:endCxn id="7" idx="1"/>
          </p:cNvCxnSpPr>
          <p:nvPr/>
        </p:nvCxnSpPr>
        <p:spPr>
          <a:xfrm>
            <a:off x="5589767" y="3554967"/>
            <a:ext cx="690294" cy="1"/>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979714" y="5453743"/>
            <a:ext cx="1240972" cy="830997"/>
          </a:xfrm>
          <a:prstGeom prst="rect">
            <a:avLst/>
          </a:prstGeom>
          <a:noFill/>
          <a:ln>
            <a:solidFill>
              <a:schemeClr val="accent1"/>
            </a:solidFill>
          </a:ln>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協調技術發展、示範研發計畫</a:t>
            </a:r>
          </a:p>
        </p:txBody>
      </p:sp>
      <p:sp>
        <p:nvSpPr>
          <p:cNvPr id="11" name="向下箭號 10"/>
          <p:cNvSpPr/>
          <p:nvPr/>
        </p:nvSpPr>
        <p:spPr>
          <a:xfrm>
            <a:off x="1513114" y="4953000"/>
            <a:ext cx="261257"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2449286" y="5442857"/>
            <a:ext cx="1240972" cy="830997"/>
          </a:xfrm>
          <a:prstGeom prst="rect">
            <a:avLst/>
          </a:prstGeom>
          <a:noFill/>
          <a:ln>
            <a:solidFill>
              <a:schemeClr val="accent1"/>
            </a:solidFill>
          </a:ln>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軟體及跨領域虛擬學院</a:t>
            </a:r>
            <a:endParaRPr lang="en-US" altLang="zh-TW" sz="1600" dirty="0">
              <a:latin typeface="微軟正黑體" panose="020B0604030504040204" pitchFamily="34" charset="-120"/>
              <a:ea typeface="微軟正黑體" panose="020B0604030504040204" pitchFamily="34" charset="-120"/>
            </a:endParaRPr>
          </a:p>
          <a:p>
            <a:endParaRPr lang="zh-TW" altLang="en-US" sz="1600" dirty="0">
              <a:latin typeface="微軟正黑體" panose="020B0604030504040204" pitchFamily="34" charset="-120"/>
              <a:ea typeface="微軟正黑體" panose="020B0604030504040204" pitchFamily="34" charset="-120"/>
            </a:endParaRPr>
          </a:p>
        </p:txBody>
      </p:sp>
      <p:sp>
        <p:nvSpPr>
          <p:cNvPr id="13" name="上-下雙向箭號 12"/>
          <p:cNvSpPr/>
          <p:nvPr/>
        </p:nvSpPr>
        <p:spPr>
          <a:xfrm>
            <a:off x="2939144" y="4909457"/>
            <a:ext cx="261256" cy="43542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3984208" y="5442853"/>
            <a:ext cx="1240972" cy="830997"/>
          </a:xfrm>
          <a:prstGeom prst="rect">
            <a:avLst/>
          </a:prstGeom>
          <a:noFill/>
          <a:ln>
            <a:solidFill>
              <a:schemeClr val="accent1"/>
            </a:solidFill>
          </a:ln>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國家級投資公司</a:t>
            </a:r>
            <a:endParaRPr lang="en-US" altLang="zh-TW" sz="1600" dirty="0">
              <a:latin typeface="微軟正黑體" panose="020B0604030504040204" pitchFamily="34" charset="-120"/>
              <a:ea typeface="微軟正黑體" panose="020B0604030504040204" pitchFamily="34" charset="-120"/>
            </a:endParaRPr>
          </a:p>
          <a:p>
            <a:endParaRPr lang="zh-TW" altLang="en-US" sz="16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5486472" y="5453735"/>
            <a:ext cx="1240972" cy="584775"/>
          </a:xfrm>
          <a:prstGeom prst="rect">
            <a:avLst/>
          </a:prstGeom>
          <a:noFill/>
          <a:ln>
            <a:solidFill>
              <a:schemeClr val="accent1"/>
            </a:solidFill>
          </a:ln>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法律會計及環評協助</a:t>
            </a:r>
          </a:p>
        </p:txBody>
      </p:sp>
      <p:sp>
        <p:nvSpPr>
          <p:cNvPr id="16" name="文字方塊 15"/>
          <p:cNvSpPr txBox="1"/>
          <p:nvPr/>
        </p:nvSpPr>
        <p:spPr>
          <a:xfrm>
            <a:off x="6977850" y="5464617"/>
            <a:ext cx="1240972" cy="830997"/>
          </a:xfrm>
          <a:prstGeom prst="rect">
            <a:avLst/>
          </a:prstGeom>
          <a:noFill/>
          <a:ln>
            <a:solidFill>
              <a:schemeClr val="accent1"/>
            </a:solidFill>
          </a:ln>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檢視及協調政府計畫預算</a:t>
            </a:r>
          </a:p>
        </p:txBody>
      </p:sp>
      <p:sp>
        <p:nvSpPr>
          <p:cNvPr id="17" name="上-下雙向箭號 16"/>
          <p:cNvSpPr/>
          <p:nvPr/>
        </p:nvSpPr>
        <p:spPr>
          <a:xfrm>
            <a:off x="4408716" y="4920343"/>
            <a:ext cx="261256" cy="43542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9" name="向下箭號 18"/>
          <p:cNvSpPr/>
          <p:nvPr/>
        </p:nvSpPr>
        <p:spPr>
          <a:xfrm>
            <a:off x="7434942" y="5050972"/>
            <a:ext cx="261257"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0" name="向下箭號 19"/>
          <p:cNvSpPr/>
          <p:nvPr/>
        </p:nvSpPr>
        <p:spPr>
          <a:xfrm>
            <a:off x="5943599" y="4985658"/>
            <a:ext cx="261257"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1"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27</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69079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948542"/>
            <a:ext cx="8524139" cy="4533393"/>
          </a:xfrm>
        </p:spPr>
        <p:txBody>
          <a:bodyPr>
            <a:normAutofit/>
          </a:bodyPr>
          <a:lstStyle/>
          <a:p>
            <a:pPr>
              <a:lnSpc>
                <a:spcPct val="100000"/>
              </a:lnSpc>
            </a:pPr>
            <a:r>
              <a:rPr lang="zh-TW" altLang="en-US" sz="2800" b="1" dirty="0">
                <a:solidFill>
                  <a:srgbClr val="0000FF"/>
                </a:solidFill>
                <a:latin typeface="Arial Unicode MS" panose="020B0604020202020204" pitchFamily="34" charset="-120"/>
                <a:ea typeface="微軟正黑體" panose="020B0604030504040204" pitchFamily="34" charset="-120"/>
              </a:rPr>
              <a:t>期程：</a:t>
            </a:r>
            <a:r>
              <a:rPr lang="zh-TW" altLang="en-US" sz="2800" dirty="0">
                <a:solidFill>
                  <a:srgbClr val="000000"/>
                </a:solidFill>
                <a:latin typeface="Arial Unicode MS" panose="020B0604020202020204" pitchFamily="34" charset="-120"/>
                <a:ea typeface="微軟正黑體" panose="020B0604030504040204" pitchFamily="34" charset="-120"/>
              </a:rPr>
              <a:t>自</a:t>
            </a:r>
            <a:r>
              <a:rPr lang="en-US" altLang="zh-TW" sz="2800" dirty="0">
                <a:solidFill>
                  <a:srgbClr val="000000"/>
                </a:solidFill>
                <a:latin typeface="Arial Unicode MS" panose="020B0604020202020204" pitchFamily="34" charset="-120"/>
                <a:ea typeface="微軟正黑體" panose="020B0604030504040204" pitchFamily="34" charset="-120"/>
              </a:rPr>
              <a:t>105</a:t>
            </a:r>
            <a:r>
              <a:rPr lang="zh-TW" altLang="en-US" sz="2800" dirty="0">
                <a:solidFill>
                  <a:srgbClr val="000000"/>
                </a:solidFill>
                <a:latin typeface="Arial Unicode MS" panose="020B0604020202020204" pitchFamily="34" charset="-120"/>
                <a:ea typeface="微軟正黑體" panose="020B0604030504040204" pitchFamily="34" charset="-120"/>
              </a:rPr>
              <a:t>年至</a:t>
            </a:r>
            <a:r>
              <a:rPr lang="en-US" altLang="zh-TW" sz="2800" dirty="0">
                <a:solidFill>
                  <a:srgbClr val="000000"/>
                </a:solidFill>
                <a:latin typeface="Arial Unicode MS" panose="020B0604020202020204" pitchFamily="34" charset="-120"/>
                <a:ea typeface="微軟正黑體" panose="020B0604030504040204" pitchFamily="34" charset="-120"/>
              </a:rPr>
              <a:t>112</a:t>
            </a:r>
            <a:r>
              <a:rPr lang="zh-TW" altLang="en-US" sz="2800" dirty="0">
                <a:solidFill>
                  <a:srgbClr val="000000"/>
                </a:solidFill>
                <a:latin typeface="Arial Unicode MS" panose="020B0604020202020204" pitchFamily="34" charset="-120"/>
                <a:ea typeface="微軟正黑體" panose="020B0604030504040204" pitchFamily="34" charset="-120"/>
              </a:rPr>
              <a:t>年</a:t>
            </a:r>
            <a:endParaRPr lang="en-US" altLang="zh-TW" sz="2800" dirty="0">
              <a:solidFill>
                <a:srgbClr val="000000"/>
              </a:solidFill>
              <a:latin typeface="Arial Unicode MS" panose="020B0604020202020204" pitchFamily="34" charset="-120"/>
              <a:ea typeface="微軟正黑體" panose="020B0604030504040204" pitchFamily="34" charset="-120"/>
            </a:endParaRPr>
          </a:p>
          <a:p>
            <a:pPr>
              <a:lnSpc>
                <a:spcPct val="100000"/>
              </a:lnSpc>
            </a:pPr>
            <a:r>
              <a:rPr lang="zh-TW" altLang="en-US" sz="2800" b="1" dirty="0">
                <a:solidFill>
                  <a:srgbClr val="0000FF"/>
                </a:solidFill>
                <a:latin typeface="Arial Unicode MS" panose="020B0604020202020204" pitchFamily="34" charset="-120"/>
                <a:ea typeface="微軟正黑體" panose="020B0604030504040204" pitchFamily="34" charset="-120"/>
              </a:rPr>
              <a:t>推動方式：</a:t>
            </a:r>
            <a:r>
              <a:rPr lang="zh-TW" altLang="en-US" sz="2800" dirty="0">
                <a:solidFill>
                  <a:srgbClr val="000000"/>
                </a:solidFill>
                <a:latin typeface="Arial Unicode MS" panose="020B0604020202020204" pitchFamily="34" charset="-120"/>
                <a:ea typeface="微軟正黑體" panose="020B0604030504040204" pitchFamily="34" charset="-120"/>
              </a:rPr>
              <a:t>請各部會依推動措施，研擬具體推動作法，並由行政院指派行政院政務委員督導推動</a:t>
            </a:r>
            <a:endParaRPr lang="en-US" altLang="zh-TW" sz="2800" dirty="0">
              <a:solidFill>
                <a:srgbClr val="000000"/>
              </a:solidFill>
              <a:latin typeface="Arial Unicode MS" panose="020B0604020202020204" pitchFamily="34" charset="-120"/>
              <a:ea typeface="微軟正黑體" panose="020B0604030504040204" pitchFamily="34" charset="-120"/>
            </a:endParaRPr>
          </a:p>
          <a:p>
            <a:pPr>
              <a:lnSpc>
                <a:spcPct val="100000"/>
              </a:lnSpc>
            </a:pPr>
            <a:r>
              <a:rPr lang="zh-TW" altLang="en-US" sz="2800" b="1" dirty="0">
                <a:solidFill>
                  <a:srgbClr val="0000FF"/>
                </a:solidFill>
                <a:latin typeface="Arial Unicode MS" panose="020B0604020202020204" pitchFamily="34" charset="-120"/>
                <a:ea typeface="微軟正黑體" panose="020B0604030504040204" pitchFamily="34" charset="-120"/>
              </a:rPr>
              <a:t>管考工作：</a:t>
            </a:r>
            <a:r>
              <a:rPr lang="zh-TW" altLang="zh-TW" sz="2800" dirty="0">
                <a:solidFill>
                  <a:srgbClr val="000000"/>
                </a:solidFill>
                <a:latin typeface="Arial Unicode MS" panose="020B0604020202020204" pitchFamily="34" charset="-120"/>
                <a:ea typeface="微軟正黑體" panose="020B0604030504040204" pitchFamily="34" charset="-120"/>
              </a:rPr>
              <a:t>由國發會</a:t>
            </a:r>
            <a:r>
              <a:rPr lang="zh-TW" altLang="en-US" sz="2800" dirty="0">
                <a:solidFill>
                  <a:srgbClr val="000000"/>
                </a:solidFill>
                <a:latin typeface="Arial Unicode MS" panose="020B0604020202020204" pitchFamily="34" charset="-120"/>
                <a:ea typeface="微軟正黑體" panose="020B0604030504040204" pitchFamily="34" charset="-120"/>
              </a:rPr>
              <a:t>成立專案辦公室，按季掌握執行進度</a:t>
            </a:r>
            <a:r>
              <a:rPr lang="zh-TW" altLang="zh-TW" sz="2800" dirty="0">
                <a:solidFill>
                  <a:srgbClr val="000000"/>
                </a:solidFill>
                <a:latin typeface="Arial Unicode MS" panose="020B0604020202020204" pitchFamily="34" charset="-120"/>
                <a:ea typeface="微軟正黑體" panose="020B0604030504040204" pitchFamily="34" charset="-120"/>
              </a:rPr>
              <a:t>，並適時滾動檢討修正</a:t>
            </a:r>
            <a:endParaRPr lang="zh-TW" altLang="en-US" sz="2800" dirty="0">
              <a:solidFill>
                <a:srgbClr val="000000"/>
              </a:solidFill>
              <a:latin typeface="Arial Unicode MS" panose="020B0604020202020204" pitchFamily="34" charset="-120"/>
              <a:ea typeface="微軟正黑體" panose="020B0604030504040204" pitchFamily="34" charset="-120"/>
            </a:endParaRPr>
          </a:p>
        </p:txBody>
      </p:sp>
      <p:sp>
        <p:nvSpPr>
          <p:cNvPr id="5" name="投影片編號版面配置區 3"/>
          <p:cNvSpPr txBox="1">
            <a:spLocks/>
          </p:cNvSpPr>
          <p:nvPr/>
        </p:nvSpPr>
        <p:spPr>
          <a:xfrm>
            <a:off x="6929753" y="6426716"/>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28</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7" name="標題 1"/>
          <p:cNvSpPr>
            <a:spLocks noGrp="1"/>
          </p:cNvSpPr>
          <p:nvPr>
            <p:ph type="title"/>
          </p:nvPr>
        </p:nvSpPr>
        <p:spPr>
          <a:xfrm>
            <a:off x="628650" y="365126"/>
            <a:ext cx="7886700" cy="1325563"/>
          </a:xfrm>
        </p:spPr>
        <p:txBody>
          <a:bodyPr>
            <a:normAutofit/>
          </a:bodyPr>
          <a:lstStyle/>
          <a:p>
            <a:r>
              <a:rPr lang="zh-TW" altLang="en-US" sz="4000" b="1" dirty="0">
                <a:effectLst>
                  <a:outerShdw blurRad="38100" dist="38100" dir="2700000" algn="tl">
                    <a:srgbClr val="000000">
                      <a:alpha val="43137"/>
                    </a:srgbClr>
                  </a:outerShdw>
                </a:effectLst>
              </a:rPr>
              <a:t>二、計畫執行期程與推動</a:t>
            </a:r>
          </a:p>
        </p:txBody>
      </p:sp>
    </p:spTree>
    <p:extLst>
      <p:ext uri="{BB962C8B-B14F-4D97-AF65-F5344CB8AC3E}">
        <p14:creationId xmlns:p14="http://schemas.microsoft.com/office/powerpoint/2010/main" val="1508953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effectLst>
                  <a:outerShdw blurRad="38100" dist="38100" dir="2700000" algn="tl">
                    <a:srgbClr val="000000">
                      <a:alpha val="43137"/>
                    </a:srgbClr>
                  </a:outerShdw>
                </a:effectLst>
              </a:rPr>
              <a:t>三、計畫執行預算及資源</a:t>
            </a:r>
          </a:p>
        </p:txBody>
      </p:sp>
      <p:graphicFrame>
        <p:nvGraphicFramePr>
          <p:cNvPr id="22" name="表格 21"/>
          <p:cNvGraphicFramePr>
            <a:graphicFrameLocks noGrp="1"/>
          </p:cNvGraphicFramePr>
          <p:nvPr>
            <p:extLst>
              <p:ext uri="{D42A27DB-BD31-4B8C-83A1-F6EECF244321}">
                <p14:modId xmlns:p14="http://schemas.microsoft.com/office/powerpoint/2010/main" val="2073230211"/>
              </p:ext>
            </p:extLst>
          </p:nvPr>
        </p:nvGraphicFramePr>
        <p:xfrm>
          <a:off x="1993218" y="3645507"/>
          <a:ext cx="5040086" cy="2595880"/>
        </p:xfrm>
        <a:graphic>
          <a:graphicData uri="http://schemas.openxmlformats.org/drawingml/2006/table">
            <a:tbl>
              <a:tblPr firstRow="1" bandRow="1">
                <a:tableStyleId>{5C22544A-7EE6-4342-B048-85BDC9FD1C3A}</a:tableStyleId>
              </a:tblPr>
              <a:tblGrid>
                <a:gridCol w="1936585">
                  <a:extLst>
                    <a:ext uri="{9D8B030D-6E8A-4147-A177-3AD203B41FA5}">
                      <a16:colId xmlns:a16="http://schemas.microsoft.com/office/drawing/2014/main" val="20000"/>
                    </a:ext>
                  </a:extLst>
                </a:gridCol>
                <a:gridCol w="3103501">
                  <a:extLst>
                    <a:ext uri="{9D8B030D-6E8A-4147-A177-3AD203B41FA5}">
                      <a16:colId xmlns:a16="http://schemas.microsoft.com/office/drawing/2014/main" val="20001"/>
                    </a:ext>
                  </a:extLst>
                </a:gridCol>
              </a:tblGrid>
              <a:tr h="370840">
                <a:tc>
                  <a:txBody>
                    <a:bodyPr/>
                    <a:lstStyle/>
                    <a:p>
                      <a:pPr algn="ctr"/>
                      <a:r>
                        <a:rPr lang="zh-TW" altLang="en-US" sz="1600" dirty="0">
                          <a:latin typeface="微軟正黑體" panose="020B0604030504040204" pitchFamily="34" charset="-120"/>
                          <a:ea typeface="微軟正黑體" panose="020B0604030504040204" pitchFamily="34" charset="-120"/>
                        </a:rPr>
                        <a:t>部會</a:t>
                      </a: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106</a:t>
                      </a:r>
                      <a:r>
                        <a:rPr lang="zh-TW" altLang="en-US" sz="1600" dirty="0">
                          <a:latin typeface="微軟正黑體" panose="020B0604030504040204" pitchFamily="34" charset="-120"/>
                          <a:ea typeface="微軟正黑體" panose="020B0604030504040204" pitchFamily="34" charset="-120"/>
                        </a:rPr>
                        <a:t>年預算</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億元，</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0"/>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經濟部</a:t>
                      </a: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77(68.4%)</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1"/>
                  </a:ext>
                </a:extLst>
              </a:tr>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科技部</a:t>
                      </a: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24.8(22%)</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2"/>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交通部</a:t>
                      </a: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5.7(5.1%)</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3"/>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教育部</a:t>
                      </a: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3.0(2.7%)</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4"/>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衛福部</a:t>
                      </a: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1.5(1.3%)</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5"/>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其他部會</a:t>
                      </a: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0.6(0.5%)</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6"/>
                  </a:ext>
                </a:extLst>
              </a:tr>
            </a:tbl>
          </a:graphicData>
        </a:graphic>
      </p:graphicFrame>
      <p:sp>
        <p:nvSpPr>
          <p:cNvPr id="24" name="文字方塊 23"/>
          <p:cNvSpPr txBox="1"/>
          <p:nvPr/>
        </p:nvSpPr>
        <p:spPr>
          <a:xfrm>
            <a:off x="542925" y="1325336"/>
            <a:ext cx="7991475" cy="2246769"/>
          </a:xfrm>
          <a:prstGeom prst="rect">
            <a:avLst/>
          </a:prstGeom>
          <a:noFill/>
        </p:spPr>
        <p:txBody>
          <a:bodyPr wrap="square" rtlCol="0">
            <a:spAutoFit/>
          </a:bodyPr>
          <a:lstStyle/>
          <a:p>
            <a:pPr marL="285750" indent="-285750">
              <a:buFont typeface="Wingdings" panose="05000000000000000000" pitchFamily="2" charset="2"/>
              <a:buChar char="l"/>
            </a:pPr>
            <a:r>
              <a:rPr lang="en-US" altLang="zh-TW" sz="2000" dirty="0">
                <a:latin typeface="微軟正黑體" panose="020B0604030504040204" pitchFamily="34" charset="-120"/>
                <a:ea typeface="微軟正黑體" panose="020B0604030504040204" pitchFamily="34" charset="-120"/>
              </a:rPr>
              <a:t>106</a:t>
            </a:r>
            <a:r>
              <a:rPr lang="zh-TW" altLang="en-US" sz="2000" dirty="0">
                <a:latin typeface="微軟正黑體" panose="020B0604030504040204" pitchFamily="34" charset="-120"/>
                <a:ea typeface="微軟正黑體" panose="020B0604030504040204" pitchFamily="34" charset="-120"/>
              </a:rPr>
              <a:t>年預算，科技部、經濟部等共編列</a:t>
            </a:r>
            <a:r>
              <a:rPr lang="en-US" altLang="zh-TW" sz="2000" dirty="0">
                <a:latin typeface="微軟正黑體" panose="020B0604030504040204" pitchFamily="34" charset="-120"/>
                <a:ea typeface="微軟正黑體" panose="020B0604030504040204" pitchFamily="34" charset="-120"/>
              </a:rPr>
              <a:t>113</a:t>
            </a:r>
            <a:r>
              <a:rPr lang="zh-TW" altLang="en-US" sz="2000" dirty="0">
                <a:latin typeface="微軟正黑體" panose="020B0604030504040204" pitchFamily="34" charset="-120"/>
                <a:ea typeface="微軟正黑體" panose="020B0604030504040204" pitchFamily="34" charset="-120"/>
              </a:rPr>
              <a:t>億元，係由主計總處彙整各部會</a:t>
            </a:r>
            <a:r>
              <a:rPr lang="en-US" altLang="zh-TW" sz="2000" dirty="0">
                <a:latin typeface="微軟正黑體" panose="020B0604030504040204" pitchFamily="34" charset="-120"/>
                <a:ea typeface="微軟正黑體" panose="020B0604030504040204" pitchFamily="34" charset="-120"/>
              </a:rPr>
              <a:t>106</a:t>
            </a:r>
            <a:r>
              <a:rPr lang="zh-TW" altLang="en-US" sz="2000" dirty="0">
                <a:latin typeface="微軟正黑體" panose="020B0604030504040204" pitchFamily="34" charset="-120"/>
                <a:ea typeface="微軟正黑體" panose="020B0604030504040204" pitchFamily="34" charset="-120"/>
              </a:rPr>
              <a:t>年度推動數位經濟、物聯網、創新創業等相關計畫之經費，包含網路通訊建設、行動頻寬服務、電子商務、智慧物流、智慧醫療、智慧商業、試驗場域、產學合作、培育數位人才及法規調適等，沒有園區建設經費。</a:t>
            </a: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en-US" altLang="zh-TW" sz="2000" dirty="0">
                <a:latin typeface="微軟正黑體" panose="020B0604030504040204" pitchFamily="34" charset="-120"/>
                <a:ea typeface="微軟正黑體" panose="020B0604030504040204" pitchFamily="34" charset="-120"/>
              </a:rPr>
              <a:t>57</a:t>
            </a:r>
            <a:r>
              <a:rPr lang="zh-TW" altLang="en-US" sz="2000" dirty="0">
                <a:latin typeface="微軟正黑體" panose="020B0604030504040204" pitchFamily="34" charset="-120"/>
                <a:ea typeface="微軟正黑體" panose="020B0604030504040204" pitchFamily="34" charset="-120"/>
              </a:rPr>
              <a:t>億為新興計畫，其餘為部分新興或延續性相關計畫</a:t>
            </a:r>
            <a:endParaRPr lang="en-US" altLang="zh-TW" sz="2000" dirty="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zh-TW" sz="2000" dirty="0">
                <a:latin typeface="微軟正黑體" panose="020B0604030504040204" pitchFamily="34" charset="-120"/>
                <a:ea typeface="微軟正黑體" panose="020B0604030504040204" pitchFamily="34" charset="-120"/>
              </a:rPr>
              <a:t>相關年度預算，將配合計畫滾動式檢討，核實編列，有效使用</a:t>
            </a:r>
            <a:endParaRPr lang="en-US" altLang="zh-TW" sz="2000" dirty="0">
              <a:latin typeface="微軟正黑體" panose="020B0604030504040204" pitchFamily="34" charset="-120"/>
              <a:ea typeface="微軟正黑體" panose="020B0604030504040204" pitchFamily="34" charset="-120"/>
            </a:endParaRPr>
          </a:p>
        </p:txBody>
      </p:sp>
      <p:sp>
        <p:nvSpPr>
          <p:cNvPr id="25" name="投影片編號版面配置區 3"/>
          <p:cNvSpPr>
            <a:spLocks noGrp="1"/>
          </p:cNvSpPr>
          <p:nvPr>
            <p:ph type="sldNum" sz="quarter" idx="12"/>
          </p:nvPr>
        </p:nvSpPr>
        <p:spPr>
          <a:xfrm>
            <a:off x="6939336" y="6394172"/>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29</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69079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nSpc>
                <a:spcPct val="100000"/>
              </a:lnSpc>
            </a:pPr>
            <a:r>
              <a:rPr lang="zh-TW" altLang="en-US" sz="6000" b="1" dirty="0">
                <a:effectLst>
                  <a:outerShdw blurRad="38100" dist="38100" dir="2700000" algn="tl">
                    <a:srgbClr val="000000">
                      <a:alpha val="43137"/>
                    </a:srgbClr>
                  </a:outerShdw>
                </a:effectLst>
              </a:rPr>
              <a:t>壹、物聯網產業發展</a:t>
            </a:r>
          </a:p>
        </p:txBody>
      </p:sp>
      <p:sp>
        <p:nvSpPr>
          <p:cNvPr id="5" name="文字版面配置區 4"/>
          <p:cNvSpPr>
            <a:spLocks noGrp="1"/>
          </p:cNvSpPr>
          <p:nvPr>
            <p:ph type="body" idx="1"/>
          </p:nvPr>
        </p:nvSpPr>
        <p:spPr>
          <a:ln>
            <a:noFill/>
          </a:ln>
        </p:spPr>
        <p:txBody>
          <a:bodyPr/>
          <a:lstStyle/>
          <a:p>
            <a:endParaRPr lang="zh-TW" altLang="en-US" dirty="0"/>
          </a:p>
        </p:txBody>
      </p:sp>
      <p:sp>
        <p:nvSpPr>
          <p:cNvPr id="6"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3</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34912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ct val="100000"/>
              </a:lnSpc>
            </a:pPr>
            <a:r>
              <a:rPr lang="zh-TW" altLang="en-US" sz="6000" b="1" dirty="0">
                <a:effectLst>
                  <a:outerShdw blurRad="38100" dist="38100" dir="2700000" algn="tl">
                    <a:srgbClr val="000000">
                      <a:alpha val="43137"/>
                    </a:srgbClr>
                  </a:outerShdw>
                </a:effectLst>
              </a:rPr>
              <a:t>伍、預期效益</a:t>
            </a:r>
          </a:p>
        </p:txBody>
      </p:sp>
      <p:sp>
        <p:nvSpPr>
          <p:cNvPr id="3" name="文字版面配置區 2"/>
          <p:cNvSpPr>
            <a:spLocks noGrp="1"/>
          </p:cNvSpPr>
          <p:nvPr>
            <p:ph type="body" idx="1"/>
          </p:nvPr>
        </p:nvSpPr>
        <p:spPr/>
        <p:txBody>
          <a:bodyPr/>
          <a:lstStyle/>
          <a:p>
            <a:endParaRPr lang="zh-TW" altLang="en-US" dirty="0"/>
          </a:p>
        </p:txBody>
      </p:sp>
      <p:sp>
        <p:nvSpPr>
          <p:cNvPr id="5"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30</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7785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ct val="100000"/>
              </a:lnSpc>
            </a:pPr>
            <a:r>
              <a:rPr lang="zh-TW" altLang="en-US" sz="4000" b="1" dirty="0">
                <a:effectLst>
                  <a:outerShdw blurRad="38100" dist="38100" dir="2700000" algn="tl">
                    <a:srgbClr val="000000">
                      <a:alpha val="43137"/>
                    </a:srgbClr>
                  </a:outerShdw>
                </a:effectLst>
              </a:rPr>
              <a:t>預期目標</a:t>
            </a:r>
            <a:endParaRPr lang="zh-TW" altLang="en-US" sz="40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24800436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5392774" y="1362976"/>
            <a:ext cx="3672000" cy="1308050"/>
          </a:xfrm>
          <a:prstGeom prst="rect">
            <a:avLst/>
          </a:prstGeom>
        </p:spPr>
        <p:txBody>
          <a:bodyPr anchor="ctr">
            <a:spAutoFit/>
          </a:bodyPr>
          <a:lstStyle/>
          <a:p>
            <a:pPr marL="0" lvl="1" algn="dist" fontAlgn="t">
              <a:spcAft>
                <a:spcPts val="600"/>
              </a:spcAft>
              <a:defRPr/>
            </a:pPr>
            <a:r>
              <a:rPr lang="zh-TW" altLang="en-US" b="1" u="sng" dirty="0">
                <a:solidFill>
                  <a:schemeClr val="accent4"/>
                </a:solidFill>
                <a:latin typeface="微軟正黑體" panose="020B0604030504040204" pitchFamily="34" charset="-120"/>
                <a:ea typeface="微軟正黑體" panose="020B0604030504040204" pitchFamily="34" charset="-120"/>
                <a:cs typeface="Arial" panose="020B0604020202020204" pitchFamily="34" charset="0"/>
              </a:rPr>
              <a:t>連結矽谷等全球知名科技核心聚落</a:t>
            </a:r>
            <a:endParaRPr lang="en-US" altLang="zh-TW" b="1" u="sng" dirty="0">
              <a:solidFill>
                <a:schemeClr val="accent4"/>
              </a:solidFill>
              <a:latin typeface="微軟正黑體" panose="020B0604030504040204" pitchFamily="34" charset="-120"/>
              <a:ea typeface="微軟正黑體" panose="020B0604030504040204" pitchFamily="34" charset="-120"/>
              <a:cs typeface="Arial" panose="020B0604020202020204" pitchFamily="34" charset="0"/>
            </a:endParaRPr>
          </a:p>
          <a:p>
            <a:pPr marL="0" lvl="1" algn="just" fontAlgn="t">
              <a:spcAft>
                <a:spcPts val="600"/>
              </a:spcAft>
              <a:defRPr/>
            </a:pPr>
            <a:r>
              <a:rPr lang="zh-TW" altLang="en-US" sz="1400" b="1" u="sng" dirty="0">
                <a:latin typeface="微軟正黑體" panose="020B0604030504040204" pitchFamily="34" charset="-120"/>
                <a:ea typeface="微軟正黑體" panose="020B0604030504040204" pitchFamily="34" charset="-120"/>
                <a:cs typeface="Arial" panose="020B0604020202020204" pitchFamily="34" charset="0"/>
              </a:rPr>
              <a:t>連結矽谷等全球先進科技的研發能量</a:t>
            </a:r>
            <a:r>
              <a:rPr lang="zh-TW" altLang="en-US" sz="1400" dirty="0">
                <a:latin typeface="微軟正黑體" panose="020B0604030504040204" pitchFamily="34" charset="-120"/>
                <a:ea typeface="微軟正黑體" panose="020B0604030504040204" pitchFamily="34" charset="-120"/>
                <a:cs typeface="Arial" panose="020B0604020202020204" pitchFamily="34" charset="0"/>
              </a:rPr>
              <a:t>，帶動國內科技與技術進步，以及學習國際創新創業經驗，促進國際人才交流，使台灣成為全球潛力企業互利共榮合作夥伴。</a:t>
            </a:r>
            <a:endParaRPr lang="en-US" altLang="zh-TW" sz="14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6" name="矩形 5"/>
          <p:cNvSpPr/>
          <p:nvPr/>
        </p:nvSpPr>
        <p:spPr>
          <a:xfrm>
            <a:off x="224054" y="1904229"/>
            <a:ext cx="2736000" cy="1523494"/>
          </a:xfrm>
          <a:prstGeom prst="rect">
            <a:avLst/>
          </a:prstGeom>
        </p:spPr>
        <p:txBody>
          <a:bodyPr anchor="ctr">
            <a:spAutoFit/>
          </a:bodyPr>
          <a:lstStyle/>
          <a:p>
            <a:pPr marL="0" lvl="1" algn="dist" fontAlgn="t">
              <a:spcAft>
                <a:spcPts val="600"/>
              </a:spcAft>
              <a:defRPr/>
            </a:pPr>
            <a:r>
              <a:rPr lang="zh-TW" altLang="en-US" b="1" u="sng" dirty="0">
                <a:solidFill>
                  <a:schemeClr val="accent5"/>
                </a:solidFill>
                <a:latin typeface="微軟正黑體" panose="020B0604030504040204" pitchFamily="34" charset="-120"/>
                <a:ea typeface="微軟正黑體" panose="020B0604030504040204" pitchFamily="34" charset="-120"/>
                <a:cs typeface="Arial" panose="020B0604020202020204" pitchFamily="34" charset="0"/>
              </a:rPr>
              <a:t>搶進下一世代的未來產業</a:t>
            </a:r>
            <a:endParaRPr lang="en-US" altLang="zh-TW" b="1" u="sng" dirty="0">
              <a:solidFill>
                <a:schemeClr val="accent5"/>
              </a:solidFill>
              <a:latin typeface="微軟正黑體" panose="020B0604030504040204" pitchFamily="34" charset="-120"/>
              <a:ea typeface="微軟正黑體" panose="020B0604030504040204" pitchFamily="34" charset="-120"/>
              <a:cs typeface="Arial" panose="020B0604020202020204" pitchFamily="34" charset="0"/>
            </a:endParaRPr>
          </a:p>
          <a:p>
            <a:pPr marL="0" lvl="1" algn="just" fontAlgn="t">
              <a:spcAft>
                <a:spcPts val="600"/>
              </a:spcAft>
              <a:defRPr/>
            </a:pPr>
            <a:r>
              <a:rPr lang="zh-TW" altLang="en-US" sz="1400" dirty="0">
                <a:latin typeface="微軟正黑體" panose="020B0604030504040204" pitchFamily="34" charset="-120"/>
                <a:ea typeface="微軟正黑體" panose="020B0604030504040204" pitchFamily="34" charset="-120"/>
                <a:cs typeface="Arial" panose="020B0604020202020204" pitchFamily="34" charset="0"/>
              </a:rPr>
              <a:t>掌握數位經濟快速推展的國際趨勢，建構完善創新生態環境，</a:t>
            </a:r>
            <a:r>
              <a:rPr lang="zh-TW" altLang="en-US" sz="1400" u="sng" dirty="0">
                <a:latin typeface="微軟正黑體" panose="020B0604030504040204" pitchFamily="34" charset="-120"/>
                <a:ea typeface="微軟正黑體" panose="020B0604030504040204" pitchFamily="34" charset="-120"/>
                <a:cs typeface="Arial" panose="020B0604020202020204" pitchFamily="34" charset="0"/>
              </a:rPr>
              <a:t>使臺灣成為全球網路、大數據、物聯網等產業新群聚的基地</a:t>
            </a:r>
            <a:r>
              <a:rPr lang="zh-TW" altLang="en-US" sz="1400" dirty="0">
                <a:latin typeface="微軟正黑體" panose="020B0604030504040204" pitchFamily="34" charset="-120"/>
                <a:ea typeface="微軟正黑體" panose="020B0604030504040204" pitchFamily="34" charset="-120"/>
                <a:cs typeface="Arial" panose="020B0604020202020204" pitchFamily="34" charset="0"/>
              </a:rPr>
              <a:t>，並掌握物聯網巨大商機。</a:t>
            </a:r>
            <a:endParaRPr lang="en-US" altLang="zh-TW" sz="14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7" name="矩形 6"/>
          <p:cNvSpPr/>
          <p:nvPr/>
        </p:nvSpPr>
        <p:spPr>
          <a:xfrm>
            <a:off x="694085" y="5116964"/>
            <a:ext cx="3672000" cy="1523494"/>
          </a:xfrm>
          <a:prstGeom prst="rect">
            <a:avLst/>
          </a:prstGeom>
        </p:spPr>
        <p:txBody>
          <a:bodyPr wrap="square" anchor="ctr">
            <a:spAutoFit/>
          </a:bodyPr>
          <a:lstStyle/>
          <a:p>
            <a:pPr marL="0" lvl="1" algn="dist" fontAlgn="t">
              <a:spcAft>
                <a:spcPts val="600"/>
              </a:spcAft>
              <a:defRPr/>
            </a:pPr>
            <a:r>
              <a:rPr lang="zh-TW" altLang="en-US" b="1" u="sng"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rPr>
              <a:t>成為亞太青年創新與創業發展基地</a:t>
            </a:r>
            <a:endParaRPr lang="en-US" altLang="zh-TW" b="1" u="sng" dirty="0">
              <a:solidFill>
                <a:schemeClr val="accent3"/>
              </a:solidFill>
              <a:latin typeface="微軟正黑體" panose="020B0604030504040204" pitchFamily="34" charset="-120"/>
              <a:ea typeface="微軟正黑體" panose="020B0604030504040204" pitchFamily="34" charset="-120"/>
              <a:cs typeface="Arial" panose="020B0604020202020204" pitchFamily="34" charset="0"/>
            </a:endParaRPr>
          </a:p>
          <a:p>
            <a:pPr marL="0" lvl="1" algn="just" fontAlgn="t">
              <a:spcAft>
                <a:spcPts val="600"/>
              </a:spcAft>
              <a:defRPr/>
            </a:pPr>
            <a:r>
              <a:rPr lang="zh-TW" altLang="en-US" sz="1400" dirty="0">
                <a:latin typeface="微軟正黑體" panose="020B0604030504040204" pitchFamily="34" charset="-120"/>
                <a:ea typeface="微軟正黑體" panose="020B0604030504040204" pitchFamily="34" charset="-120"/>
                <a:cs typeface="Arial" panose="020B0604020202020204" pitchFamily="34" charset="0"/>
              </a:rPr>
              <a:t>打造創新創業生態系，</a:t>
            </a:r>
            <a:r>
              <a:rPr lang="zh-TW" altLang="en-US" sz="1400" b="1" u="sng" dirty="0">
                <a:latin typeface="微軟正黑體" panose="020B0604030504040204" pitchFamily="34" charset="-120"/>
                <a:ea typeface="微軟正黑體" panose="020B0604030504040204" pitchFamily="34" charset="-120"/>
                <a:cs typeface="Arial" panose="020B0604020202020204" pitchFamily="34" charset="0"/>
              </a:rPr>
              <a:t>扶植在地創團隊，並吸引國際人才來臺</a:t>
            </a:r>
            <a:r>
              <a:rPr lang="zh-TW" altLang="en-US" sz="1400" dirty="0">
                <a:latin typeface="微軟正黑體" panose="020B0604030504040204" pitchFamily="34" charset="-120"/>
                <a:ea typeface="微軟正黑體" panose="020B0604030504040204" pitchFamily="34" charset="-120"/>
                <a:cs typeface="Arial" panose="020B0604020202020204" pitchFamily="34" charset="0"/>
              </a:rPr>
              <a:t>（改善簽證、居留、稅務、國際生活群聚），進而提升國內人才競爭力（透過產學合作、國際交流、矽谷實習），以及打造國際生活機能圈與教育環境。</a:t>
            </a:r>
          </a:p>
        </p:txBody>
      </p:sp>
      <p:sp>
        <p:nvSpPr>
          <p:cNvPr id="8"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31</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4252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342900" indent="-342900">
              <a:lnSpc>
                <a:spcPts val="5500"/>
              </a:lnSpc>
            </a:pPr>
            <a:r>
              <a:rPr lang="zh-TW" altLang="en-US" sz="4000" b="1" dirty="0">
                <a:effectLst>
                  <a:outerShdw blurRad="38100" dist="38100" dir="2700000" algn="tl">
                    <a:srgbClr val="000000">
                      <a:alpha val="43137"/>
                    </a:srgbClr>
                  </a:outerShdw>
                </a:effectLst>
              </a:rPr>
              <a:t>五大關鍵量化目標</a:t>
            </a:r>
            <a:endParaRPr lang="zh-TW" altLang="en-US" sz="40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858136907"/>
              </p:ext>
            </p:extLst>
          </p:nvPr>
        </p:nvGraphicFramePr>
        <p:xfrm>
          <a:off x="628650" y="140227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p:cNvSpPr/>
          <p:nvPr/>
        </p:nvSpPr>
        <p:spPr>
          <a:xfrm>
            <a:off x="640039" y="4059183"/>
            <a:ext cx="1762125" cy="1818063"/>
          </a:xfrm>
          <a:prstGeom prst="rect">
            <a:avLst/>
          </a:prstGeom>
        </p:spPr>
        <p:txBody>
          <a:bodyPr wrap="square" lIns="90000" tIns="46800" rIns="90000" bIns="46800" anchor="ctr">
            <a:spAutoFit/>
          </a:bodyPr>
          <a:lstStyle/>
          <a:p>
            <a:pPr algn="just"/>
            <a:r>
              <a:rPr lang="zh-TW" altLang="en-US" sz="1400" b="1" dirty="0">
                <a:latin typeface="微軟正黑體" panose="020B0604030504040204" pitchFamily="34" charset="-120"/>
                <a:ea typeface="微軟正黑體" panose="020B0604030504040204" pitchFamily="34" charset="-120"/>
              </a:rPr>
              <a:t>結合亞洲矽谷及其他數位經濟相關計畫，臺灣物聯網經濟商機佔</a:t>
            </a:r>
            <a:r>
              <a:rPr lang="zh-TW" altLang="en-US" sz="1400" b="1" u="sng" dirty="0">
                <a:latin typeface="微軟正黑體" panose="020B0604030504040204" pitchFamily="34" charset="-120"/>
                <a:ea typeface="微軟正黑體" panose="020B0604030504040204" pitchFamily="34" charset="-120"/>
              </a:rPr>
              <a:t>全球規模</a:t>
            </a:r>
            <a:r>
              <a:rPr lang="zh-TW" altLang="en-US" sz="1400" b="1" dirty="0">
                <a:latin typeface="微軟正黑體" panose="020B0604030504040204" pitchFamily="34" charset="-120"/>
                <a:ea typeface="微軟正黑體" panose="020B0604030504040204" pitchFamily="34" charset="-120"/>
              </a:rPr>
              <a:t>，由 </a:t>
            </a:r>
            <a:r>
              <a:rPr lang="en-US" altLang="zh-TW" sz="1400" b="1" dirty="0">
                <a:latin typeface="微軟正黑體" panose="020B0604030504040204" pitchFamily="34" charset="-120"/>
                <a:ea typeface="微軟正黑體" panose="020B0604030504040204" pitchFamily="34" charset="-120"/>
              </a:rPr>
              <a:t>2015</a:t>
            </a:r>
            <a:r>
              <a:rPr lang="zh-TW" altLang="en-US" sz="1400" b="1" dirty="0">
                <a:latin typeface="微軟正黑體" panose="020B0604030504040204" pitchFamily="34" charset="-120"/>
                <a:ea typeface="微軟正黑體" panose="020B0604030504040204" pitchFamily="34" charset="-120"/>
              </a:rPr>
              <a:t> 年 3.8%，提升</a:t>
            </a:r>
            <a:endParaRPr lang="en-US" altLang="zh-TW" sz="1400" b="1" dirty="0">
              <a:latin typeface="微軟正黑體" panose="020B0604030504040204" pitchFamily="34" charset="-120"/>
              <a:ea typeface="微軟正黑體" panose="020B0604030504040204" pitchFamily="34" charset="-120"/>
            </a:endParaRPr>
          </a:p>
          <a:p>
            <a:pPr marL="288000" indent="-180000">
              <a:buFont typeface="Wingdings" panose="05000000000000000000" pitchFamily="2" charset="2"/>
              <a:buChar char="Ø"/>
            </a:pPr>
            <a:r>
              <a:rPr lang="zh-TW" altLang="en-US" sz="1400" b="1" u="sng" dirty="0">
                <a:solidFill>
                  <a:srgbClr val="FF0000"/>
                </a:solidFill>
                <a:latin typeface="微軟正黑體" panose="020B0604030504040204" pitchFamily="34" charset="-120"/>
                <a:ea typeface="微軟正黑體" panose="020B0604030504040204" pitchFamily="34" charset="-120"/>
              </a:rPr>
              <a:t>2020 </a:t>
            </a:r>
            <a:r>
              <a:rPr lang="en-US" altLang="zh-TW" sz="1400" b="1" u="sng" dirty="0">
                <a:solidFill>
                  <a:srgbClr val="FF0000"/>
                </a:solidFill>
                <a:latin typeface="微軟正黑體" panose="020B0604030504040204" pitchFamily="34" charset="-120"/>
                <a:ea typeface="微軟正黑體" panose="020B0604030504040204" pitchFamily="34" charset="-120"/>
              </a:rPr>
              <a:t>: </a:t>
            </a:r>
            <a:r>
              <a:rPr lang="zh-TW" altLang="en-US" sz="1400" b="1" u="sng" dirty="0">
                <a:solidFill>
                  <a:srgbClr val="FF0000"/>
                </a:solidFill>
                <a:latin typeface="微軟正黑體" panose="020B0604030504040204" pitchFamily="34" charset="-120"/>
                <a:ea typeface="微軟正黑體" panose="020B0604030504040204" pitchFamily="34" charset="-120"/>
              </a:rPr>
              <a:t>4.2%</a:t>
            </a:r>
            <a:endParaRPr lang="en-US" altLang="zh-TW" sz="1400" b="1" u="sng" dirty="0">
              <a:solidFill>
                <a:srgbClr val="FF0000"/>
              </a:solidFill>
              <a:latin typeface="微軟正黑體" panose="020B0604030504040204" pitchFamily="34" charset="-120"/>
              <a:ea typeface="微軟正黑體" panose="020B0604030504040204" pitchFamily="34" charset="-120"/>
            </a:endParaRPr>
          </a:p>
          <a:p>
            <a:pPr marL="288000" indent="-180000">
              <a:buFont typeface="Wingdings" panose="05000000000000000000" pitchFamily="2" charset="2"/>
              <a:buChar char="Ø"/>
            </a:pPr>
            <a:r>
              <a:rPr lang="zh-TW" altLang="en-US" sz="1400" b="1" u="sng" dirty="0">
                <a:solidFill>
                  <a:srgbClr val="FF0000"/>
                </a:solidFill>
                <a:latin typeface="微軟正黑體" panose="020B0604030504040204" pitchFamily="34" charset="-120"/>
                <a:ea typeface="微軟正黑體" panose="020B0604030504040204" pitchFamily="34" charset="-120"/>
              </a:rPr>
              <a:t>2025 </a:t>
            </a:r>
            <a:r>
              <a:rPr lang="en-US" altLang="zh-TW" sz="1400" b="1" u="sng" dirty="0">
                <a:solidFill>
                  <a:srgbClr val="FF0000"/>
                </a:solidFill>
                <a:latin typeface="微軟正黑體" panose="020B0604030504040204" pitchFamily="34" charset="-120"/>
                <a:ea typeface="微軟正黑體" panose="020B0604030504040204" pitchFamily="34" charset="-120"/>
              </a:rPr>
              <a:t>: </a:t>
            </a:r>
            <a:r>
              <a:rPr lang="zh-TW" altLang="en-US" sz="1400" b="1" u="sng" dirty="0">
                <a:solidFill>
                  <a:srgbClr val="FF0000"/>
                </a:solidFill>
                <a:latin typeface="微軟正黑體" panose="020B0604030504040204" pitchFamily="34" charset="-120"/>
                <a:ea typeface="微軟正黑體" panose="020B0604030504040204" pitchFamily="34" charset="-120"/>
              </a:rPr>
              <a:t>5%</a:t>
            </a:r>
          </a:p>
        </p:txBody>
      </p:sp>
      <p:sp>
        <p:nvSpPr>
          <p:cNvPr id="8" name="矩形 7"/>
          <p:cNvSpPr/>
          <p:nvPr/>
        </p:nvSpPr>
        <p:spPr>
          <a:xfrm>
            <a:off x="2402164" y="4374958"/>
            <a:ext cx="1440000" cy="954107"/>
          </a:xfrm>
          <a:prstGeom prst="rect">
            <a:avLst/>
          </a:prstGeom>
        </p:spPr>
        <p:txBody>
          <a:bodyPr anchor="ctr">
            <a:spAutoFit/>
          </a:bodyPr>
          <a:lstStyle/>
          <a:p>
            <a:pPr algn="just"/>
            <a:r>
              <a:rPr lang="zh-TW" altLang="en-US" sz="1400" b="1" dirty="0">
                <a:latin typeface="微軟正黑體" panose="020B0604030504040204" pitchFamily="34" charset="-120"/>
                <a:ea typeface="微軟正黑體" panose="020B0604030504040204" pitchFamily="34" charset="-120"/>
              </a:rPr>
              <a:t>促成 </a:t>
            </a:r>
            <a:r>
              <a:rPr lang="zh-TW" altLang="en-US" sz="1400" b="1" dirty="0">
                <a:solidFill>
                  <a:srgbClr val="FF0000"/>
                </a:solidFill>
                <a:latin typeface="微軟正黑體" panose="020B0604030504040204" pitchFamily="34" charset="-120"/>
                <a:ea typeface="微軟正黑體" panose="020B0604030504040204" pitchFamily="34" charset="-120"/>
              </a:rPr>
              <a:t>100 家</a:t>
            </a:r>
            <a:r>
              <a:rPr lang="zh-TW" altLang="en-US" sz="1400" b="1" u="sng" dirty="0">
                <a:latin typeface="微軟正黑體" panose="020B0604030504040204" pitchFamily="34" charset="-120"/>
                <a:ea typeface="微軟正黑體" panose="020B0604030504040204" pitchFamily="34" charset="-120"/>
              </a:rPr>
              <a:t>新創事業成功</a:t>
            </a:r>
            <a:r>
              <a:rPr lang="zh-TW" altLang="en-US" sz="1400" b="1" dirty="0">
                <a:latin typeface="微軟正黑體" panose="020B0604030504040204" pitchFamily="34" charset="-120"/>
                <a:ea typeface="微軟正黑體" panose="020B0604030504040204" pitchFamily="34" charset="-120"/>
              </a:rPr>
              <a:t>或企業在臺灣設立</a:t>
            </a:r>
            <a:r>
              <a:rPr lang="zh-TW" altLang="en-US" sz="1400" b="1" u="sng" dirty="0">
                <a:latin typeface="微軟正黑體" panose="020B0604030504040204" pitchFamily="34" charset="-120"/>
                <a:ea typeface="微軟正黑體" panose="020B0604030504040204" pitchFamily="34" charset="-120"/>
              </a:rPr>
              <a:t>研發中心</a:t>
            </a:r>
          </a:p>
        </p:txBody>
      </p:sp>
      <p:sp>
        <p:nvSpPr>
          <p:cNvPr id="9" name="矩形 8"/>
          <p:cNvSpPr/>
          <p:nvPr/>
        </p:nvSpPr>
        <p:spPr>
          <a:xfrm>
            <a:off x="3852000" y="4374958"/>
            <a:ext cx="1440000" cy="738664"/>
          </a:xfrm>
          <a:prstGeom prst="rect">
            <a:avLst/>
          </a:prstGeom>
        </p:spPr>
        <p:txBody>
          <a:bodyPr anchor="ctr">
            <a:spAutoFit/>
          </a:bodyPr>
          <a:lstStyle/>
          <a:p>
            <a:pPr algn="just"/>
            <a:r>
              <a:rPr lang="zh-TW" altLang="en-US" sz="1400" b="1" dirty="0">
                <a:latin typeface="微軟正黑體" panose="020B0604030504040204" pitchFamily="34" charset="-120"/>
                <a:ea typeface="微軟正黑體" panose="020B0604030504040204" pitchFamily="34" charset="-120"/>
              </a:rPr>
              <a:t>培育成立 </a:t>
            </a:r>
            <a:r>
              <a:rPr lang="en-US" altLang="zh-TW" sz="1400" b="1" dirty="0">
                <a:solidFill>
                  <a:srgbClr val="FF0000"/>
                </a:solidFill>
                <a:latin typeface="微軟正黑體" panose="020B0604030504040204" pitchFamily="34" charset="-120"/>
                <a:ea typeface="微軟正黑體" panose="020B0604030504040204" pitchFamily="34" charset="-120"/>
              </a:rPr>
              <a:t>3 </a:t>
            </a:r>
            <a:r>
              <a:rPr lang="zh-TW" altLang="en-US" sz="1400" b="1" dirty="0">
                <a:solidFill>
                  <a:srgbClr val="FF0000"/>
                </a:solidFill>
                <a:latin typeface="微軟正黑體" panose="020B0604030504040204" pitchFamily="34" charset="-120"/>
                <a:ea typeface="微軟正黑體" panose="020B0604030504040204" pitchFamily="34" charset="-120"/>
              </a:rPr>
              <a:t>家</a:t>
            </a:r>
            <a:r>
              <a:rPr lang="zh-TW" altLang="en-US" sz="1400" b="1" dirty="0">
                <a:latin typeface="微軟正黑體" panose="020B0604030504040204" pitchFamily="34" charset="-120"/>
                <a:ea typeface="微軟正黑體" panose="020B0604030504040204" pitchFamily="34" charset="-120"/>
              </a:rPr>
              <a:t>臺灣</a:t>
            </a:r>
            <a:r>
              <a:rPr lang="zh-TW" altLang="en-US" sz="1400" b="1" u="sng" dirty="0">
                <a:latin typeface="微軟正黑體" panose="020B0604030504040204" pitchFamily="34" charset="-120"/>
                <a:ea typeface="微軟正黑體" panose="020B0604030504040204" pitchFamily="34" charset="-120"/>
              </a:rPr>
              <a:t>國際級系統整合公司</a:t>
            </a:r>
          </a:p>
        </p:txBody>
      </p:sp>
      <p:sp>
        <p:nvSpPr>
          <p:cNvPr id="10" name="矩形 9"/>
          <p:cNvSpPr/>
          <p:nvPr/>
        </p:nvSpPr>
        <p:spPr>
          <a:xfrm>
            <a:off x="5375378" y="4387268"/>
            <a:ext cx="1526354" cy="523220"/>
          </a:xfrm>
          <a:prstGeom prst="rect">
            <a:avLst/>
          </a:prstGeom>
        </p:spPr>
        <p:txBody>
          <a:bodyPr wrap="square" anchor="ctr">
            <a:spAutoFit/>
          </a:bodyPr>
          <a:lstStyle/>
          <a:p>
            <a:pPr algn="just"/>
            <a:r>
              <a:rPr lang="zh-TW" altLang="en-US" sz="1400" b="1" dirty="0">
                <a:latin typeface="微軟正黑體" panose="020B0604030504040204" pitchFamily="34" charset="-120"/>
                <a:ea typeface="微軟正黑體" panose="020B0604030504040204" pitchFamily="34" charset="-120"/>
              </a:rPr>
              <a:t>促成 </a:t>
            </a:r>
            <a:r>
              <a:rPr lang="en-US" altLang="zh-TW" sz="1400" b="1" dirty="0">
                <a:solidFill>
                  <a:srgbClr val="FF0000"/>
                </a:solidFill>
                <a:latin typeface="微軟正黑體" panose="020B0604030504040204" pitchFamily="34" charset="-120"/>
                <a:ea typeface="微軟正黑體" panose="020B0604030504040204" pitchFamily="34" charset="-120"/>
              </a:rPr>
              <a:t>2 </a:t>
            </a:r>
            <a:r>
              <a:rPr lang="zh-TW" altLang="en-US" sz="1400" b="1" dirty="0">
                <a:solidFill>
                  <a:srgbClr val="FF0000"/>
                </a:solidFill>
                <a:latin typeface="微軟正黑體" panose="020B0604030504040204" pitchFamily="34" charset="-120"/>
                <a:ea typeface="微軟正黑體" panose="020B0604030504040204" pitchFamily="34" charset="-120"/>
              </a:rPr>
              <a:t>家</a:t>
            </a:r>
            <a:r>
              <a:rPr lang="zh-TW" altLang="en-US" sz="1400" b="1" dirty="0">
                <a:latin typeface="微軟正黑體" panose="020B0604030504040204" pitchFamily="34" charset="-120"/>
                <a:ea typeface="微軟正黑體" panose="020B0604030504040204" pitchFamily="34" charset="-120"/>
              </a:rPr>
              <a:t>國際級廠商</a:t>
            </a:r>
            <a:r>
              <a:rPr lang="zh-TW" altLang="en-US" sz="1400" b="1" u="sng" dirty="0">
                <a:latin typeface="微軟正黑體" panose="020B0604030504040204" pitchFamily="34" charset="-120"/>
                <a:ea typeface="微軟正黑體" panose="020B0604030504040204" pitchFamily="34" charset="-120"/>
              </a:rPr>
              <a:t>在臺灣投資</a:t>
            </a:r>
          </a:p>
        </p:txBody>
      </p:sp>
      <p:sp>
        <p:nvSpPr>
          <p:cNvPr id="11" name="矩形 10"/>
          <p:cNvSpPr/>
          <p:nvPr/>
        </p:nvSpPr>
        <p:spPr>
          <a:xfrm>
            <a:off x="6898757" y="4374888"/>
            <a:ext cx="1712506" cy="523220"/>
          </a:xfrm>
          <a:prstGeom prst="rect">
            <a:avLst/>
          </a:prstGeom>
        </p:spPr>
        <p:txBody>
          <a:bodyPr wrap="square" anchor="ctr">
            <a:spAutoFit/>
          </a:bodyPr>
          <a:lstStyle/>
          <a:p>
            <a:pPr algn="just"/>
            <a:r>
              <a:rPr lang="zh-TW" altLang="en-US" sz="1400" b="1" dirty="0">
                <a:latin typeface="微軟正黑體" panose="020B0604030504040204" pitchFamily="34" charset="-120"/>
                <a:ea typeface="微軟正黑體" panose="020B0604030504040204" pitchFamily="34" charset="-120"/>
              </a:rPr>
              <a:t>建立 </a:t>
            </a:r>
            <a:r>
              <a:rPr lang="zh-TW" altLang="en-US" sz="1400" b="1" dirty="0">
                <a:solidFill>
                  <a:srgbClr val="FF0000"/>
                </a:solidFill>
                <a:latin typeface="微軟正黑體" panose="020B0604030504040204" pitchFamily="34" charset="-120"/>
                <a:ea typeface="微軟正黑體" panose="020B0604030504040204" pitchFamily="34" charset="-120"/>
              </a:rPr>
              <a:t>1 個</a:t>
            </a:r>
            <a:r>
              <a:rPr lang="zh-TW" altLang="en-US" sz="1400" b="1" dirty="0">
                <a:latin typeface="微軟正黑體" panose="020B0604030504040204" pitchFamily="34" charset="-120"/>
                <a:ea typeface="微軟正黑體" panose="020B0604030504040204" pitchFamily="34" charset="-120"/>
              </a:rPr>
              <a:t>物聯網產業</a:t>
            </a:r>
            <a:r>
              <a:rPr lang="zh-TW" altLang="en-US" sz="1400" b="1" u="sng" dirty="0">
                <a:latin typeface="微軟正黑體" panose="020B0604030504040204" pitchFamily="34" charset="-120"/>
                <a:ea typeface="微軟正黑體" panose="020B0604030504040204" pitchFamily="34" charset="-120"/>
              </a:rPr>
              <a:t>虛擬教學平台</a:t>
            </a:r>
          </a:p>
        </p:txBody>
      </p:sp>
      <p:sp>
        <p:nvSpPr>
          <p:cNvPr id="12" name="矩形 11"/>
          <p:cNvSpPr/>
          <p:nvPr/>
        </p:nvSpPr>
        <p:spPr>
          <a:xfrm>
            <a:off x="457200" y="1377065"/>
            <a:ext cx="8022771" cy="923330"/>
          </a:xfrm>
          <a:prstGeom prst="rect">
            <a:avLst/>
          </a:prstGeom>
        </p:spPr>
        <p:txBody>
          <a:bodyPr wrap="square" anchor="ctr">
            <a:spAutoFit/>
          </a:bodyPr>
          <a:lstStyle/>
          <a:p>
            <a:pPr marL="285750" indent="-285750" algn="just">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「亞洲矽谷」計劃希望加強與矽谷等國際企業合作，發展智慧應用的研發中心與試驗場域，提升臺灣研發能量，及參與制定國際物聯網標準與認證機制，讓臺灣成為</a:t>
            </a:r>
            <a:r>
              <a:rPr lang="zh-TW" altLang="en-US" b="1" dirty="0">
                <a:latin typeface="微軟正黑體" panose="020B0604030504040204" pitchFamily="34" charset="-120"/>
                <a:ea typeface="微軟正黑體" panose="020B0604030504040204" pitchFamily="34" charset="-120"/>
              </a:rPr>
              <a:t>先進物聯網應用的研發中心與試驗場域</a:t>
            </a:r>
          </a:p>
        </p:txBody>
      </p:sp>
      <p:sp>
        <p:nvSpPr>
          <p:cNvPr id="13" name="文字方塊 12"/>
          <p:cNvSpPr txBox="1"/>
          <p:nvPr/>
        </p:nvSpPr>
        <p:spPr>
          <a:xfrm>
            <a:off x="640038" y="6214533"/>
            <a:ext cx="7360961" cy="584775"/>
          </a:xfrm>
          <a:prstGeom prst="rect">
            <a:avLst/>
          </a:prstGeom>
          <a:noFill/>
          <a:ln>
            <a:solidFill>
              <a:schemeClr val="tx1"/>
            </a:solidFill>
          </a:ln>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預估</a:t>
            </a:r>
            <a:r>
              <a:rPr lang="en-US" altLang="zh-TW" sz="1600" dirty="0">
                <a:latin typeface="微軟正黑體" panose="020B0604030504040204" pitchFamily="34" charset="-120"/>
                <a:ea typeface="微軟正黑體" panose="020B0604030504040204" pitchFamily="34" charset="-120"/>
              </a:rPr>
              <a:t>2025</a:t>
            </a:r>
            <a:r>
              <a:rPr lang="zh-TW" altLang="en-US" sz="1600" dirty="0">
                <a:latin typeface="微軟正黑體" panose="020B0604030504040204" pitchFamily="34" charset="-120"/>
                <a:ea typeface="微軟正黑體" panose="020B0604030504040204" pitchFamily="34" charset="-120"/>
              </a:rPr>
              <a:t>年物聯網產值</a:t>
            </a:r>
            <a:r>
              <a:rPr lang="en-US" altLang="zh-TW" sz="1600" dirty="0">
                <a:latin typeface="微軟正黑體" panose="020B0604030504040204" pitchFamily="34" charset="-120"/>
                <a:ea typeface="微軟正黑體" panose="020B0604030504040204" pitchFamily="34" charset="-120"/>
              </a:rPr>
              <a:t>3.1~6.3</a:t>
            </a:r>
            <a:r>
              <a:rPr lang="zh-TW" altLang="en-US" sz="1600" dirty="0">
                <a:latin typeface="微軟正黑體" panose="020B0604030504040204" pitchFamily="34" charset="-120"/>
                <a:ea typeface="微軟正黑體" panose="020B0604030504040204" pitchFamily="34" charset="-120"/>
              </a:rPr>
              <a:t>兆美元，</a:t>
            </a:r>
            <a:r>
              <a:rPr lang="en-US" altLang="zh-TW" sz="1600" dirty="0">
                <a:latin typeface="微軟正黑體" panose="020B0604030504040204" pitchFamily="34" charset="-120"/>
                <a:ea typeface="微軟正黑體" panose="020B0604030504040204" pitchFamily="34" charset="-120"/>
              </a:rPr>
              <a:t>5%</a:t>
            </a:r>
            <a:r>
              <a:rPr lang="zh-TW" altLang="en-US" sz="1600" dirty="0">
                <a:latin typeface="微軟正黑體" panose="020B0604030504040204" pitchFamily="34" charset="-120"/>
                <a:ea typeface="微軟正黑體" panose="020B0604030504040204" pitchFamily="34" charset="-120"/>
              </a:rPr>
              <a:t>占有率有</a:t>
            </a:r>
            <a:r>
              <a:rPr lang="en-US" altLang="zh-TW" sz="1600" dirty="0">
                <a:latin typeface="微軟正黑體" panose="020B0604030504040204" pitchFamily="34" charset="-120"/>
                <a:ea typeface="微軟正黑體" panose="020B0604030504040204" pitchFamily="34" charset="-120"/>
              </a:rPr>
              <a:t>4.6~9.5</a:t>
            </a:r>
            <a:r>
              <a:rPr lang="zh-TW" altLang="en-US" sz="1600" dirty="0">
                <a:latin typeface="微軟正黑體" panose="020B0604030504040204" pitchFamily="34" charset="-120"/>
                <a:ea typeface="微軟正黑體" panose="020B0604030504040204" pitchFamily="34" charset="-120"/>
              </a:rPr>
              <a:t>兆台幣，創造附加價值</a:t>
            </a:r>
            <a:r>
              <a:rPr lang="en-US" altLang="zh-TW" sz="1600" dirty="0">
                <a:latin typeface="微軟正黑體" panose="020B0604030504040204" pitchFamily="34" charset="-120"/>
                <a:ea typeface="微軟正黑體" panose="020B0604030504040204" pitchFamily="34" charset="-120"/>
              </a:rPr>
              <a:t>1.9~2.4</a:t>
            </a:r>
            <a:r>
              <a:rPr lang="zh-TW" altLang="en-US" sz="1600" dirty="0">
                <a:latin typeface="微軟正黑體" panose="020B0604030504040204" pitchFamily="34" charset="-120"/>
                <a:ea typeface="微軟正黑體" panose="020B0604030504040204" pitchFamily="34" charset="-120"/>
              </a:rPr>
              <a:t>兆台幣，平均每年貢獻經濟成長率</a:t>
            </a:r>
            <a:r>
              <a:rPr lang="en-US" altLang="zh-TW" sz="1600" dirty="0">
                <a:latin typeface="微軟正黑體" panose="020B0604030504040204" pitchFamily="34" charset="-120"/>
                <a:ea typeface="微軟正黑體" panose="020B0604030504040204" pitchFamily="34" charset="-120"/>
              </a:rPr>
              <a:t>0.9%~1.7%</a:t>
            </a:r>
            <a:r>
              <a:rPr lang="zh-TW" altLang="en-US" sz="1600" dirty="0">
                <a:latin typeface="微軟正黑體" panose="020B0604030504040204" pitchFamily="34" charset="-120"/>
                <a:ea typeface="微軟正黑體" panose="020B0604030504040204" pitchFamily="34" charset="-120"/>
              </a:rPr>
              <a:t>。</a:t>
            </a:r>
          </a:p>
        </p:txBody>
      </p:sp>
      <p:sp>
        <p:nvSpPr>
          <p:cNvPr id="14"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32</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32757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8064" y="2030817"/>
            <a:ext cx="6784975" cy="4351338"/>
          </a:xfrm>
          <a:prstGeom prst="rect">
            <a:avLst/>
          </a:prstGeom>
        </p:spPr>
      </p:pic>
      <p:sp>
        <p:nvSpPr>
          <p:cNvPr id="5" name="標題 4"/>
          <p:cNvSpPr>
            <a:spLocks noGrp="1"/>
          </p:cNvSpPr>
          <p:nvPr>
            <p:ph type="title"/>
          </p:nvPr>
        </p:nvSpPr>
        <p:spPr>
          <a:xfrm>
            <a:off x="477581" y="365126"/>
            <a:ext cx="7886700" cy="1325563"/>
          </a:xfrm>
        </p:spPr>
        <p:txBody>
          <a:bodyPr>
            <a:normAutofit/>
          </a:bodyPr>
          <a:lstStyle/>
          <a:p>
            <a:pPr>
              <a:lnSpc>
                <a:spcPct val="100000"/>
              </a:lnSpc>
            </a:pPr>
            <a:r>
              <a:rPr lang="zh-TW" altLang="en-US" sz="4000" dirty="0"/>
              <a:t> </a:t>
            </a:r>
            <a:r>
              <a:rPr lang="zh-TW" altLang="en-US" sz="4000" dirty="0">
                <a:solidFill>
                  <a:srgbClr val="FF0000"/>
                </a:solidFill>
              </a:rPr>
              <a:t>五</a:t>
            </a:r>
            <a:r>
              <a:rPr lang="zh-TW" altLang="en-US" sz="4000" dirty="0"/>
              <a:t>大關鍵量化指標</a:t>
            </a:r>
            <a:endParaRPr lang="zh-TW" altLang="en-US" sz="4000" b="1" dirty="0">
              <a:effectLst>
                <a:outerShdw blurRad="38100" dist="38100" dir="2700000" algn="tl">
                  <a:srgbClr val="000000">
                    <a:alpha val="43137"/>
                  </a:srgbClr>
                </a:outerShdw>
              </a:effectLst>
            </a:endParaRPr>
          </a:p>
        </p:txBody>
      </p:sp>
      <p:sp>
        <p:nvSpPr>
          <p:cNvPr id="8" name="文字方塊 7"/>
          <p:cNvSpPr txBox="1"/>
          <p:nvPr/>
        </p:nvSpPr>
        <p:spPr>
          <a:xfrm>
            <a:off x="4952062" y="918966"/>
            <a:ext cx="3924000" cy="941384"/>
          </a:xfrm>
          <a:prstGeom prst="rect">
            <a:avLst/>
          </a:prstGeom>
          <a:noFill/>
          <a:ln w="38100">
            <a:solidFill>
              <a:srgbClr val="FF0000"/>
            </a:solidFill>
            <a:prstDash val="sysDash"/>
          </a:ln>
        </p:spPr>
        <p:txBody>
          <a:bodyPr wrap="square" lIns="108000" tIns="108000" rIns="108000" bIns="108000" rtlCol="0" anchor="ctr">
            <a:spAutoFit/>
          </a:bodyPr>
          <a:lstStyle/>
          <a:p>
            <a:pPr marL="180000" indent="-180000" algn="just">
              <a:buFont typeface="Wingdings" panose="05000000000000000000" pitchFamily="2" charset="2"/>
              <a:buChar char="ü"/>
            </a:pPr>
            <a:r>
              <a:rPr lang="zh-TW" altLang="en-US" sz="1400" dirty="0">
                <a:latin typeface="微軟正黑體" panose="020B0604030504040204" pitchFamily="34" charset="-120"/>
                <a:ea typeface="微軟正黑體" panose="020B0604030504040204" pitchFamily="34" charset="-120"/>
              </a:rPr>
              <a:t>臺灣物聯網經濟商機佔全球規模：</a:t>
            </a:r>
            <a:endParaRPr lang="en-US" altLang="zh-TW" sz="1400" dirty="0">
              <a:latin typeface="微軟正黑體" panose="020B0604030504040204" pitchFamily="34" charset="-120"/>
              <a:ea typeface="微軟正黑體" panose="020B0604030504040204" pitchFamily="34" charset="-120"/>
            </a:endParaRPr>
          </a:p>
          <a:p>
            <a:pPr marL="180000" algn="just">
              <a:spcAft>
                <a:spcPts val="600"/>
              </a:spcAft>
            </a:pPr>
            <a:r>
              <a:rPr lang="en-US" altLang="zh-TW" sz="1400" dirty="0">
                <a:latin typeface="微軟正黑體" panose="020B0604030504040204" pitchFamily="34" charset="-120"/>
                <a:ea typeface="微軟正黑體" panose="020B0604030504040204" pitchFamily="34" charset="-120"/>
              </a:rPr>
              <a:t> </a:t>
            </a:r>
            <a:r>
              <a:rPr lang="en-US" altLang="zh-TW" sz="1400" dirty="0">
                <a:solidFill>
                  <a:srgbClr val="FF0000"/>
                </a:solidFill>
                <a:latin typeface="微軟正黑體" panose="020B0604030504040204" pitchFamily="34" charset="-120"/>
                <a:ea typeface="微軟正黑體" panose="020B0604030504040204" pitchFamily="34" charset="-120"/>
              </a:rPr>
              <a:t>3.8%(2015)</a:t>
            </a:r>
            <a:r>
              <a:rPr lang="zh-TW" altLang="en-US" sz="1400" dirty="0">
                <a:latin typeface="微軟正黑體" panose="020B0604030504040204" pitchFamily="34" charset="-120"/>
                <a:ea typeface="微軟正黑體" panose="020B0604030504040204" pitchFamily="34" charset="-120"/>
              </a:rPr>
              <a:t> →  </a:t>
            </a:r>
            <a:r>
              <a:rPr lang="en-US" altLang="zh-TW" sz="1400" dirty="0">
                <a:solidFill>
                  <a:srgbClr val="FF0000"/>
                </a:solidFill>
                <a:latin typeface="微軟正黑體" panose="020B0604030504040204" pitchFamily="34" charset="-120"/>
                <a:ea typeface="微軟正黑體" panose="020B0604030504040204" pitchFamily="34" charset="-120"/>
              </a:rPr>
              <a:t>4.2%(2020)</a:t>
            </a:r>
            <a:r>
              <a:rPr lang="zh-TW" altLang="en-US" sz="1400" dirty="0">
                <a:latin typeface="微軟正黑體" panose="020B0604030504040204" pitchFamily="34" charset="-120"/>
                <a:ea typeface="微軟正黑體" panose="020B0604030504040204" pitchFamily="34" charset="-120"/>
              </a:rPr>
              <a:t> → </a:t>
            </a:r>
            <a:r>
              <a:rPr lang="en-US" altLang="zh-TW" sz="1400" dirty="0">
                <a:latin typeface="微軟正黑體" panose="020B0604030504040204" pitchFamily="34" charset="-120"/>
                <a:ea typeface="微軟正黑體" panose="020B0604030504040204" pitchFamily="34" charset="-120"/>
              </a:rPr>
              <a:t>5%</a:t>
            </a:r>
            <a:r>
              <a:rPr lang="en-US" altLang="zh-TW" sz="1400" dirty="0">
                <a:solidFill>
                  <a:srgbClr val="FF0000"/>
                </a:solidFill>
                <a:latin typeface="微軟正黑體" panose="020B0604030504040204" pitchFamily="34" charset="-120"/>
                <a:ea typeface="微軟正黑體" panose="020B0604030504040204" pitchFamily="34" charset="-120"/>
              </a:rPr>
              <a:t>(2025)</a:t>
            </a:r>
          </a:p>
          <a:p>
            <a:pPr marL="180000" indent="-180000" algn="just">
              <a:spcAft>
                <a:spcPts val="600"/>
              </a:spcAft>
              <a:buFont typeface="Wingdings" panose="05000000000000000000" pitchFamily="2" charset="2"/>
              <a:buChar char="ü"/>
            </a:pPr>
            <a:r>
              <a:rPr lang="zh-TW" altLang="en-US" sz="1400" dirty="0">
                <a:latin typeface="微軟正黑體" panose="020B0604030504040204" pitchFamily="34" charset="-120"/>
                <a:ea typeface="微軟正黑體" panose="020B0604030504040204" pitchFamily="34" charset="-120"/>
              </a:rPr>
              <a:t>建立 </a:t>
            </a:r>
            <a:r>
              <a:rPr lang="en-US" altLang="zh-TW" sz="1400" dirty="0">
                <a:solidFill>
                  <a:srgbClr val="FF0000"/>
                </a:solidFill>
                <a:latin typeface="微軟正黑體" panose="020B0604030504040204" pitchFamily="34" charset="-120"/>
                <a:ea typeface="微軟正黑體" panose="020B0604030504040204" pitchFamily="34" charset="-120"/>
              </a:rPr>
              <a:t>1</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所物聯網虛實教育學院</a:t>
            </a:r>
          </a:p>
        </p:txBody>
      </p:sp>
      <p:sp>
        <p:nvSpPr>
          <p:cNvPr id="9" name="向左箭號 8"/>
          <p:cNvSpPr/>
          <p:nvPr/>
        </p:nvSpPr>
        <p:spPr>
          <a:xfrm>
            <a:off x="7256062" y="2890009"/>
            <a:ext cx="1620000" cy="1080000"/>
          </a:xfrm>
          <a:prstGeom prst="leftArrow">
            <a:avLst>
              <a:gd name="adj1" fmla="val 69142"/>
              <a:gd name="adj2"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1400" dirty="0">
                <a:solidFill>
                  <a:srgbClr val="FF0000"/>
                </a:solidFill>
                <a:latin typeface="微軟正黑體" panose="020B0604030504040204" pitchFamily="34" charset="-120"/>
                <a:ea typeface="微軟正黑體" panose="020B0604030504040204" pitchFamily="34" charset="-120"/>
              </a:rPr>
              <a:t>3 </a:t>
            </a:r>
            <a:r>
              <a:rPr lang="zh-TW" altLang="en-US" sz="1400" dirty="0">
                <a:solidFill>
                  <a:srgbClr val="FF0000"/>
                </a:solidFill>
                <a:latin typeface="微軟正黑體" panose="020B0604030504040204" pitchFamily="34" charset="-120"/>
                <a:ea typeface="微軟正黑體" panose="020B0604030504040204" pitchFamily="34" charset="-120"/>
              </a:rPr>
              <a:t>家臺灣國際級系統整合公司</a:t>
            </a:r>
            <a:endParaRPr lang="en-US" altLang="zh-TW" sz="1400" dirty="0">
              <a:solidFill>
                <a:srgbClr val="FF0000"/>
              </a:solidFill>
              <a:latin typeface="微軟正黑體" panose="020B0604030504040204" pitchFamily="34" charset="-120"/>
              <a:ea typeface="微軟正黑體" panose="020B0604030504040204" pitchFamily="34" charset="-120"/>
            </a:endParaRPr>
          </a:p>
        </p:txBody>
      </p:sp>
      <p:sp>
        <p:nvSpPr>
          <p:cNvPr id="10" name="向左箭號 9"/>
          <p:cNvSpPr/>
          <p:nvPr/>
        </p:nvSpPr>
        <p:spPr>
          <a:xfrm>
            <a:off x="7257251" y="3970009"/>
            <a:ext cx="1620000" cy="1080000"/>
          </a:xfrm>
          <a:prstGeom prst="leftArrow">
            <a:avLst>
              <a:gd name="adj1" fmla="val 69142"/>
              <a:gd name="adj2"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1400" dirty="0">
                <a:solidFill>
                  <a:srgbClr val="FF0000"/>
                </a:solidFill>
                <a:latin typeface="微軟正黑體" panose="020B0604030504040204" pitchFamily="34" charset="-120"/>
                <a:ea typeface="微軟正黑體" panose="020B0604030504040204" pitchFamily="34" charset="-120"/>
              </a:rPr>
              <a:t>2 </a:t>
            </a:r>
            <a:r>
              <a:rPr lang="zh-TW" altLang="en-US" sz="1400" dirty="0">
                <a:solidFill>
                  <a:srgbClr val="FF0000"/>
                </a:solidFill>
                <a:latin typeface="微軟正黑體" panose="020B0604030504040204" pitchFamily="34" charset="-120"/>
                <a:ea typeface="微軟正黑體" panose="020B0604030504040204" pitchFamily="34" charset="-120"/>
              </a:rPr>
              <a:t>家國際級廠商在臺灣投資</a:t>
            </a:r>
            <a:endParaRPr lang="en-US" altLang="zh-TW" sz="1400" dirty="0">
              <a:solidFill>
                <a:srgbClr val="FF0000"/>
              </a:solidFill>
              <a:latin typeface="微軟正黑體" panose="020B0604030504040204" pitchFamily="34" charset="-120"/>
              <a:ea typeface="微軟正黑體" panose="020B0604030504040204" pitchFamily="34" charset="-120"/>
            </a:endParaRPr>
          </a:p>
        </p:txBody>
      </p:sp>
      <p:sp>
        <p:nvSpPr>
          <p:cNvPr id="11" name="向左箭號 10"/>
          <p:cNvSpPr/>
          <p:nvPr/>
        </p:nvSpPr>
        <p:spPr>
          <a:xfrm>
            <a:off x="7256062" y="1810009"/>
            <a:ext cx="1620000" cy="1080000"/>
          </a:xfrm>
          <a:prstGeom prst="leftArrow">
            <a:avLst>
              <a:gd name="adj1" fmla="val 69142"/>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1400" dirty="0">
                <a:solidFill>
                  <a:srgbClr val="FF0000"/>
                </a:solidFill>
                <a:latin typeface="微軟正黑體" panose="020B0604030504040204" pitchFamily="34" charset="-120"/>
                <a:ea typeface="微軟正黑體" panose="020B0604030504040204" pitchFamily="34" charset="-120"/>
              </a:rPr>
              <a:t>100</a:t>
            </a:r>
            <a:r>
              <a:rPr lang="zh-TW" altLang="en-US" sz="1400" dirty="0">
                <a:solidFill>
                  <a:srgbClr val="FF0000"/>
                </a:solidFill>
                <a:latin typeface="微軟正黑體" panose="020B0604030504040204" pitchFamily="34" charset="-120"/>
                <a:ea typeface="微軟正黑體" panose="020B0604030504040204" pitchFamily="34" charset="-120"/>
              </a:rPr>
              <a:t> 家成功新創企業或研發中心</a:t>
            </a:r>
          </a:p>
        </p:txBody>
      </p:sp>
      <p:sp>
        <p:nvSpPr>
          <p:cNvPr id="12" name="矩形 11"/>
          <p:cNvSpPr/>
          <p:nvPr/>
        </p:nvSpPr>
        <p:spPr>
          <a:xfrm>
            <a:off x="398064" y="6356351"/>
            <a:ext cx="1656000" cy="288032"/>
          </a:xfrm>
          <a:prstGeom prst="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資料來源：</a:t>
            </a:r>
            <a:r>
              <a:rPr kumimoji="0" lang="en-US" altLang="zh-TW" sz="12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MIC</a:t>
            </a:r>
            <a:r>
              <a:rPr kumimoji="0" lang="zh-TW" altLang="en-US" sz="12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r>
              <a:rPr kumimoji="0" lang="en-US" altLang="zh-TW" sz="12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IEK</a:t>
            </a:r>
            <a:endParaRPr kumimoji="0" lang="zh-TW" altLang="en-US" sz="12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13"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33</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2" name="右中括弧 1"/>
          <p:cNvSpPr/>
          <p:nvPr/>
        </p:nvSpPr>
        <p:spPr>
          <a:xfrm>
            <a:off x="7130651" y="2919403"/>
            <a:ext cx="104775" cy="800100"/>
          </a:xfrm>
          <a:prstGeom prst="rightBracket">
            <a:avLst/>
          </a:prstGeom>
          <a:ln w="28575">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
        <p:nvSpPr>
          <p:cNvPr id="15" name="右中括弧 14"/>
          <p:cNvSpPr/>
          <p:nvPr/>
        </p:nvSpPr>
        <p:spPr>
          <a:xfrm>
            <a:off x="7152476" y="3970009"/>
            <a:ext cx="104775" cy="800100"/>
          </a:xfrm>
          <a:prstGeom prst="rightBracket">
            <a:avLst/>
          </a:prstGeom>
          <a:ln w="28575">
            <a:solidFill>
              <a:schemeClr val="accent3">
                <a:lumMod val="60000"/>
                <a:lumOff val="4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3269595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lstStyle/>
          <a:p>
            <a:endParaRPr lang="zh-TW" altLang="en-US"/>
          </a:p>
        </p:txBody>
      </p:sp>
      <p:sp>
        <p:nvSpPr>
          <p:cNvPr id="6" name="文字方塊 4"/>
          <p:cNvSpPr txBox="1">
            <a:spLocks noGrp="1"/>
          </p:cNvSpPr>
          <p:nvPr>
            <p:ph type="title"/>
          </p:nvPr>
        </p:nvSpPr>
        <p:spPr>
          <a:xfrm>
            <a:off x="623888" y="3546813"/>
            <a:ext cx="7886700" cy="1015663"/>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100000"/>
              </a:lnSpc>
              <a:spcAft>
                <a:spcPts val="600"/>
              </a:spcAft>
            </a:pPr>
            <a:r>
              <a:rPr lang="zh-TW" altLang="en-US" sz="6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簡報完畢</a:t>
            </a:r>
            <a:endParaRPr lang="en-US" altLang="zh-TW" sz="6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sp>
        <p:nvSpPr>
          <p:cNvPr id="7" name="投影片編號版面配置區 3"/>
          <p:cNvSpPr>
            <a:spLocks noGrp="1"/>
          </p:cNvSpPr>
          <p:nvPr>
            <p:ph type="sldNum" sz="quarter" idx="12"/>
          </p:nvPr>
        </p:nvSpPr>
        <p:spPr>
          <a:xfrm>
            <a:off x="7086600" y="6492875"/>
            <a:ext cx="20574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34</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93106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gn="ctr">
              <a:lnSpc>
                <a:spcPct val="100000"/>
              </a:lnSpc>
            </a:pPr>
            <a:r>
              <a:rPr lang="zh-TW" altLang="en-US" sz="6600" b="1" dirty="0">
                <a:effectLst>
                  <a:outerShdw blurRad="38100" dist="38100" dir="2700000" algn="tl">
                    <a:srgbClr val="000000">
                      <a:alpha val="43137"/>
                    </a:srgbClr>
                  </a:outerShdw>
                </a:effectLst>
              </a:rPr>
              <a:t>附件</a:t>
            </a:r>
          </a:p>
        </p:txBody>
      </p:sp>
      <p:sp>
        <p:nvSpPr>
          <p:cNvPr id="6" name="投影片編號版面配置區 3"/>
          <p:cNvSpPr>
            <a:spLocks noGrp="1"/>
          </p:cNvSpPr>
          <p:nvPr>
            <p:ph type="sldNum" sz="quarter" idx="12"/>
          </p:nvPr>
        </p:nvSpPr>
        <p:spPr>
          <a:xfrm>
            <a:off x="7022727" y="6419104"/>
            <a:ext cx="20574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35</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7" name="內容版面配置區 4"/>
          <p:cNvSpPr>
            <a:spLocks noGrp="1"/>
          </p:cNvSpPr>
          <p:nvPr>
            <p:ph idx="1"/>
          </p:nvPr>
        </p:nvSpPr>
        <p:spPr>
          <a:xfrm>
            <a:off x="1194955" y="2047163"/>
            <a:ext cx="6843576" cy="4047912"/>
          </a:xfrm>
        </p:spPr>
        <p:txBody>
          <a:bodyPr>
            <a:normAutofit/>
          </a:bodyPr>
          <a:lstStyle/>
          <a:p>
            <a:pPr>
              <a:lnSpc>
                <a:spcPct val="100000"/>
              </a:lnSpc>
              <a:buFont typeface="Wingdings" panose="05000000000000000000" pitchFamily="2" charset="2"/>
              <a:buChar char="l"/>
            </a:pPr>
            <a:r>
              <a:rPr lang="zh-TW" altLang="en-US" sz="3600" b="1" dirty="0"/>
              <a:t>具體措施</a:t>
            </a:r>
            <a:endParaRPr lang="en-US" altLang="zh-TW" sz="3600" b="1" dirty="0"/>
          </a:p>
          <a:p>
            <a:pPr>
              <a:lnSpc>
                <a:spcPct val="100000"/>
              </a:lnSpc>
              <a:buFont typeface="Wingdings" panose="05000000000000000000" pitchFamily="2" charset="2"/>
              <a:buChar char="l"/>
            </a:pPr>
            <a:r>
              <a:rPr lang="zh-TW" altLang="en-US" sz="3600" b="1" dirty="0"/>
              <a:t>部會分工</a:t>
            </a:r>
            <a:endParaRPr lang="en-US" altLang="zh-TW" sz="3600" b="1" dirty="0"/>
          </a:p>
          <a:p>
            <a:pPr>
              <a:lnSpc>
                <a:spcPct val="100000"/>
              </a:lnSpc>
              <a:buFont typeface="Wingdings" panose="05000000000000000000" pitchFamily="2" charset="2"/>
              <a:buChar char="l"/>
            </a:pPr>
            <a:r>
              <a:rPr lang="zh-TW" altLang="en-US" sz="3600" b="1" dirty="0"/>
              <a:t>參考資料</a:t>
            </a:r>
            <a:endParaRPr lang="en-US" altLang="zh-TW" sz="3600" b="1" dirty="0"/>
          </a:p>
        </p:txBody>
      </p:sp>
    </p:spTree>
    <p:extLst>
      <p:ext uri="{BB962C8B-B14F-4D97-AF65-F5344CB8AC3E}">
        <p14:creationId xmlns:p14="http://schemas.microsoft.com/office/powerpoint/2010/main" val="1267096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ct val="100000"/>
              </a:lnSpc>
            </a:pPr>
            <a:r>
              <a:rPr lang="zh-TW" altLang="en-US" sz="6000" b="1" dirty="0">
                <a:effectLst>
                  <a:outerShdw blurRad="38100" dist="38100" dir="2700000" algn="tl">
                    <a:srgbClr val="000000">
                      <a:alpha val="43137"/>
                    </a:srgbClr>
                  </a:outerShdw>
                </a:effectLst>
              </a:rPr>
              <a:t>具體措施</a:t>
            </a:r>
          </a:p>
        </p:txBody>
      </p:sp>
      <p:sp>
        <p:nvSpPr>
          <p:cNvPr id="3" name="文字版面配置區 2"/>
          <p:cNvSpPr>
            <a:spLocks noGrp="1"/>
          </p:cNvSpPr>
          <p:nvPr>
            <p:ph type="body" idx="1"/>
          </p:nvPr>
        </p:nvSpPr>
        <p:spPr/>
        <p:txBody>
          <a:bodyPr/>
          <a:lstStyle/>
          <a:p>
            <a:endParaRPr lang="zh-TW" altLang="en-US" dirty="0"/>
          </a:p>
        </p:txBody>
      </p:sp>
      <p:sp>
        <p:nvSpPr>
          <p:cNvPr id="5"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36</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76616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040" y="1925960"/>
            <a:ext cx="8532440" cy="1143000"/>
          </a:xfrm>
        </p:spPr>
        <p:txBody>
          <a:bodyPr>
            <a:normAutofit fontScale="90000"/>
          </a:bodyPr>
          <a:lstStyle/>
          <a:p>
            <a:pPr algn="ctr"/>
            <a:r>
              <a:rPr lang="zh-TW" altLang="en-US" sz="5400" b="1" dirty="0">
                <a:solidFill>
                  <a:srgbClr val="C00000"/>
                </a:solidFill>
              </a:rPr>
              <a:t>一、體現矽谷精神，強化鏈結亞洲，健全創新創業生態系</a:t>
            </a:r>
            <a:endParaRPr lang="zh-TW" altLang="en-US" sz="5400" b="1" dirty="0">
              <a:solidFill>
                <a:srgbClr val="C0000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37</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2771800" y="3212976"/>
            <a:ext cx="5472608" cy="1815882"/>
          </a:xfrm>
          <a:prstGeom prst="rect">
            <a:avLst/>
          </a:prstGeom>
          <a:noFill/>
        </p:spPr>
        <p:txBody>
          <a:bodyPr wrap="square" rtlCol="0">
            <a:spAutoFit/>
          </a:bodyPr>
          <a:lstStyle/>
          <a:p>
            <a:pPr marL="355600" indent="-355600">
              <a:buFont typeface="Wingdings" charset="2"/>
              <a:buChar char="l"/>
            </a:pP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活絡創新人才</a:t>
            </a:r>
            <a:endParaRPr lang="en-US" altLang="zh-TW" sz="2800" b="1" dirty="0">
              <a:solidFill>
                <a:schemeClr val="accent3">
                  <a:lumMod val="50000"/>
                </a:schemeClr>
              </a:solidFill>
              <a:latin typeface="微軟正黑體" panose="020B0604030504040204" pitchFamily="34" charset="-120"/>
              <a:ea typeface="微軟正黑體" panose="020B0604030504040204" pitchFamily="34" charset="-120"/>
            </a:endParaRPr>
          </a:p>
          <a:p>
            <a:pPr marL="355600" indent="-355600">
              <a:buFont typeface="Wingdings" charset="2"/>
              <a:buChar char="l"/>
            </a:pP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完善資金協助</a:t>
            </a:r>
            <a:endParaRPr lang="en-US" altLang="zh-TW" sz="2800" b="1" dirty="0">
              <a:solidFill>
                <a:schemeClr val="accent3">
                  <a:lumMod val="50000"/>
                </a:schemeClr>
              </a:solidFill>
              <a:latin typeface="微軟正黑體" panose="020B0604030504040204" pitchFamily="34" charset="-120"/>
              <a:ea typeface="微軟正黑體" panose="020B0604030504040204" pitchFamily="34" charset="-120"/>
            </a:endParaRPr>
          </a:p>
          <a:p>
            <a:pPr marL="355600" indent="-355600">
              <a:buFont typeface="Wingdings" charset="2"/>
              <a:buChar char="l"/>
            </a:pP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完備創新法制</a:t>
            </a:r>
          </a:p>
          <a:p>
            <a:pPr marL="355600" indent="-355600">
              <a:buFont typeface="Wingdings" charset="2"/>
              <a:buChar char="l"/>
            </a:pP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提供創新場域</a:t>
            </a:r>
          </a:p>
        </p:txBody>
      </p:sp>
    </p:spTree>
    <p:extLst>
      <p:ext uri="{BB962C8B-B14F-4D97-AF65-F5344CB8AC3E}">
        <p14:creationId xmlns:p14="http://schemas.microsoft.com/office/powerpoint/2010/main" val="82528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924944"/>
            <a:ext cx="8532440" cy="1143000"/>
          </a:xfrm>
        </p:spPr>
        <p:txBody>
          <a:bodyPr>
            <a:normAutofit/>
          </a:bodyPr>
          <a:lstStyle/>
          <a:p>
            <a:r>
              <a:rPr lang="zh-TW" altLang="en-US" sz="5400" b="1" dirty="0">
                <a:solidFill>
                  <a:srgbClr val="C00000"/>
                </a:solidFill>
                <a:latin typeface="微軟正黑體" panose="020B0604030504040204" pitchFamily="34" charset="-120"/>
                <a:ea typeface="微軟正黑體" panose="020B0604030504040204" pitchFamily="34" charset="-120"/>
              </a:rPr>
              <a:t>活絡創新人才</a:t>
            </a:r>
          </a:p>
        </p:txBody>
      </p:sp>
      <p:sp>
        <p:nvSpPr>
          <p:cNvPr id="4"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38</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69659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76427" y="403491"/>
            <a:ext cx="8858250" cy="959642"/>
          </a:xfrm>
        </p:spPr>
        <p:txBody>
          <a:bodyPr rtlCol="0">
            <a:noAutofit/>
          </a:bodyPr>
          <a:lstStyle/>
          <a:p>
            <a:pPr>
              <a:defRPr/>
            </a:pPr>
            <a:r>
              <a:rPr lang="zh-TW" altLang="en-US" sz="3600" b="1" dirty="0">
                <a:solidFill>
                  <a:srgbClr val="C00000"/>
                </a:solidFill>
                <a:latin typeface="微軟正黑體" panose="020B0604030504040204" pitchFamily="34" charset="-120"/>
                <a:ea typeface="微軟正黑體" panose="020B0604030504040204" pitchFamily="34" charset="-120"/>
              </a:rPr>
              <a:t>活絡創新人才</a:t>
            </a:r>
            <a:r>
              <a:rPr lang="en-US" altLang="zh-TW" sz="3600" b="1" dirty="0">
                <a:solidFill>
                  <a:srgbClr val="C00000"/>
                </a:solidFill>
                <a:latin typeface="微軟正黑體" panose="020B0604030504040204" pitchFamily="34" charset="-120"/>
                <a:ea typeface="微軟正黑體" panose="020B0604030504040204" pitchFamily="34" charset="-120"/>
              </a:rPr>
              <a:t>(1/4)</a:t>
            </a:r>
            <a:endParaRPr lang="zh-TW" altLang="en-US" sz="1800" b="1" dirty="0">
              <a:solidFill>
                <a:srgbClr val="C00000"/>
              </a:solidFill>
              <a:latin typeface="微軟正黑體" panose="020B0604030504040204" pitchFamily="34" charset="-120"/>
              <a:ea typeface="微軟正黑體" panose="020B0604030504040204" pitchFamily="34" charset="-120"/>
            </a:endParaRPr>
          </a:p>
        </p:txBody>
      </p:sp>
      <p:grpSp>
        <p:nvGrpSpPr>
          <p:cNvPr id="2" name="群組 4"/>
          <p:cNvGrpSpPr/>
          <p:nvPr/>
        </p:nvGrpSpPr>
        <p:grpSpPr>
          <a:xfrm>
            <a:off x="43447" y="1224495"/>
            <a:ext cx="8984175" cy="5387861"/>
            <a:chOff x="521654" y="2371881"/>
            <a:chExt cx="8057637" cy="1458768"/>
          </a:xfrm>
        </p:grpSpPr>
        <p:sp>
          <p:nvSpPr>
            <p:cNvPr id="6" name="圓角矩形 5"/>
            <p:cNvSpPr/>
            <p:nvPr/>
          </p:nvSpPr>
          <p:spPr bwMode="auto">
            <a:xfrm>
              <a:off x="1788957" y="2390828"/>
              <a:ext cx="6790334" cy="1439821"/>
            </a:xfrm>
            <a:prstGeom prst="roundRect">
              <a:avLst/>
            </a:prstGeom>
            <a:ln/>
          </p:spPr>
          <p:style>
            <a:lnRef idx="2">
              <a:schemeClr val="accent3"/>
            </a:lnRef>
            <a:fillRef idx="1">
              <a:schemeClr val="lt1"/>
            </a:fillRef>
            <a:effectRef idx="0">
              <a:schemeClr val="accent3"/>
            </a:effectRef>
            <a:fontRef idx="minor">
              <a:schemeClr val="dk1"/>
            </a:fontRef>
          </p:style>
          <p:txBody>
            <a:bodyPr lIns="216000" tIns="0" rIns="108000" bIns="0" spcCol="1270" anchor="ctr"/>
            <a:lstStyle/>
            <a:p>
              <a:pPr marL="720725" lvl="1" indent="-342900" algn="just" defTabSz="800100" hangingPunct="0">
                <a:lnSpc>
                  <a:spcPts val="2700"/>
                </a:lnSpc>
                <a:buFont typeface="Arial" panose="020B0604020202020204" pitchFamily="34" charset="0"/>
                <a:buChar char="•"/>
                <a:defRPr/>
              </a:pPr>
              <a:r>
                <a:rPr lang="zh-TW" altLang="en-US" sz="2000" b="1" dirty="0">
                  <a:solidFill>
                    <a:schemeClr val="accent3">
                      <a:lumMod val="50000"/>
                    </a:schemeClr>
                  </a:solidFill>
                  <a:latin typeface="微軟正黑體" panose="020B0604030504040204" pitchFamily="34" charset="-120"/>
                  <a:ea typeface="微軟正黑體" panose="020B0604030504040204" pitchFamily="34" charset="-120"/>
                  <a:cs typeface="Arial" panose="020B0604020202020204" pitchFamily="34" charset="0"/>
                </a:rPr>
                <a:t>開放國際學生、人才來臺管道，優先推動與亞洲人才之交流：</a:t>
              </a:r>
              <a:endParaRPr lang="en-US" altLang="zh-TW" sz="2000" b="1" dirty="0">
                <a:solidFill>
                  <a:schemeClr val="accent3">
                    <a:lumMod val="50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marL="876300" lvl="1" indent="-342900" algn="just" defTabSz="800100" hangingPunct="0">
                <a:lnSpc>
                  <a:spcPts val="2700"/>
                </a:lnSpc>
                <a:buFont typeface="Wingdings" panose="05000000000000000000" pitchFamily="2" charset="2"/>
                <a:buChar char="Ø"/>
                <a:defRPr/>
              </a:pPr>
              <a:r>
                <a:rPr lang="zh-TW" altLang="en-US" sz="2000" dirty="0">
                  <a:solidFill>
                    <a:schemeClr val="tx1"/>
                  </a:solidFill>
                  <a:latin typeface="微軟正黑體" panose="020B0604030504040204" pitchFamily="34" charset="-120"/>
                  <a:ea typeface="微軟正黑體" panose="020B0604030504040204" pitchFamily="34" charset="-120"/>
                </a:rPr>
                <a:t>提供獎學金，鼓勵英語授課，擴大吸引全球優秀學生來台就讀</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876300" lvl="1" indent="-342900" algn="just" defTabSz="800100" hangingPunct="0">
                <a:lnSpc>
                  <a:spcPts val="2700"/>
                </a:lnSpc>
                <a:buFont typeface="Wingdings" panose="05000000000000000000" pitchFamily="2" charset="2"/>
                <a:buChar char="Ø"/>
                <a:defRPr/>
              </a:pPr>
              <a:r>
                <a:rPr lang="zh-TW" altLang="en-US" sz="2000" dirty="0">
                  <a:solidFill>
                    <a:schemeClr val="tx1"/>
                  </a:solidFill>
                  <a:latin typeface="微軟正黑體" panose="020B0604030504040204" pitchFamily="34" charset="-120"/>
                  <a:ea typeface="微軟正黑體" panose="020B0604030504040204" pitchFamily="34" charset="-120"/>
                </a:rPr>
                <a:t>建立外籍畢業生至新創事業實習之機制</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876300" lvl="1" indent="-342900" algn="just" defTabSz="800100" hangingPunct="0">
                <a:lnSpc>
                  <a:spcPts val="2700"/>
                </a:lnSpc>
                <a:buFont typeface="Wingdings" panose="05000000000000000000" pitchFamily="2" charset="2"/>
                <a:buChar char="Ø"/>
                <a:defRPr/>
              </a:pPr>
              <a:r>
                <a:rPr lang="zh-TW" altLang="en-US" sz="2000" dirty="0">
                  <a:solidFill>
                    <a:schemeClr val="tx1"/>
                  </a:solidFill>
                  <a:latin typeface="微軟正黑體" panose="020B0604030504040204" pitchFamily="34" charset="-120"/>
                  <a:ea typeface="微軟正黑體" panose="020B0604030504040204" pitchFamily="34" charset="-120"/>
                </a:rPr>
                <a:t>檢討僑外生畢業後留臺工作評點制度</a:t>
              </a:r>
            </a:p>
            <a:p>
              <a:pPr marL="876300" lvl="1" indent="-342900" algn="just" defTabSz="800100" hangingPunct="0">
                <a:lnSpc>
                  <a:spcPts val="2700"/>
                </a:lnSpc>
                <a:buFont typeface="Wingdings" panose="05000000000000000000" pitchFamily="2" charset="2"/>
                <a:buChar char="Ø"/>
                <a:defRPr/>
              </a:pPr>
              <a:r>
                <a:rPr lang="zh-TW" altLang="en-US" sz="2000" dirty="0">
                  <a:solidFill>
                    <a:schemeClr val="tx1"/>
                  </a:solidFill>
                  <a:latin typeface="微軟正黑體" panose="020B0604030504040204" pitchFamily="34" charset="-120"/>
                  <a:ea typeface="微軟正黑體" panose="020B0604030504040204" pitchFamily="34" charset="-120"/>
                </a:rPr>
                <a:t>鬆綁國際人才及其家屬來台之簽證、居留及聘僱限制</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720725" lvl="1" indent="-342900" algn="just" defTabSz="800100" hangingPunct="0">
                <a:lnSpc>
                  <a:spcPts val="2700"/>
                </a:lnSpc>
                <a:buFont typeface="Arial" panose="020B0604020202020204" pitchFamily="34" charset="0"/>
                <a:buChar char="•"/>
                <a:defRPr/>
              </a:pPr>
              <a:r>
                <a:rPr lang="zh-TW" altLang="en-US" sz="2000" b="1" dirty="0">
                  <a:solidFill>
                    <a:schemeClr val="accent3">
                      <a:lumMod val="50000"/>
                    </a:schemeClr>
                  </a:solidFill>
                  <a:latin typeface="微軟正黑體" panose="020B0604030504040204" pitchFamily="34" charset="-120"/>
                  <a:ea typeface="微軟正黑體" panose="020B0604030504040204" pitchFamily="34" charset="-120"/>
                  <a:cs typeface="Arial" panose="020B0604020202020204" pitchFamily="34" charset="0"/>
                </a:rPr>
                <a:t>提升國際人才在台工作及生活便利性：</a:t>
              </a:r>
              <a:endParaRPr lang="en-US" altLang="zh-TW" sz="2000" b="1" dirty="0">
                <a:solidFill>
                  <a:schemeClr val="accent3">
                    <a:lumMod val="50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marL="876300" lvl="1" indent="-342900" algn="just" defTabSz="800100" hangingPunct="0">
                <a:lnSpc>
                  <a:spcPts val="2700"/>
                </a:lnSpc>
                <a:buFont typeface="Wingdings" panose="05000000000000000000" pitchFamily="2" charset="2"/>
                <a:buChar char="Ø"/>
                <a:defRPr/>
              </a:pPr>
              <a:r>
                <a:rPr lang="zh-TW" altLang="en-US" sz="2000" dirty="0">
                  <a:solidFill>
                    <a:schemeClr val="tx1"/>
                  </a:solidFill>
                  <a:latin typeface="微軟正黑體" panose="020B0604030504040204" pitchFamily="34" charset="-120"/>
                  <a:ea typeface="微軟正黑體" panose="020B0604030504040204" pitchFamily="34" charset="-120"/>
                </a:rPr>
                <a:t>建置創新人才來臺單一咨詢服務窗口</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876300" lvl="1" indent="-342900" algn="just" defTabSz="800100" hangingPunct="0">
                <a:lnSpc>
                  <a:spcPts val="2700"/>
                </a:lnSpc>
                <a:buFont typeface="Wingdings" panose="05000000000000000000" pitchFamily="2" charset="2"/>
                <a:buChar char="Ø"/>
                <a:defRPr/>
              </a:pPr>
              <a:r>
                <a:rPr lang="zh-TW" altLang="en-US" sz="2000" dirty="0">
                  <a:solidFill>
                    <a:schemeClr val="tx1"/>
                  </a:solidFill>
                  <a:latin typeface="微軟正黑體" panose="020B0604030504040204" pitchFamily="34" charset="-120"/>
                  <a:ea typeface="微軟正黑體" panose="020B0604030504040204" pitchFamily="34" charset="-120"/>
                </a:rPr>
                <a:t>協助國際人才子女教育：配合國際人才村以及各縣市外籍人才聚集地點之公立中小學增設雙語班、雙語部 ；研議開放國際大學來臺設立分校</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876300" lvl="1" indent="-342900" algn="just" defTabSz="800100" hangingPunct="0">
                <a:lnSpc>
                  <a:spcPts val="2700"/>
                </a:lnSpc>
                <a:buFont typeface="Wingdings" panose="05000000000000000000" pitchFamily="2" charset="2"/>
                <a:buChar char="Ø"/>
                <a:defRPr/>
              </a:pPr>
              <a:r>
                <a:rPr lang="zh-TW" altLang="en-US" sz="2000" dirty="0">
                  <a:solidFill>
                    <a:schemeClr val="tx1"/>
                  </a:solidFill>
                  <a:latin typeface="微軟正黑體" panose="020B0604030504040204" pitchFamily="34" charset="-120"/>
                  <a:ea typeface="微軟正黑體" panose="020B0604030504040204" pitchFamily="34" charset="-120"/>
                </a:rPr>
                <a:t>解決新創人才辦理信用卡及貸款問題並提供多元之融資管道</a:t>
              </a: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grpSp>
          <p:nvGrpSpPr>
            <p:cNvPr id="3" name="群組 52"/>
            <p:cNvGrpSpPr>
              <a:grpSpLocks/>
            </p:cNvGrpSpPr>
            <p:nvPr/>
          </p:nvGrpSpPr>
          <p:grpSpPr bwMode="auto">
            <a:xfrm>
              <a:off x="521654" y="2371881"/>
              <a:ext cx="2123314" cy="1439822"/>
              <a:chOff x="1187625" y="1733077"/>
              <a:chExt cx="1488829" cy="1510032"/>
            </a:xfrm>
          </p:grpSpPr>
          <p:sp>
            <p:nvSpPr>
              <p:cNvPr id="8" name="＞形箭號 7"/>
              <p:cNvSpPr/>
              <p:nvPr/>
            </p:nvSpPr>
            <p:spPr>
              <a:xfrm>
                <a:off x="1187625" y="1733077"/>
                <a:ext cx="1488829" cy="855926"/>
              </a:xfrm>
              <a:prstGeom prst="chevron">
                <a:avLst>
                  <a:gd name="adj" fmla="val 35715"/>
                </a:avLst>
              </a:prstGeom>
              <a:solidFill>
                <a:schemeClr val="accent3">
                  <a:lumMod val="75000"/>
                </a:schemeClr>
              </a:solidFill>
              <a:ln w="38100" cap="flat" cmpd="sng" algn="ctr">
                <a:solidFill>
                  <a:sysClr val="window" lastClr="FFFFFF"/>
                </a:solidFill>
                <a:prstDash val="solid"/>
              </a:ln>
              <a:effectLst>
                <a:outerShdw blurRad="40005"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9" name="圓角矩形 8"/>
              <p:cNvSpPr/>
              <p:nvPr/>
            </p:nvSpPr>
            <p:spPr>
              <a:xfrm>
                <a:off x="1443245" y="2011241"/>
                <a:ext cx="1041779" cy="1231868"/>
              </a:xfrm>
              <a:prstGeom prst="roundRect">
                <a:avLst/>
              </a:prstGeom>
              <a:ln/>
            </p:spPr>
            <p:style>
              <a:lnRef idx="2">
                <a:schemeClr val="accent3"/>
              </a:lnRef>
              <a:fillRef idx="1">
                <a:schemeClr val="lt1"/>
              </a:fillRef>
              <a:effectRef idx="0">
                <a:schemeClr val="accent3"/>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吸引</a:t>
                </a:r>
                <a:endParaRPr lang="en-US" altLang="zh-TW" sz="2800" b="1" kern="0" dirty="0">
                  <a:latin typeface="Arial Unicode MS" panose="020B0604020202020204" pitchFamily="34" charset="-120"/>
                  <a:ea typeface="微軟正黑體" panose="020B0604030504040204" pitchFamily="34" charset="-120"/>
                </a:endParaRPr>
              </a:p>
              <a:p>
                <a:pPr algn="ctr" hangingPunct="0">
                  <a:defRPr/>
                </a:pPr>
                <a:r>
                  <a:rPr lang="zh-TW" altLang="en-US" sz="2800" b="1" kern="0" dirty="0">
                    <a:latin typeface="Arial Unicode MS" panose="020B0604020202020204" pitchFamily="34" charset="-120"/>
                    <a:ea typeface="微軟正黑體" panose="020B0604030504040204" pitchFamily="34" charset="-120"/>
                  </a:rPr>
                  <a:t>國際人才</a:t>
                </a:r>
                <a:r>
                  <a:rPr lang="en-US" altLang="zh-TW" sz="2800" b="1" kern="0" dirty="0">
                    <a:latin typeface="Arial Unicode MS" panose="020B0604020202020204" pitchFamily="34" charset="-120"/>
                    <a:ea typeface="微軟正黑體" panose="020B0604030504040204" pitchFamily="34" charset="-120"/>
                  </a:rPr>
                  <a:t>(1/2)</a:t>
                </a:r>
                <a:endParaRPr lang="zh-TW" altLang="en-US" sz="2800" b="1" kern="0" dirty="0">
                  <a:latin typeface="Arial Unicode MS" panose="020B0604020202020204" pitchFamily="34" charset="-120"/>
                  <a:ea typeface="微軟正黑體" panose="020B0604030504040204" pitchFamily="34" charset="-120"/>
                </a:endParaRPr>
              </a:p>
            </p:txBody>
          </p:sp>
        </p:grpSp>
      </p:grpSp>
      <p:sp>
        <p:nvSpPr>
          <p:cNvPr id="10" name="投影片編號版面配置區 3"/>
          <p:cNvSpPr>
            <a:spLocks noGrp="1"/>
          </p:cNvSpPr>
          <p:nvPr>
            <p:ph type="sldNum" sz="quarter" idx="12"/>
          </p:nvPr>
        </p:nvSpPr>
        <p:spPr>
          <a:xfrm>
            <a:off x="7046912" y="6520259"/>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39</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3642900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ct val="100000"/>
              </a:lnSpc>
            </a:pPr>
            <a:r>
              <a:rPr lang="zh-TW" altLang="en-US" sz="4000" b="1" dirty="0">
                <a:effectLst>
                  <a:outerShdw blurRad="38100" dist="38100" dir="2700000" algn="tl">
                    <a:srgbClr val="000000">
                      <a:alpha val="43137"/>
                    </a:srgbClr>
                  </a:outerShdw>
                </a:effectLst>
              </a:rPr>
              <a:t>一、</a:t>
            </a:r>
            <a:r>
              <a:rPr lang="en-US" altLang="zh-TW" sz="4000" b="1" dirty="0">
                <a:effectLst>
                  <a:outerShdw blurRad="38100" dist="38100" dir="2700000" algn="tl">
                    <a:srgbClr val="000000">
                      <a:alpha val="43137"/>
                    </a:srgbClr>
                  </a:outerShdw>
                </a:effectLst>
              </a:rPr>
              <a:t>2025 </a:t>
            </a:r>
            <a:r>
              <a:rPr lang="zh-TW" altLang="en-US" sz="4000" b="1" dirty="0">
                <a:effectLst>
                  <a:outerShdw blurRad="38100" dist="38100" dir="2700000" algn="tl">
                    <a:srgbClr val="000000">
                      <a:alpha val="43137"/>
                    </a:srgbClr>
                  </a:outerShdw>
                </a:effectLst>
              </a:rPr>
              <a:t>年物聯網經濟規模估計</a:t>
            </a:r>
            <a:endParaRPr lang="zh-TW" altLang="en-US" sz="4000" dirty="0"/>
          </a:p>
        </p:txBody>
      </p:sp>
      <p:sp>
        <p:nvSpPr>
          <p:cNvPr id="6" name="文字方塊 5"/>
          <p:cNvSpPr txBox="1"/>
          <p:nvPr/>
        </p:nvSpPr>
        <p:spPr>
          <a:xfrm>
            <a:off x="628650" y="6309058"/>
            <a:ext cx="4608000" cy="276999"/>
          </a:xfrm>
          <a:prstGeom prst="rect">
            <a:avLst/>
          </a:prstGeom>
          <a:noFill/>
        </p:spPr>
        <p:txBody>
          <a:bodyPr wrap="square" rtlCol="0" anchor="ctr">
            <a:spAutoFit/>
          </a:bodyPr>
          <a:lstStyle/>
          <a:p>
            <a:r>
              <a:rPr lang="zh-TW" altLang="en-US" sz="1200" dirty="0">
                <a:latin typeface="微軟正黑體" panose="020B0604030504040204" pitchFamily="34" charset="-120"/>
                <a:ea typeface="微軟正黑體" panose="020B0604030504040204" pitchFamily="34" charset="-120"/>
              </a:rPr>
              <a:t>資料來源：</a:t>
            </a:r>
            <a:r>
              <a:rPr lang="en-US" altLang="zh-TW" sz="1200" dirty="0">
                <a:latin typeface="微軟正黑體" panose="020B0604030504040204" pitchFamily="34" charset="-120"/>
                <a:ea typeface="微軟正黑體" panose="020B0604030504040204" pitchFamily="34" charset="-120"/>
              </a:rPr>
              <a:t>IOT ANALYTICS :</a:t>
            </a:r>
            <a:r>
              <a:rPr lang="zh-TW" altLang="en-US" sz="1200" dirty="0">
                <a:latin typeface="微軟正黑體" panose="020B0604030504040204" pitchFamily="34" charset="-120"/>
                <a:ea typeface="微軟正黑體" panose="020B0604030504040204" pitchFamily="34" charset="-120"/>
              </a:rPr>
              <a:t> </a:t>
            </a:r>
            <a:r>
              <a:rPr lang="en-US" altLang="zh-TW" sz="1200" dirty="0" err="1">
                <a:latin typeface="微軟正黑體" panose="020B0604030504040204" pitchFamily="34" charset="-120"/>
                <a:ea typeface="微軟正黑體" panose="020B0604030504040204" pitchFamily="34" charset="-120"/>
              </a:rPr>
              <a:t>IoT</a:t>
            </a:r>
            <a:r>
              <a:rPr lang="en-US" altLang="zh-TW" sz="1200" dirty="0">
                <a:latin typeface="微軟正黑體" panose="020B0604030504040204" pitchFamily="34" charset="-120"/>
                <a:ea typeface="微軟正黑體" panose="020B0604030504040204" pitchFamily="34" charset="-120"/>
              </a:rPr>
              <a:t> Market – Forecasts at a glance</a:t>
            </a:r>
            <a:endParaRPr lang="zh-TW" altLang="en-US" sz="1200" dirty="0">
              <a:latin typeface="微軟正黑體" panose="020B0604030504040204" pitchFamily="34" charset="-120"/>
              <a:ea typeface="微軟正黑體" panose="020B0604030504040204" pitchFamily="34" charset="-120"/>
            </a:endParaRPr>
          </a:p>
        </p:txBody>
      </p:sp>
      <p:sp>
        <p:nvSpPr>
          <p:cNvPr id="7"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4</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7062" y="1726662"/>
            <a:ext cx="7888287"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334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42466" y="548432"/>
            <a:ext cx="8858250" cy="959642"/>
          </a:xfrm>
        </p:spPr>
        <p:txBody>
          <a:bodyPr rtlCol="0">
            <a:noAutofit/>
          </a:bodyPr>
          <a:lstStyle/>
          <a:p>
            <a:pPr>
              <a:defRPr/>
            </a:pPr>
            <a:r>
              <a:rPr lang="zh-TW" altLang="en-US" sz="3600" b="1" dirty="0">
                <a:solidFill>
                  <a:srgbClr val="C00000"/>
                </a:solidFill>
                <a:latin typeface="微軟正黑體" panose="020B0604030504040204" pitchFamily="34" charset="-120"/>
                <a:ea typeface="微軟正黑體" panose="020B0604030504040204" pitchFamily="34" charset="-120"/>
              </a:rPr>
              <a:t>活絡創新人才</a:t>
            </a:r>
            <a:r>
              <a:rPr lang="en-US" altLang="zh-TW" sz="3600" b="1" dirty="0">
                <a:solidFill>
                  <a:srgbClr val="C00000"/>
                </a:solidFill>
                <a:latin typeface="微軟正黑體" panose="020B0604030504040204" pitchFamily="34" charset="-120"/>
                <a:ea typeface="微軟正黑體" panose="020B0604030504040204" pitchFamily="34" charset="-120"/>
              </a:rPr>
              <a:t>(2/4)</a:t>
            </a:r>
            <a:endParaRPr lang="zh-TW" altLang="en-US" sz="1800" b="1" dirty="0">
              <a:solidFill>
                <a:srgbClr val="C00000"/>
              </a:solidFill>
              <a:latin typeface="微軟正黑體" panose="020B0604030504040204" pitchFamily="34" charset="-120"/>
              <a:ea typeface="微軟正黑體" panose="020B0604030504040204" pitchFamily="34" charset="-120"/>
            </a:endParaRPr>
          </a:p>
        </p:txBody>
      </p:sp>
      <p:grpSp>
        <p:nvGrpSpPr>
          <p:cNvPr id="2" name="群組 4"/>
          <p:cNvGrpSpPr/>
          <p:nvPr/>
        </p:nvGrpSpPr>
        <p:grpSpPr>
          <a:xfrm>
            <a:off x="251518" y="1684866"/>
            <a:ext cx="8640962" cy="4120397"/>
            <a:chOff x="521654" y="2371881"/>
            <a:chExt cx="8057637" cy="1458768"/>
          </a:xfrm>
        </p:grpSpPr>
        <p:sp>
          <p:nvSpPr>
            <p:cNvPr id="6" name="圓角矩形 5"/>
            <p:cNvSpPr/>
            <p:nvPr/>
          </p:nvSpPr>
          <p:spPr bwMode="auto">
            <a:xfrm>
              <a:off x="2016215" y="2390828"/>
              <a:ext cx="6563076" cy="1439821"/>
            </a:xfrm>
            <a:prstGeom prst="roundRect">
              <a:avLst/>
            </a:prstGeom>
            <a:ln/>
          </p:spPr>
          <p:style>
            <a:lnRef idx="2">
              <a:schemeClr val="accent3"/>
            </a:lnRef>
            <a:fillRef idx="1">
              <a:schemeClr val="lt1"/>
            </a:fillRef>
            <a:effectRef idx="0">
              <a:schemeClr val="accent3"/>
            </a:effectRef>
            <a:fontRef idx="minor">
              <a:schemeClr val="dk1"/>
            </a:fontRef>
          </p:style>
          <p:txBody>
            <a:bodyPr lIns="216000" tIns="0" rIns="108000" bIns="0" spcCol="1270" anchor="ctr"/>
            <a:lstStyle/>
            <a:p>
              <a:pPr marL="720725" lvl="1" indent="-342900" algn="just" defTabSz="800100" hangingPunct="0">
                <a:lnSpc>
                  <a:spcPts val="2600"/>
                </a:lnSpc>
                <a:buFont typeface="Arial" panose="020B0604020202020204" pitchFamily="34" charset="0"/>
                <a:buChar char="•"/>
                <a:defRPr/>
              </a:pPr>
              <a:r>
                <a:rPr lang="zh-TW" altLang="en-US" sz="2000" b="1" dirty="0">
                  <a:solidFill>
                    <a:schemeClr val="accent3">
                      <a:lumMod val="50000"/>
                    </a:schemeClr>
                  </a:solidFill>
                  <a:latin typeface="微軟正黑體" panose="020B0604030504040204" pitchFamily="34" charset="-120"/>
                  <a:ea typeface="微軟正黑體" panose="020B0604030504040204" pitchFamily="34" charset="-120"/>
                </a:rPr>
                <a:t>設立海外在地整合據點，強化與海外國人鏈結：</a:t>
              </a:r>
              <a:endParaRPr lang="en-US" altLang="zh-TW" sz="2000" b="1" dirty="0">
                <a:solidFill>
                  <a:schemeClr val="accent3">
                    <a:lumMod val="50000"/>
                  </a:schemeClr>
                </a:solidFill>
                <a:latin typeface="微軟正黑體" panose="020B0604030504040204" pitchFamily="34" charset="-120"/>
                <a:ea typeface="微軟正黑體" panose="020B0604030504040204" pitchFamily="34" charset="-120"/>
              </a:endParaRPr>
            </a:p>
            <a:p>
              <a:pPr marL="876300" lvl="1" indent="-342900" algn="just" defTabSz="800100" hangingPunct="0">
                <a:lnSpc>
                  <a:spcPts val="2600"/>
                </a:lnSpc>
                <a:buFont typeface="Wingdings" panose="05000000000000000000" pitchFamily="2" charset="2"/>
                <a:buChar char="Ø"/>
                <a:defRPr/>
              </a:pPr>
              <a:r>
                <a:rPr lang="zh-TW" altLang="en-US" sz="2000" dirty="0">
                  <a:solidFill>
                    <a:schemeClr val="tx1"/>
                  </a:solidFill>
                  <a:latin typeface="微軟正黑體" panose="020B0604030504040204" pitchFamily="34" charset="-120"/>
                  <a:ea typeface="微軟正黑體" panose="020B0604030504040204" pitchFamily="34" charset="-120"/>
                </a:rPr>
                <a:t>建立海外國人回流機制，積極吸引海外國人回台工作</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876300" lvl="1" indent="-342900" algn="just" defTabSz="800100" hangingPunct="0">
                <a:lnSpc>
                  <a:spcPts val="2600"/>
                </a:lnSpc>
                <a:buFont typeface="Wingdings" panose="05000000000000000000" pitchFamily="2" charset="2"/>
                <a:buChar char="Ø"/>
                <a:defRPr/>
              </a:pPr>
              <a:r>
                <a:rPr lang="zh-TW" altLang="en-US" sz="2000" dirty="0">
                  <a:solidFill>
                    <a:schemeClr val="tx1"/>
                  </a:solidFill>
                  <a:latin typeface="微軟正黑體" panose="020B0604030504040204" pitchFamily="34" charset="-120"/>
                  <a:ea typeface="微軟正黑體" panose="020B0604030504040204" pitchFamily="34" charset="-120"/>
                </a:rPr>
                <a:t>強化外國企業與台灣企業人才交流合作</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720725" lvl="1" indent="-342900" algn="just" defTabSz="800100" hangingPunct="0">
                <a:lnSpc>
                  <a:spcPts val="2600"/>
                </a:lnSpc>
                <a:buFont typeface="Arial" panose="020B0604020202020204" pitchFamily="34" charset="0"/>
                <a:buChar char="•"/>
                <a:defRPr/>
              </a:pPr>
              <a:r>
                <a:rPr lang="zh-TW" altLang="en-US" sz="2000" b="1" dirty="0">
                  <a:solidFill>
                    <a:schemeClr val="accent3">
                      <a:lumMod val="50000"/>
                    </a:schemeClr>
                  </a:solidFill>
                  <a:latin typeface="微軟正黑體" panose="020B0604030504040204" pitchFamily="34" charset="-120"/>
                  <a:ea typeface="微軟正黑體" panose="020B0604030504040204" pitchFamily="34" charset="-120"/>
                </a:rPr>
                <a:t>研議具國際競爭力之租稅政策：</a:t>
              </a:r>
              <a:endParaRPr lang="en-US" altLang="zh-TW" sz="2000" b="1" dirty="0">
                <a:solidFill>
                  <a:schemeClr val="accent3">
                    <a:lumMod val="50000"/>
                  </a:schemeClr>
                </a:solidFill>
                <a:latin typeface="微軟正黑體" panose="020B0604030504040204" pitchFamily="34" charset="-120"/>
                <a:ea typeface="微軟正黑體" panose="020B0604030504040204" pitchFamily="34" charset="-120"/>
              </a:endParaRPr>
            </a:p>
            <a:p>
              <a:pPr marL="876300" lvl="1" indent="-342900" algn="just" defTabSz="800100" hangingPunct="0">
                <a:lnSpc>
                  <a:spcPts val="2600"/>
                </a:lnSpc>
                <a:buFont typeface="Wingdings" panose="05000000000000000000" pitchFamily="2" charset="2"/>
                <a:buChar char="Ø"/>
                <a:defRPr/>
              </a:pPr>
              <a:r>
                <a:rPr lang="zh-TW" altLang="en-US" sz="2000" dirty="0">
                  <a:solidFill>
                    <a:schemeClr val="tx1"/>
                  </a:solidFill>
                  <a:latin typeface="微軟正黑體" panose="020B0604030504040204" pitchFamily="34" charset="-120"/>
                  <a:ea typeface="微軟正黑體" panose="020B0604030504040204" pitchFamily="34" charset="-120"/>
                </a:rPr>
                <a:t>研議提供國際人才來臺工作薪資所得稅短期優惠，擴大租稅協定適用國別，避免雙重課稅</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876300" lvl="1" indent="-342900" algn="just" defTabSz="800100" hangingPunct="0">
                <a:lnSpc>
                  <a:spcPts val="2600"/>
                </a:lnSpc>
                <a:buFont typeface="Wingdings" panose="05000000000000000000" pitchFamily="2" charset="2"/>
                <a:buChar char="Ø"/>
                <a:defRPr/>
              </a:pPr>
              <a:r>
                <a:rPr lang="zh-TW" altLang="en-US" sz="2000" dirty="0">
                  <a:solidFill>
                    <a:schemeClr val="tx1"/>
                  </a:solidFill>
                  <a:latin typeface="微軟正黑體" panose="020B0604030504040204" pitchFamily="34" charset="-120"/>
                  <a:ea typeface="微軟正黑體" panose="020B0604030504040204" pitchFamily="34" charset="-120"/>
                </a:rPr>
                <a:t>研議外籍子女教育費用</a:t>
              </a:r>
              <a:r>
                <a:rPr lang="zh-TW" altLang="en-US" sz="2000">
                  <a:solidFill>
                    <a:schemeClr val="tx1"/>
                  </a:solidFill>
                  <a:latin typeface="微軟正黑體" panose="020B0604030504040204" pitchFamily="34" charset="-120"/>
                  <a:ea typeface="微軟正黑體" panose="020B0604030504040204" pitchFamily="34" charset="-120"/>
                </a:rPr>
                <a:t>列入所得稅扣除</a:t>
              </a:r>
              <a:r>
                <a:rPr lang="zh-TW" altLang="en-US" sz="2000" dirty="0">
                  <a:solidFill>
                    <a:schemeClr val="tx1"/>
                  </a:solidFill>
                  <a:latin typeface="微軟正黑體" panose="020B0604030504040204" pitchFamily="34" charset="-120"/>
                  <a:ea typeface="微軟正黑體" panose="020B0604030504040204" pitchFamily="34" charset="-120"/>
                </a:rPr>
                <a:t>額，或加強以企業營業費用入帳之適用說明及宣導</a:t>
              </a:r>
            </a:p>
          </p:txBody>
        </p:sp>
        <p:grpSp>
          <p:nvGrpSpPr>
            <p:cNvPr id="3" name="群組 52"/>
            <p:cNvGrpSpPr>
              <a:grpSpLocks/>
            </p:cNvGrpSpPr>
            <p:nvPr/>
          </p:nvGrpSpPr>
          <p:grpSpPr bwMode="auto">
            <a:xfrm>
              <a:off x="521654" y="2371881"/>
              <a:ext cx="2123314" cy="1439822"/>
              <a:chOff x="1187625" y="1733077"/>
              <a:chExt cx="1488829" cy="1510032"/>
            </a:xfrm>
          </p:grpSpPr>
          <p:sp>
            <p:nvSpPr>
              <p:cNvPr id="8" name="＞形箭號 7"/>
              <p:cNvSpPr/>
              <p:nvPr/>
            </p:nvSpPr>
            <p:spPr>
              <a:xfrm>
                <a:off x="1187625" y="1733077"/>
                <a:ext cx="1488829" cy="855926"/>
              </a:xfrm>
              <a:prstGeom prst="chevron">
                <a:avLst>
                  <a:gd name="adj" fmla="val 35715"/>
                </a:avLst>
              </a:prstGeom>
              <a:solidFill>
                <a:schemeClr val="accent3">
                  <a:lumMod val="75000"/>
                </a:schemeClr>
              </a:solidFill>
              <a:ln w="38100" cap="flat" cmpd="sng" algn="ctr">
                <a:solidFill>
                  <a:sysClr val="window" lastClr="FFFFFF"/>
                </a:solidFill>
                <a:prstDash val="solid"/>
              </a:ln>
              <a:effectLst>
                <a:outerShdw blurRad="40005"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9" name="圓角矩形 8"/>
              <p:cNvSpPr/>
              <p:nvPr/>
            </p:nvSpPr>
            <p:spPr>
              <a:xfrm>
                <a:off x="1443245" y="2011241"/>
                <a:ext cx="1041779" cy="1231868"/>
              </a:xfrm>
              <a:prstGeom prst="roundRect">
                <a:avLst/>
              </a:prstGeom>
              <a:ln/>
            </p:spPr>
            <p:style>
              <a:lnRef idx="2">
                <a:schemeClr val="accent3"/>
              </a:lnRef>
              <a:fillRef idx="1">
                <a:schemeClr val="lt1"/>
              </a:fillRef>
              <a:effectRef idx="0">
                <a:schemeClr val="accent3"/>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吸引</a:t>
                </a:r>
                <a:endParaRPr lang="en-US" altLang="zh-TW" sz="2800" b="1" kern="0" dirty="0">
                  <a:latin typeface="Arial Unicode MS" panose="020B0604020202020204" pitchFamily="34" charset="-120"/>
                  <a:ea typeface="微軟正黑體" panose="020B0604030504040204" pitchFamily="34" charset="-120"/>
                </a:endParaRPr>
              </a:p>
              <a:p>
                <a:pPr algn="ctr" hangingPunct="0">
                  <a:defRPr/>
                </a:pPr>
                <a:r>
                  <a:rPr lang="zh-TW" altLang="en-US" sz="2800" b="1" kern="0" dirty="0">
                    <a:latin typeface="Arial Unicode MS" panose="020B0604020202020204" pitchFamily="34" charset="-120"/>
                    <a:ea typeface="微軟正黑體" panose="020B0604030504040204" pitchFamily="34" charset="-120"/>
                  </a:rPr>
                  <a:t>國際人才</a:t>
                </a:r>
                <a:r>
                  <a:rPr lang="en-US" altLang="zh-TW" sz="2800" b="1" kern="0" dirty="0">
                    <a:latin typeface="Arial Unicode MS" panose="020B0604020202020204" pitchFamily="34" charset="-120"/>
                    <a:ea typeface="微軟正黑體" panose="020B0604030504040204" pitchFamily="34" charset="-120"/>
                  </a:rPr>
                  <a:t>(2/2)</a:t>
                </a:r>
                <a:endParaRPr lang="zh-TW" altLang="en-US" sz="2800" b="1" kern="0" dirty="0">
                  <a:latin typeface="Arial Unicode MS" panose="020B0604020202020204" pitchFamily="34" charset="-120"/>
                  <a:ea typeface="微軟正黑體" panose="020B0604030504040204" pitchFamily="34" charset="-120"/>
                </a:endParaRPr>
              </a:p>
            </p:txBody>
          </p:sp>
        </p:grpSp>
      </p:grpSp>
      <p:sp>
        <p:nvSpPr>
          <p:cNvPr id="10" name="投影片編號版面配置區 3"/>
          <p:cNvSpPr>
            <a:spLocks noGrp="1"/>
          </p:cNvSpPr>
          <p:nvPr>
            <p:ph type="sldNum" sz="quarter" idx="12"/>
          </p:nvPr>
        </p:nvSpPr>
        <p:spPr>
          <a:xfrm>
            <a:off x="7046912" y="6520259"/>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40</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6531840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76428" y="497632"/>
            <a:ext cx="8858250" cy="959642"/>
          </a:xfrm>
        </p:spPr>
        <p:txBody>
          <a:bodyPr rtlCol="0">
            <a:noAutofit/>
          </a:bodyPr>
          <a:lstStyle/>
          <a:p>
            <a:pPr>
              <a:defRPr/>
            </a:pPr>
            <a:r>
              <a:rPr lang="zh-TW" altLang="en-US" sz="3600" b="1" dirty="0">
                <a:solidFill>
                  <a:srgbClr val="C00000"/>
                </a:solidFill>
                <a:latin typeface="微軟正黑體" panose="020B0604030504040204" pitchFamily="34" charset="-120"/>
                <a:ea typeface="微軟正黑體" panose="020B0604030504040204" pitchFamily="34" charset="-120"/>
              </a:rPr>
              <a:t>活絡創新人才</a:t>
            </a:r>
            <a:r>
              <a:rPr lang="en-US" altLang="zh-TW" sz="3600" b="1" dirty="0">
                <a:solidFill>
                  <a:srgbClr val="C00000"/>
                </a:solidFill>
                <a:latin typeface="微軟正黑體" panose="020B0604030504040204" pitchFamily="34" charset="-120"/>
                <a:ea typeface="微軟正黑體" panose="020B0604030504040204" pitchFamily="34" charset="-120"/>
              </a:rPr>
              <a:t>(3/4)</a:t>
            </a:r>
            <a:endParaRPr lang="zh-TW" altLang="en-US" sz="1800" b="1" dirty="0">
              <a:solidFill>
                <a:srgbClr val="C00000"/>
              </a:solidFill>
              <a:latin typeface="微軟正黑體" panose="020B0604030504040204" pitchFamily="34" charset="-120"/>
              <a:ea typeface="微軟正黑體" panose="020B0604030504040204" pitchFamily="34" charset="-120"/>
            </a:endParaRPr>
          </a:p>
        </p:txBody>
      </p:sp>
      <p:grpSp>
        <p:nvGrpSpPr>
          <p:cNvPr id="2" name="群組 4"/>
          <p:cNvGrpSpPr/>
          <p:nvPr/>
        </p:nvGrpSpPr>
        <p:grpSpPr>
          <a:xfrm>
            <a:off x="251518" y="1634066"/>
            <a:ext cx="8640962" cy="4171197"/>
            <a:chOff x="521654" y="2371881"/>
            <a:chExt cx="8057637" cy="1458768"/>
          </a:xfrm>
        </p:grpSpPr>
        <p:sp>
          <p:nvSpPr>
            <p:cNvPr id="6" name="圓角矩形 5"/>
            <p:cNvSpPr/>
            <p:nvPr/>
          </p:nvSpPr>
          <p:spPr bwMode="auto">
            <a:xfrm>
              <a:off x="2016215" y="2390828"/>
              <a:ext cx="6563076" cy="1439821"/>
            </a:xfrm>
            <a:prstGeom prst="roundRect">
              <a:avLst/>
            </a:prstGeom>
            <a:ln/>
          </p:spPr>
          <p:style>
            <a:lnRef idx="2">
              <a:schemeClr val="accent3"/>
            </a:lnRef>
            <a:fillRef idx="1">
              <a:schemeClr val="lt1"/>
            </a:fillRef>
            <a:effectRef idx="0">
              <a:schemeClr val="accent3"/>
            </a:effectRef>
            <a:fontRef idx="minor">
              <a:schemeClr val="dk1"/>
            </a:fontRef>
          </p:style>
          <p:txBody>
            <a:bodyPr lIns="216000" tIns="0" rIns="108000" bIns="0" spcCol="1270" anchor="ctr"/>
            <a:lstStyle/>
            <a:p>
              <a:pPr marL="720725" lvl="1" indent="-342900" algn="just" defTabSz="800100" hangingPunct="0">
                <a:lnSpc>
                  <a:spcPts val="2600"/>
                </a:lnSpc>
                <a:buFont typeface="Arial" panose="020B0604020202020204" pitchFamily="34" charset="0"/>
                <a:buChar char="•"/>
                <a:defRPr/>
              </a:pP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完善校園創業規範及改善育成機制：</a:t>
              </a:r>
              <a:r>
                <a:rPr lang="zh-TW" altLang="en-US" sz="2000" dirty="0">
                  <a:solidFill>
                    <a:srgbClr val="000000"/>
                  </a:solidFill>
                  <a:latin typeface="Arial Unicode MS" panose="020B0604020202020204" pitchFamily="34" charset="-120"/>
                  <a:ea typeface="微軟正黑體" panose="020B0604030504040204" pitchFamily="34" charset="-120"/>
                </a:rPr>
                <a:t>完善學校及其師生參與創業規範；</a:t>
              </a:r>
              <a:r>
                <a:rPr lang="zh-TW" altLang="en-US" sz="2000" dirty="0">
                  <a:solidFill>
                    <a:schemeClr val="tx1"/>
                  </a:solidFill>
                  <a:latin typeface="Arial Unicode MS" panose="020B0604020202020204" pitchFamily="34" charset="-120"/>
                  <a:ea typeface="微軟正黑體" panose="020B0604030504040204" pitchFamily="34" charset="-120"/>
                </a:rPr>
                <a:t>調整國內育成機構，整合相關資源，提供青年創業之完整協助，</a:t>
              </a:r>
              <a:endParaRPr lang="en-US" altLang="zh-TW" sz="2000" dirty="0">
                <a:solidFill>
                  <a:schemeClr val="tx1"/>
                </a:solidFill>
                <a:latin typeface="Arial Unicode MS" panose="020B0604020202020204" pitchFamily="34" charset="-120"/>
                <a:ea typeface="微軟正黑體" panose="020B0604030504040204" pitchFamily="34" charset="-120"/>
              </a:endParaRPr>
            </a:p>
            <a:p>
              <a:pPr marL="720725" lvl="1" indent="-342900" algn="just" defTabSz="800100" hangingPunct="0">
                <a:lnSpc>
                  <a:spcPts val="2400"/>
                </a:lnSpc>
                <a:spcBef>
                  <a:spcPts val="600"/>
                </a:spcBef>
                <a:spcAft>
                  <a:spcPts val="0"/>
                </a:spcAft>
                <a:buFont typeface="Arial" panose="020B0604020202020204" pitchFamily="34" charset="0"/>
                <a:buChar char="•"/>
                <a:defRPr/>
              </a:pP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掌握國際創新趨勢：</a:t>
              </a:r>
              <a:r>
                <a:rPr lang="zh-TW" altLang="en-US" sz="2000" dirty="0">
                  <a:solidFill>
                    <a:srgbClr val="000000"/>
                  </a:solidFill>
                  <a:latin typeface="Arial Unicode MS" panose="020B0604020202020204" pitchFamily="34" charset="-120"/>
                  <a:ea typeface="微軟正黑體" panose="020B0604030504040204" pitchFamily="34" charset="-120"/>
                </a:rPr>
                <a:t>鼓勵及補助青年或博士後研究赴海外蹲點實習或受訓，以了解國際創新動向</a:t>
              </a:r>
              <a:endParaRPr lang="en-US" altLang="zh-TW" sz="2000" dirty="0">
                <a:solidFill>
                  <a:srgbClr val="000000"/>
                </a:solidFill>
                <a:latin typeface="Arial Unicode MS" panose="020B0604020202020204" pitchFamily="34" charset="-120"/>
                <a:ea typeface="微軟正黑體" panose="020B0604030504040204" pitchFamily="34" charset="-120"/>
              </a:endParaRPr>
            </a:p>
            <a:p>
              <a:pPr marL="720725" lvl="1" indent="-342900" algn="just" defTabSz="800100" hangingPunct="0">
                <a:lnSpc>
                  <a:spcPts val="2400"/>
                </a:lnSpc>
                <a:spcBef>
                  <a:spcPts val="600"/>
                </a:spcBef>
                <a:buFont typeface="Arial" panose="020B0604020202020204" pitchFamily="34" charset="0"/>
                <a:buChar char="•"/>
                <a:defRPr/>
              </a:pP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加強培育創新產業發展所需關鍵人才：</a:t>
              </a:r>
              <a:r>
                <a:rPr lang="zh-TW" altLang="en-US" sz="2000" dirty="0">
                  <a:solidFill>
                    <a:srgbClr val="000000"/>
                  </a:solidFill>
                  <a:latin typeface="Arial Unicode MS" panose="020B0604020202020204" pitchFamily="34" charset="-120"/>
                  <a:ea typeface="微軟正黑體" panose="020B0604030504040204" pitchFamily="34" charset="-120"/>
                </a:rPr>
                <a:t>掌握國際趨勢及國內產業人才需求，發展創新產業</a:t>
              </a:r>
              <a:r>
                <a:rPr lang="zh-TW" altLang="en-US" sz="2000" dirty="0">
                  <a:solidFill>
                    <a:schemeClr val="tx1"/>
                  </a:solidFill>
                  <a:latin typeface="微軟正黑體" panose="020B0604030504040204" pitchFamily="34" charset="-120"/>
                  <a:ea typeface="微軟正黑體" panose="020B0604030504040204" pitchFamily="34" charset="-120"/>
                </a:rPr>
                <a:t>及跨領域課程</a:t>
              </a:r>
              <a:r>
                <a:rPr lang="en-US" altLang="zh-TW" sz="2000" dirty="0">
                  <a:solidFill>
                    <a:srgbClr val="000000"/>
                  </a:solidFill>
                  <a:latin typeface="Arial Unicode MS" panose="020B0604020202020204" pitchFamily="34" charset="-120"/>
                  <a:ea typeface="微軟正黑體" panose="020B0604030504040204" pitchFamily="34" charset="-120"/>
                </a:rPr>
                <a:t>(</a:t>
              </a:r>
              <a:r>
                <a:rPr lang="zh-TW" altLang="en-US" sz="2000" dirty="0">
                  <a:solidFill>
                    <a:srgbClr val="000000"/>
                  </a:solidFill>
                  <a:latin typeface="Arial Unicode MS" panose="020B0604020202020204" pitchFamily="34" charset="-120"/>
                  <a:ea typeface="微軟正黑體" panose="020B0604030504040204" pitchFamily="34" charset="-120"/>
                </a:rPr>
                <a:t>包括數位經濟跨域人才培育相關課程</a:t>
              </a:r>
              <a:r>
                <a:rPr lang="en-US" altLang="zh-TW" sz="2000" dirty="0">
                  <a:solidFill>
                    <a:srgbClr val="000000"/>
                  </a:solidFill>
                  <a:latin typeface="Arial Unicode MS" panose="020B0604020202020204" pitchFamily="34" charset="-120"/>
                  <a:ea typeface="微軟正黑體" panose="020B0604030504040204" pitchFamily="34" charset="-120"/>
                </a:rPr>
                <a:t>)</a:t>
              </a:r>
              <a:r>
                <a:rPr lang="zh-TW" altLang="en-US" sz="2000" dirty="0">
                  <a:solidFill>
                    <a:srgbClr val="000000"/>
                  </a:solidFill>
                  <a:latin typeface="Arial Unicode MS" panose="020B0604020202020204" pitchFamily="34" charset="-120"/>
                  <a:ea typeface="微軟正黑體" panose="020B0604030504040204" pitchFamily="34" charset="-120"/>
                </a:rPr>
                <a:t>，以</a:t>
              </a:r>
              <a:r>
                <a:rPr lang="zh-TW" altLang="en-US" sz="2000" dirty="0">
                  <a:solidFill>
                    <a:schemeClr val="tx1"/>
                  </a:solidFill>
                  <a:latin typeface="微軟正黑體" panose="020B0604030504040204" pitchFamily="34" charset="-120"/>
                  <a:ea typeface="微軟正黑體" panose="020B0604030504040204" pitchFamily="34" charset="-120"/>
                </a:rPr>
                <a:t>培育未來所需關鍵人才</a:t>
              </a:r>
              <a:endParaRPr lang="en-US" altLang="zh-TW" sz="2000" dirty="0">
                <a:solidFill>
                  <a:srgbClr val="000000"/>
                </a:solidFill>
                <a:latin typeface="Arial Unicode MS" panose="020B0604020202020204" pitchFamily="34" charset="-120"/>
                <a:ea typeface="微軟正黑體" panose="020B0604030504040204" pitchFamily="34" charset="-120"/>
              </a:endParaRPr>
            </a:p>
          </p:txBody>
        </p:sp>
        <p:grpSp>
          <p:nvGrpSpPr>
            <p:cNvPr id="3" name="群組 52"/>
            <p:cNvGrpSpPr>
              <a:grpSpLocks/>
            </p:cNvGrpSpPr>
            <p:nvPr/>
          </p:nvGrpSpPr>
          <p:grpSpPr bwMode="auto">
            <a:xfrm>
              <a:off x="521654" y="2371881"/>
              <a:ext cx="2123314" cy="1439822"/>
              <a:chOff x="1187625" y="1733077"/>
              <a:chExt cx="1488829" cy="1510032"/>
            </a:xfrm>
          </p:grpSpPr>
          <p:sp>
            <p:nvSpPr>
              <p:cNvPr id="8" name="＞形箭號 7"/>
              <p:cNvSpPr/>
              <p:nvPr/>
            </p:nvSpPr>
            <p:spPr>
              <a:xfrm>
                <a:off x="1187625" y="1733077"/>
                <a:ext cx="1488829" cy="855926"/>
              </a:xfrm>
              <a:prstGeom prst="chevron">
                <a:avLst>
                  <a:gd name="adj" fmla="val 35715"/>
                </a:avLst>
              </a:prstGeom>
              <a:solidFill>
                <a:schemeClr val="accent3">
                  <a:lumMod val="75000"/>
                </a:schemeClr>
              </a:solidFill>
              <a:ln w="38100" cap="flat" cmpd="sng" algn="ctr">
                <a:solidFill>
                  <a:sysClr val="window" lastClr="FFFFFF"/>
                </a:solidFill>
                <a:prstDash val="solid"/>
              </a:ln>
              <a:effectLst>
                <a:outerShdw blurRad="40005"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9" name="圓角矩形 8"/>
              <p:cNvSpPr/>
              <p:nvPr/>
            </p:nvSpPr>
            <p:spPr>
              <a:xfrm>
                <a:off x="1443245" y="2011241"/>
                <a:ext cx="1041779" cy="1231868"/>
              </a:xfrm>
              <a:prstGeom prst="roundRect">
                <a:avLst/>
              </a:prstGeom>
              <a:ln/>
            </p:spPr>
            <p:style>
              <a:lnRef idx="2">
                <a:schemeClr val="accent3"/>
              </a:lnRef>
              <a:fillRef idx="1">
                <a:schemeClr val="lt1"/>
              </a:fillRef>
              <a:effectRef idx="0">
                <a:schemeClr val="accent3"/>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培育</a:t>
                </a:r>
                <a:endParaRPr lang="en-US" altLang="zh-TW" sz="2800" b="1" kern="0" dirty="0">
                  <a:latin typeface="Arial Unicode MS" panose="020B0604020202020204" pitchFamily="34" charset="-120"/>
                  <a:ea typeface="微軟正黑體" panose="020B0604030504040204" pitchFamily="34" charset="-120"/>
                </a:endParaRPr>
              </a:p>
              <a:p>
                <a:pPr algn="ctr" hangingPunct="0">
                  <a:defRPr/>
                </a:pPr>
                <a:r>
                  <a:rPr lang="zh-TW" altLang="en-US" sz="2800" b="1" kern="0" dirty="0">
                    <a:latin typeface="Arial Unicode MS" panose="020B0604020202020204" pitchFamily="34" charset="-120"/>
                    <a:ea typeface="微軟正黑體" panose="020B0604030504040204" pitchFamily="34" charset="-120"/>
                  </a:rPr>
                  <a:t>在地人才</a:t>
                </a:r>
                <a:r>
                  <a:rPr lang="en-US" altLang="zh-TW" sz="2800" b="1" kern="0" dirty="0">
                    <a:latin typeface="Arial Unicode MS" panose="020B0604020202020204" pitchFamily="34" charset="-120"/>
                    <a:ea typeface="微軟正黑體" panose="020B0604030504040204" pitchFamily="34" charset="-120"/>
                  </a:rPr>
                  <a:t>(1/2)</a:t>
                </a:r>
                <a:endParaRPr lang="zh-TW" altLang="en-US" sz="2800" b="1" kern="0" dirty="0">
                  <a:latin typeface="Arial Unicode MS" panose="020B0604020202020204" pitchFamily="34" charset="-120"/>
                  <a:ea typeface="微軟正黑體" panose="020B0604030504040204" pitchFamily="34" charset="-120"/>
                </a:endParaRPr>
              </a:p>
            </p:txBody>
          </p:sp>
        </p:grpSp>
      </p:grpSp>
      <p:sp>
        <p:nvSpPr>
          <p:cNvPr id="10" name="投影片編號版面配置區 3"/>
          <p:cNvSpPr>
            <a:spLocks noGrp="1"/>
          </p:cNvSpPr>
          <p:nvPr>
            <p:ph type="sldNum" sz="quarter" idx="12"/>
          </p:nvPr>
        </p:nvSpPr>
        <p:spPr>
          <a:xfrm>
            <a:off x="7046912" y="6520259"/>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41</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8553552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42466" y="531499"/>
            <a:ext cx="8858250" cy="959642"/>
          </a:xfrm>
        </p:spPr>
        <p:txBody>
          <a:bodyPr rtlCol="0">
            <a:noAutofit/>
          </a:bodyPr>
          <a:lstStyle/>
          <a:p>
            <a:pPr>
              <a:defRPr/>
            </a:pPr>
            <a:r>
              <a:rPr lang="zh-TW" altLang="en-US" sz="3600" b="1" dirty="0">
                <a:solidFill>
                  <a:srgbClr val="C00000"/>
                </a:solidFill>
                <a:latin typeface="微軟正黑體" panose="020B0604030504040204" pitchFamily="34" charset="-120"/>
                <a:ea typeface="微軟正黑體" panose="020B0604030504040204" pitchFamily="34" charset="-120"/>
              </a:rPr>
              <a:t>活絡創新人才</a:t>
            </a:r>
            <a:r>
              <a:rPr lang="en-US" altLang="zh-TW" sz="3600" b="1" dirty="0">
                <a:solidFill>
                  <a:srgbClr val="C00000"/>
                </a:solidFill>
                <a:latin typeface="微軟正黑體" panose="020B0604030504040204" pitchFamily="34" charset="-120"/>
                <a:ea typeface="微軟正黑體" panose="020B0604030504040204" pitchFamily="34" charset="-120"/>
              </a:rPr>
              <a:t>(4/4)</a:t>
            </a:r>
            <a:endParaRPr lang="zh-TW" altLang="en-US" sz="1800" b="1" dirty="0">
              <a:solidFill>
                <a:srgbClr val="C00000"/>
              </a:solidFill>
              <a:latin typeface="微軟正黑體" panose="020B0604030504040204" pitchFamily="34" charset="-120"/>
              <a:ea typeface="微軟正黑體" panose="020B0604030504040204" pitchFamily="34" charset="-120"/>
            </a:endParaRPr>
          </a:p>
        </p:txBody>
      </p:sp>
      <p:grpSp>
        <p:nvGrpSpPr>
          <p:cNvPr id="2" name="群組 4"/>
          <p:cNvGrpSpPr/>
          <p:nvPr/>
        </p:nvGrpSpPr>
        <p:grpSpPr>
          <a:xfrm>
            <a:off x="251518" y="1659466"/>
            <a:ext cx="8640962" cy="4289813"/>
            <a:chOff x="521654" y="2371881"/>
            <a:chExt cx="8057637" cy="1458768"/>
          </a:xfrm>
        </p:grpSpPr>
        <p:sp>
          <p:nvSpPr>
            <p:cNvPr id="6" name="圓角矩形 5"/>
            <p:cNvSpPr/>
            <p:nvPr/>
          </p:nvSpPr>
          <p:spPr bwMode="auto">
            <a:xfrm>
              <a:off x="2016215" y="2390828"/>
              <a:ext cx="6563076" cy="1439821"/>
            </a:xfrm>
            <a:prstGeom prst="roundRect">
              <a:avLst/>
            </a:prstGeom>
            <a:ln/>
          </p:spPr>
          <p:style>
            <a:lnRef idx="2">
              <a:schemeClr val="accent3"/>
            </a:lnRef>
            <a:fillRef idx="1">
              <a:schemeClr val="lt1"/>
            </a:fillRef>
            <a:effectRef idx="0">
              <a:schemeClr val="accent3"/>
            </a:effectRef>
            <a:fontRef idx="minor">
              <a:schemeClr val="dk1"/>
            </a:fontRef>
          </p:style>
          <p:txBody>
            <a:bodyPr lIns="216000" tIns="0" rIns="108000" bIns="0" spcCol="1270" anchor="ctr"/>
            <a:lstStyle/>
            <a:p>
              <a:pPr marL="720725" lvl="1" indent="-342900" algn="just" defTabSz="800100" hangingPunct="0">
                <a:lnSpc>
                  <a:spcPts val="2400"/>
                </a:lnSpc>
                <a:spcAft>
                  <a:spcPts val="0"/>
                </a:spcAft>
                <a:buFont typeface="Arial" panose="020B0604020202020204" pitchFamily="34" charset="0"/>
                <a:buChar char="•"/>
                <a:defRPr/>
              </a:pP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建立產學研合作平台：</a:t>
              </a:r>
              <a:r>
                <a:rPr lang="zh-TW" altLang="en-US" sz="2000" dirty="0">
                  <a:solidFill>
                    <a:srgbClr val="000000"/>
                  </a:solidFill>
                  <a:latin typeface="Arial Unicode MS" panose="020B0604020202020204" pitchFamily="34" charset="-120"/>
                  <a:ea typeface="微軟正黑體" panose="020B0604030504040204" pitchFamily="34" charset="-120"/>
                </a:rPr>
                <a:t>加強各部會合作機制，建立研發資源的統籌應用平台，有效連結學研創新研發、人才培育及知識移轉機制，以帶動產業創新轉型及擴大技術研發之經濟效益</a:t>
              </a:r>
              <a:endParaRPr lang="en-US" altLang="zh-TW" sz="2000" dirty="0">
                <a:solidFill>
                  <a:srgbClr val="000000"/>
                </a:solidFill>
                <a:latin typeface="Arial Unicode MS" panose="020B0604020202020204" pitchFamily="34" charset="-120"/>
                <a:ea typeface="微軟正黑體" panose="020B0604030504040204" pitchFamily="34" charset="-120"/>
              </a:endParaRPr>
            </a:p>
            <a:p>
              <a:pPr marL="720725" lvl="1" indent="-342900" algn="just" defTabSz="800100" hangingPunct="0">
                <a:lnSpc>
                  <a:spcPts val="2400"/>
                </a:lnSpc>
                <a:spcBef>
                  <a:spcPts val="600"/>
                </a:spcBef>
                <a:spcAft>
                  <a:spcPts val="0"/>
                </a:spcAft>
                <a:buFont typeface="Arial" panose="020B0604020202020204" pitchFamily="34" charset="0"/>
                <a:buChar char="•"/>
                <a:defRPr/>
              </a:pP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發展地區性研發聚落：</a:t>
              </a:r>
              <a:r>
                <a:rPr lang="zh-TW" altLang="en-US" sz="2000" dirty="0">
                  <a:solidFill>
                    <a:srgbClr val="000000"/>
                  </a:solidFill>
                  <a:latin typeface="Arial Unicode MS" panose="020B0604020202020204" pitchFamily="34" charset="-120"/>
                  <a:ea typeface="微軟正黑體" panose="020B0604030504040204" pitchFamily="34" charset="-120"/>
                </a:rPr>
                <a:t>連結大專校院及</a:t>
              </a:r>
              <a:r>
                <a:rPr lang="zh-TW" altLang="en-US" sz="2000" dirty="0">
                  <a:solidFill>
                    <a:schemeClr val="tx1"/>
                  </a:solidFill>
                  <a:latin typeface="Arial Unicode MS" panose="020B0604020202020204" pitchFamily="34" charset="-120"/>
                  <a:ea typeface="微軟正黑體" panose="020B0604030504040204" pitchFamily="34" charset="-120"/>
                </a:rPr>
                <a:t>法人研究單位能量，強化與在地產業</a:t>
              </a:r>
              <a:r>
                <a:rPr lang="zh-TW" altLang="en-US" sz="2000" dirty="0">
                  <a:solidFill>
                    <a:srgbClr val="000000"/>
                  </a:solidFill>
                  <a:latin typeface="Arial Unicode MS" panose="020B0604020202020204" pitchFamily="34" charset="-120"/>
                  <a:ea typeface="微軟正黑體" panose="020B0604030504040204" pitchFamily="34" charset="-120"/>
                </a:rPr>
                <a:t>合作，打造大區域產學研發聯盟，學生於求學階段即接觸創新研發，以提升其創新能量及就業能力，並帶動各區域產業轉型升級</a:t>
              </a:r>
              <a:endParaRPr lang="en-US" altLang="zh-TW" sz="2000" dirty="0">
                <a:solidFill>
                  <a:srgbClr val="000000"/>
                </a:solidFill>
                <a:latin typeface="Arial Unicode MS" panose="020B0604020202020204" pitchFamily="34" charset="-120"/>
                <a:ea typeface="微軟正黑體" panose="020B0604030504040204" pitchFamily="34" charset="-120"/>
              </a:endParaRPr>
            </a:p>
            <a:p>
              <a:pPr marL="720725" lvl="1" indent="-342900" algn="just" defTabSz="800100" hangingPunct="0">
                <a:lnSpc>
                  <a:spcPts val="2400"/>
                </a:lnSpc>
                <a:spcBef>
                  <a:spcPts val="600"/>
                </a:spcBef>
                <a:buFont typeface="Arial" panose="020B0604020202020204" pitchFamily="34" charset="0"/>
                <a:buChar char="•"/>
                <a:defRPr/>
              </a:pP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學研機構研發成果產業化：</a:t>
              </a:r>
              <a:r>
                <a:rPr lang="zh-TW" altLang="en-US" sz="2000" dirty="0">
                  <a:solidFill>
                    <a:srgbClr val="000000"/>
                  </a:solidFill>
                  <a:latin typeface="微軟正黑體" panose="020B0604030504040204" pitchFamily="34" charset="-120"/>
                  <a:ea typeface="微軟正黑體" panose="020B0604030504040204" pitchFamily="34" charset="-120"/>
                </a:rPr>
                <a:t>鼓勵師生研發創新，並鼓勵學校、法人釋出研發成果或專利，成立新公司或與新創事業合作</a:t>
              </a:r>
              <a:endParaRPr lang="en-US" altLang="zh-TW" sz="2000" dirty="0">
                <a:solidFill>
                  <a:srgbClr val="000000"/>
                </a:solidFill>
                <a:latin typeface="Arial Unicode MS" panose="020B0604020202020204" pitchFamily="34" charset="-120"/>
                <a:ea typeface="微軟正黑體" panose="020B0604030504040204" pitchFamily="34" charset="-120"/>
              </a:endParaRPr>
            </a:p>
          </p:txBody>
        </p:sp>
        <p:grpSp>
          <p:nvGrpSpPr>
            <p:cNvPr id="3" name="群組 52"/>
            <p:cNvGrpSpPr>
              <a:grpSpLocks/>
            </p:cNvGrpSpPr>
            <p:nvPr/>
          </p:nvGrpSpPr>
          <p:grpSpPr bwMode="auto">
            <a:xfrm>
              <a:off x="521654" y="2371881"/>
              <a:ext cx="2123314" cy="1439822"/>
              <a:chOff x="1187625" y="1733077"/>
              <a:chExt cx="1488829" cy="1510032"/>
            </a:xfrm>
          </p:grpSpPr>
          <p:sp>
            <p:nvSpPr>
              <p:cNvPr id="8" name="＞形箭號 7"/>
              <p:cNvSpPr/>
              <p:nvPr/>
            </p:nvSpPr>
            <p:spPr>
              <a:xfrm>
                <a:off x="1187625" y="1733077"/>
                <a:ext cx="1488829" cy="855926"/>
              </a:xfrm>
              <a:prstGeom prst="chevron">
                <a:avLst>
                  <a:gd name="adj" fmla="val 35715"/>
                </a:avLst>
              </a:prstGeom>
              <a:solidFill>
                <a:schemeClr val="accent3">
                  <a:lumMod val="75000"/>
                </a:schemeClr>
              </a:solidFill>
              <a:ln w="38100" cap="flat" cmpd="sng" algn="ctr">
                <a:solidFill>
                  <a:sysClr val="window" lastClr="FFFFFF"/>
                </a:solidFill>
                <a:prstDash val="solid"/>
              </a:ln>
              <a:effectLst>
                <a:outerShdw blurRad="40005"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9" name="圓角矩形 8"/>
              <p:cNvSpPr/>
              <p:nvPr/>
            </p:nvSpPr>
            <p:spPr>
              <a:xfrm>
                <a:off x="1443245" y="2011241"/>
                <a:ext cx="1041779" cy="1231868"/>
              </a:xfrm>
              <a:prstGeom prst="roundRect">
                <a:avLst/>
              </a:prstGeom>
              <a:ln/>
            </p:spPr>
            <p:style>
              <a:lnRef idx="2">
                <a:schemeClr val="accent3"/>
              </a:lnRef>
              <a:fillRef idx="1">
                <a:schemeClr val="lt1"/>
              </a:fillRef>
              <a:effectRef idx="0">
                <a:schemeClr val="accent3"/>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培育</a:t>
                </a:r>
                <a:endParaRPr lang="en-US" altLang="zh-TW" sz="2800" b="1" kern="0" dirty="0">
                  <a:latin typeface="Arial Unicode MS" panose="020B0604020202020204" pitchFamily="34" charset="-120"/>
                  <a:ea typeface="微軟正黑體" panose="020B0604030504040204" pitchFamily="34" charset="-120"/>
                </a:endParaRPr>
              </a:p>
              <a:p>
                <a:pPr algn="ctr" hangingPunct="0">
                  <a:defRPr/>
                </a:pPr>
                <a:r>
                  <a:rPr lang="zh-TW" altLang="en-US" sz="2800" b="1" kern="0" dirty="0">
                    <a:latin typeface="Arial Unicode MS" panose="020B0604020202020204" pitchFamily="34" charset="-120"/>
                    <a:ea typeface="微軟正黑體" panose="020B0604030504040204" pitchFamily="34" charset="-120"/>
                  </a:rPr>
                  <a:t>在地人才</a:t>
                </a:r>
                <a:r>
                  <a:rPr lang="en-US" altLang="zh-TW" sz="2800" b="1" kern="0" dirty="0">
                    <a:latin typeface="Arial Unicode MS" panose="020B0604020202020204" pitchFamily="34" charset="-120"/>
                    <a:ea typeface="微軟正黑體" panose="020B0604030504040204" pitchFamily="34" charset="-120"/>
                  </a:rPr>
                  <a:t>(2/2)</a:t>
                </a:r>
                <a:endParaRPr lang="zh-TW" altLang="en-US" sz="2800" b="1" kern="0" dirty="0">
                  <a:latin typeface="Arial Unicode MS" panose="020B0604020202020204" pitchFamily="34" charset="-120"/>
                  <a:ea typeface="微軟正黑體" panose="020B0604030504040204" pitchFamily="34" charset="-120"/>
                </a:endParaRPr>
              </a:p>
            </p:txBody>
          </p:sp>
        </p:grpSp>
      </p:grpSp>
      <p:sp>
        <p:nvSpPr>
          <p:cNvPr id="10" name="投影片編號版面配置區 3"/>
          <p:cNvSpPr>
            <a:spLocks noGrp="1"/>
          </p:cNvSpPr>
          <p:nvPr>
            <p:ph type="sldNum" sz="quarter" idx="12"/>
          </p:nvPr>
        </p:nvSpPr>
        <p:spPr>
          <a:xfrm>
            <a:off x="7046912" y="6520259"/>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42</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3257443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924944"/>
            <a:ext cx="8532440" cy="1143000"/>
          </a:xfrm>
        </p:spPr>
        <p:txBody>
          <a:bodyPr>
            <a:normAutofit/>
          </a:bodyPr>
          <a:lstStyle/>
          <a:p>
            <a:r>
              <a:rPr lang="zh-TW" altLang="en-US" sz="5400" b="1" dirty="0">
                <a:solidFill>
                  <a:srgbClr val="C00000"/>
                </a:solidFill>
                <a:latin typeface="微軟正黑體" panose="020B0604030504040204" pitchFamily="34" charset="-120"/>
                <a:ea typeface="微軟正黑體" panose="020B0604030504040204" pitchFamily="34" charset="-120"/>
              </a:rPr>
              <a:t>完善資金協助</a:t>
            </a:r>
          </a:p>
        </p:txBody>
      </p:sp>
      <p:sp>
        <p:nvSpPr>
          <p:cNvPr id="4"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43</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06505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99079" y="212043"/>
            <a:ext cx="8858250" cy="1224136"/>
          </a:xfrm>
        </p:spPr>
        <p:txBody>
          <a:bodyPr rtlCol="0">
            <a:noAutofit/>
          </a:bodyPr>
          <a:lstStyle/>
          <a:p>
            <a:pPr>
              <a:defRPr/>
            </a:pPr>
            <a:r>
              <a:rPr lang="zh-TW" altLang="en-US" sz="3600" b="1" dirty="0">
                <a:solidFill>
                  <a:srgbClr val="C00000"/>
                </a:solidFill>
                <a:latin typeface="微軟正黑體" panose="020B0604030504040204" pitchFamily="34" charset="-120"/>
                <a:ea typeface="微軟正黑體" panose="020B0604030504040204" pitchFamily="34" charset="-120"/>
              </a:rPr>
              <a:t>完善資金協助</a:t>
            </a:r>
            <a:r>
              <a:rPr lang="en-US" altLang="zh-TW" sz="3600" b="1" dirty="0">
                <a:solidFill>
                  <a:srgbClr val="C00000"/>
                </a:solidFill>
                <a:latin typeface="微軟正黑體" panose="020B0604030504040204" pitchFamily="34" charset="-120"/>
                <a:ea typeface="微軟正黑體" panose="020B0604030504040204" pitchFamily="34" charset="-120"/>
              </a:rPr>
              <a:t>(1/2)</a:t>
            </a:r>
            <a:endParaRPr lang="zh-TW" altLang="en-US" sz="1800" b="1" dirty="0">
              <a:solidFill>
                <a:srgbClr val="C00000"/>
              </a:solidFill>
              <a:latin typeface="微軟正黑體" panose="020B0604030504040204" pitchFamily="34" charset="-120"/>
              <a:ea typeface="微軟正黑體" panose="020B0604030504040204" pitchFamily="34" charset="-120"/>
            </a:endParaRPr>
          </a:p>
        </p:txBody>
      </p:sp>
      <p:grpSp>
        <p:nvGrpSpPr>
          <p:cNvPr id="2" name="群組 4"/>
          <p:cNvGrpSpPr/>
          <p:nvPr/>
        </p:nvGrpSpPr>
        <p:grpSpPr>
          <a:xfrm>
            <a:off x="251520" y="1340767"/>
            <a:ext cx="8663063" cy="5051566"/>
            <a:chOff x="567427" y="2427678"/>
            <a:chExt cx="7945816" cy="1360928"/>
          </a:xfrm>
        </p:grpSpPr>
        <p:sp>
          <p:nvSpPr>
            <p:cNvPr id="6" name="圓角矩形 5"/>
            <p:cNvSpPr/>
            <p:nvPr/>
          </p:nvSpPr>
          <p:spPr bwMode="auto">
            <a:xfrm>
              <a:off x="1908624" y="2427678"/>
              <a:ext cx="6604619" cy="1360928"/>
            </a:xfrm>
            <a:prstGeom prst="roundRect">
              <a:avLst/>
            </a:prstGeom>
            <a:ln/>
          </p:spPr>
          <p:style>
            <a:lnRef idx="2">
              <a:schemeClr val="accent6"/>
            </a:lnRef>
            <a:fillRef idx="1">
              <a:schemeClr val="lt1"/>
            </a:fillRef>
            <a:effectRef idx="0">
              <a:schemeClr val="accent6"/>
            </a:effectRef>
            <a:fontRef idx="minor">
              <a:schemeClr val="dk1"/>
            </a:fontRef>
          </p:style>
          <p:txBody>
            <a:bodyPr lIns="216000" tIns="0" rIns="108000" bIns="0" spcCol="1270" anchor="ctr"/>
            <a:lstStyle/>
            <a:p>
              <a:pPr marL="720725" lvl="1" indent="-342900" algn="just" defTabSz="800100" hangingPunct="0">
                <a:lnSpc>
                  <a:spcPts val="2600"/>
                </a:lnSpc>
                <a:spcBef>
                  <a:spcPts val="600"/>
                </a:spcBef>
                <a:buFont typeface="Arial"/>
                <a:buChar char="•"/>
                <a:defRPr/>
              </a:pP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消弭創業者與天使、創投間訊息不對稱：</a:t>
              </a:r>
              <a:r>
                <a:rPr lang="zh-TW" altLang="en-US"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利用巨量資料，建立新創事業、創投資料庫，掌握國內外創新趨勢、商機及法規，促成投資機會</a:t>
              </a:r>
              <a:endPar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720725" lvl="1" indent="-342900" algn="just" defTabSz="800100" hangingPunct="0">
                <a:lnSpc>
                  <a:spcPts val="2600"/>
                </a:lnSpc>
                <a:spcBef>
                  <a:spcPts val="600"/>
                </a:spcBef>
                <a:buFont typeface="Arial"/>
                <a:buChar char="•"/>
                <a:defRPr/>
              </a:pP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提供新創事業早期</a:t>
              </a:r>
              <a:r>
                <a:rPr lang="en-US" altLang="zh-TW" sz="2000" b="1" dirty="0">
                  <a:solidFill>
                    <a:schemeClr val="accent3">
                      <a:lumMod val="50000"/>
                    </a:schemeClr>
                  </a:solidFill>
                  <a:latin typeface="Arial Unicode MS" panose="020B0604020202020204" pitchFamily="34" charset="-120"/>
                  <a:ea typeface="微軟正黑體" panose="020B0604030504040204" pitchFamily="34" charset="-120"/>
                </a:rPr>
                <a:t>(early stage)</a:t>
              </a: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擴展資金：</a:t>
              </a:r>
              <a:r>
                <a:rPr lang="zh-TW" altLang="en-US" sz="2000" dirty="0">
                  <a:solidFill>
                    <a:srgbClr val="000000"/>
                  </a:solidFill>
                  <a:latin typeface="微軟正黑體" panose="020B0604030504040204" pitchFamily="34" charset="-120"/>
                  <a:ea typeface="微軟正黑體" panose="020B0604030504040204" pitchFamily="34" charset="-120"/>
                </a:rPr>
                <a:t>透過天使補助計畫、天使基金及創新創業基金，提供種子期及早期新創事業資金，促進國內創新創業的發展</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marL="720725" lvl="1" indent="-342900" algn="just" defTabSz="800100" hangingPunct="0">
                <a:lnSpc>
                  <a:spcPts val="2600"/>
                </a:lnSpc>
                <a:spcBef>
                  <a:spcPts val="600"/>
                </a:spcBef>
                <a:buFont typeface="Arial"/>
                <a:buChar char="•"/>
                <a:defRPr/>
              </a:pP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研議鼓勵天使投資相關措施</a:t>
              </a:r>
              <a:r>
                <a:rPr lang="zh-TW" altLang="en-US" sz="2000" dirty="0">
                  <a:solidFill>
                    <a:srgbClr val="000000"/>
                  </a:solidFill>
                  <a:latin typeface="微軟正黑體" panose="020B0604030504040204" pitchFamily="34" charset="-120"/>
                  <a:ea typeface="微軟正黑體" panose="020B0604030504040204" pitchFamily="34" charset="-120"/>
                </a:rPr>
                <a:t>：規劃鼓勵投資措施，擴大天使投資人協助新創事業發展</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marL="720725" lvl="1" indent="-342900" algn="just" defTabSz="800100" hangingPunct="0">
                <a:lnSpc>
                  <a:spcPts val="2600"/>
                </a:lnSpc>
                <a:spcBef>
                  <a:spcPts val="600"/>
                </a:spcBef>
                <a:buFont typeface="Arial"/>
                <a:buChar char="•"/>
                <a:defRPr/>
              </a:pP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擴大投資新創事業：</a:t>
              </a:r>
              <a:r>
                <a:rPr lang="zh-TW" altLang="en-US" sz="2000" dirty="0">
                  <a:solidFill>
                    <a:srgbClr val="000000"/>
                  </a:solidFill>
                  <a:latin typeface="微軟正黑體" panose="020B0604030504040204" pitchFamily="34" charset="-120"/>
                  <a:ea typeface="微軟正黑體" panose="020B0604030504040204" pitchFamily="34" charset="-120"/>
                </a:rPr>
                <a:t>由國發基金擴大與創投、企業、台商等民間資金合作，加強對新創事業之資金挹注</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marL="720725" lvl="1" indent="-342900" algn="just" defTabSz="800100" hangingPunct="0">
                <a:lnSpc>
                  <a:spcPts val="2600"/>
                </a:lnSpc>
                <a:spcBef>
                  <a:spcPts val="600"/>
                </a:spcBef>
                <a:buFont typeface="Arial"/>
                <a:buChar char="•"/>
                <a:defRPr/>
              </a:pP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活絡新創事業</a:t>
              </a:r>
              <a:r>
                <a:rPr lang="en-US" altLang="zh-TW" sz="2000" b="1" dirty="0">
                  <a:solidFill>
                    <a:schemeClr val="accent3">
                      <a:lumMod val="50000"/>
                    </a:schemeClr>
                  </a:solidFill>
                  <a:latin typeface="Arial Unicode MS" panose="020B0604020202020204" pitchFamily="34" charset="-120"/>
                  <a:ea typeface="微軟正黑體" panose="020B0604030504040204" pitchFamily="34" charset="-120"/>
                </a:rPr>
                <a:t>IPO</a:t>
              </a: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平台：</a:t>
              </a:r>
              <a:r>
                <a:rPr lang="zh-TW" altLang="en-US" sz="2000" dirty="0">
                  <a:solidFill>
                    <a:srgbClr val="000000"/>
                  </a:solidFill>
                  <a:latin typeface="微軟正黑體" panose="020B0604030504040204" pitchFamily="34" charset="-120"/>
                  <a:ea typeface="微軟正黑體" panose="020B0604030504040204" pitchFamily="34" charset="-120"/>
                </a:rPr>
                <a:t>活絡國內創櫃板、興櫃交易市場，協助具創新、創意構想的微型企業成長，並優先吸引亞洲新創事業來臺</a:t>
              </a:r>
              <a:r>
                <a:rPr lang="en-US" altLang="zh-TW" sz="2000" dirty="0">
                  <a:solidFill>
                    <a:srgbClr val="000000"/>
                  </a:solidFill>
                  <a:latin typeface="微軟正黑體" panose="020B0604030504040204" pitchFamily="34" charset="-120"/>
                  <a:ea typeface="微軟正黑體" panose="020B0604030504040204" pitchFamily="34" charset="-120"/>
                </a:rPr>
                <a:t>IPO</a:t>
              </a:r>
            </a:p>
          </p:txBody>
        </p:sp>
        <p:grpSp>
          <p:nvGrpSpPr>
            <p:cNvPr id="3" name="群組 52"/>
            <p:cNvGrpSpPr>
              <a:grpSpLocks/>
            </p:cNvGrpSpPr>
            <p:nvPr/>
          </p:nvGrpSpPr>
          <p:grpSpPr bwMode="auto">
            <a:xfrm>
              <a:off x="567427" y="2445584"/>
              <a:ext cx="2123314" cy="1271393"/>
              <a:chOff x="1219720" y="1810373"/>
              <a:chExt cx="1488829" cy="1333391"/>
            </a:xfrm>
          </p:grpSpPr>
          <p:sp>
            <p:nvSpPr>
              <p:cNvPr id="8" name="＞形箭號 7"/>
              <p:cNvSpPr/>
              <p:nvPr/>
            </p:nvSpPr>
            <p:spPr>
              <a:xfrm>
                <a:off x="1219720" y="1810373"/>
                <a:ext cx="1488829" cy="939008"/>
              </a:xfrm>
              <a:prstGeom prst="chevron">
                <a:avLst>
                  <a:gd name="adj" fmla="val 35715"/>
                </a:avLst>
              </a:prstGeom>
              <a:solidFill>
                <a:schemeClr val="accent6">
                  <a:lumMod val="75000"/>
                </a:schemeClr>
              </a:solidFill>
              <a:ln w="38100" cap="flat" cmpd="sng" algn="ctr">
                <a:solidFill>
                  <a:sysClr val="window" lastClr="FFFFFF"/>
                </a:solidFill>
                <a:prstDash val="solid"/>
              </a:ln>
              <a:effectLst>
                <a:outerShdw blurRad="40005"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9" name="圓角矩形 8"/>
              <p:cNvSpPr/>
              <p:nvPr/>
            </p:nvSpPr>
            <p:spPr>
              <a:xfrm>
                <a:off x="1443245" y="2035736"/>
                <a:ext cx="1041779" cy="1108028"/>
              </a:xfrm>
              <a:prstGeom prst="roundRect">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擴大政府資金協助範圍</a:t>
                </a:r>
              </a:p>
            </p:txBody>
          </p:sp>
        </p:grpSp>
      </p:grpSp>
      <p:sp>
        <p:nvSpPr>
          <p:cNvPr id="10"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44</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4604678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85750" y="212102"/>
            <a:ext cx="8858250" cy="1224136"/>
          </a:xfrm>
        </p:spPr>
        <p:txBody>
          <a:bodyPr rtlCol="0">
            <a:noAutofit/>
          </a:bodyPr>
          <a:lstStyle/>
          <a:p>
            <a:pPr>
              <a:defRPr/>
            </a:pPr>
            <a:r>
              <a:rPr lang="zh-TW" altLang="en-US" sz="3600" b="1" dirty="0">
                <a:solidFill>
                  <a:srgbClr val="C00000"/>
                </a:solidFill>
                <a:latin typeface="微軟正黑體" panose="020B0604030504040204" pitchFamily="34" charset="-120"/>
                <a:ea typeface="微軟正黑體" panose="020B0604030504040204" pitchFamily="34" charset="-120"/>
              </a:rPr>
              <a:t>完善資金協助</a:t>
            </a:r>
            <a:r>
              <a:rPr lang="en-US" altLang="zh-TW" sz="3600" b="1" dirty="0">
                <a:solidFill>
                  <a:srgbClr val="C00000"/>
                </a:solidFill>
                <a:latin typeface="微軟正黑體" panose="020B0604030504040204" pitchFamily="34" charset="-120"/>
                <a:ea typeface="微軟正黑體" panose="020B0604030504040204" pitchFamily="34" charset="-120"/>
              </a:rPr>
              <a:t>(2/2)</a:t>
            </a:r>
            <a:endParaRPr lang="zh-TW" altLang="en-US" sz="1800" b="1" dirty="0">
              <a:solidFill>
                <a:srgbClr val="C00000"/>
              </a:solidFill>
              <a:latin typeface="微軟正黑體" panose="020B0604030504040204" pitchFamily="34" charset="-120"/>
              <a:ea typeface="微軟正黑體" panose="020B0604030504040204" pitchFamily="34" charset="-120"/>
            </a:endParaRPr>
          </a:p>
        </p:txBody>
      </p:sp>
      <p:grpSp>
        <p:nvGrpSpPr>
          <p:cNvPr id="2" name="群組 4"/>
          <p:cNvGrpSpPr/>
          <p:nvPr/>
        </p:nvGrpSpPr>
        <p:grpSpPr>
          <a:xfrm>
            <a:off x="251520" y="1628800"/>
            <a:ext cx="8663063" cy="4032448"/>
            <a:chOff x="567427" y="2427678"/>
            <a:chExt cx="7945816" cy="1088742"/>
          </a:xfrm>
        </p:grpSpPr>
        <p:sp>
          <p:nvSpPr>
            <p:cNvPr id="6" name="圓角矩形 5"/>
            <p:cNvSpPr/>
            <p:nvPr/>
          </p:nvSpPr>
          <p:spPr bwMode="auto">
            <a:xfrm>
              <a:off x="1908624" y="2427678"/>
              <a:ext cx="6604619" cy="1088742"/>
            </a:xfrm>
            <a:prstGeom prst="roundRect">
              <a:avLst/>
            </a:prstGeom>
            <a:ln/>
          </p:spPr>
          <p:style>
            <a:lnRef idx="2">
              <a:schemeClr val="accent6"/>
            </a:lnRef>
            <a:fillRef idx="1">
              <a:schemeClr val="lt1"/>
            </a:fillRef>
            <a:effectRef idx="0">
              <a:schemeClr val="accent6"/>
            </a:effectRef>
            <a:fontRef idx="minor">
              <a:schemeClr val="dk1"/>
            </a:fontRef>
          </p:style>
          <p:txBody>
            <a:bodyPr lIns="216000" tIns="0" rIns="108000" bIns="0" spcCol="1270" anchor="ctr"/>
            <a:lstStyle/>
            <a:p>
              <a:pPr marL="720725" lvl="1" indent="-342900" algn="just" defTabSz="800100" hangingPunct="0">
                <a:lnSpc>
                  <a:spcPts val="2600"/>
                </a:lnSpc>
                <a:spcBef>
                  <a:spcPts val="600"/>
                </a:spcBef>
                <a:buFont typeface="Arial"/>
                <a:buChar char="•"/>
                <a:defRPr/>
              </a:pP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成立產業創新轉型基金：</a:t>
              </a:r>
              <a:r>
                <a:rPr lang="zh-TW" altLang="en-US" sz="2000" dirty="0">
                  <a:solidFill>
                    <a:schemeClr val="tx1"/>
                  </a:solidFill>
                  <a:latin typeface="微軟正黑體" panose="020B0604030504040204" pitchFamily="34" charset="-120"/>
                  <a:ea typeface="微軟正黑體" panose="020B0604030504040204" pitchFamily="34" charset="-120"/>
                </a:rPr>
                <a:t>成立產業創新轉型基金，結合民間資金共同投資，協助國內現有企業進行創新轉型</a:t>
              </a:r>
              <a:endParaRPr lang="en-US" altLang="zh-TW" sz="2000" b="1" dirty="0">
                <a:solidFill>
                  <a:srgbClr val="0000FF"/>
                </a:solidFill>
                <a:latin typeface="微軟正黑體" panose="020B0604030504040204" pitchFamily="34" charset="-120"/>
                <a:ea typeface="微軟正黑體" panose="020B0604030504040204" pitchFamily="34" charset="-120"/>
              </a:endParaRPr>
            </a:p>
            <a:p>
              <a:pPr marL="720725" lvl="1" indent="-342900" algn="just" defTabSz="800100" hangingPunct="0">
                <a:lnSpc>
                  <a:spcPts val="2600"/>
                </a:lnSpc>
                <a:spcBef>
                  <a:spcPts val="600"/>
                </a:spcBef>
                <a:buFont typeface="Arial"/>
                <a:buChar char="•"/>
                <a:defRPr/>
              </a:pP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成立國家級投資公司 </a:t>
              </a:r>
              <a:r>
                <a:rPr lang="en-US" altLang="zh-TW" sz="2000" b="1" dirty="0">
                  <a:solidFill>
                    <a:schemeClr val="accent3">
                      <a:lumMod val="50000"/>
                    </a:schemeClr>
                  </a:solidFill>
                  <a:latin typeface="Arial Unicode MS" panose="020B0604020202020204" pitchFamily="34" charset="-120"/>
                  <a:ea typeface="微軟正黑體" panose="020B0604030504040204" pitchFamily="34" charset="-120"/>
                </a:rPr>
                <a:t>: </a:t>
              </a:r>
              <a:r>
                <a:rPr lang="zh-TW" altLang="en-US" sz="2000" dirty="0">
                  <a:solidFill>
                    <a:srgbClr val="000000"/>
                  </a:solidFill>
                  <a:latin typeface="微軟正黑體" panose="020B0604030504040204" pitchFamily="34" charset="-120"/>
                  <a:ea typeface="微軟正黑體" panose="020B0604030504040204" pitchFamily="34" charset="-120"/>
                </a:rPr>
                <a:t>將成立國家級投資公司，加碼協助早期投資，並透過人、資金及技術跨國交流，協助國內企業與矽谷等國際創新聚落，成為夥伴利益共同體</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marL="720725" lvl="1" indent="-342900" algn="just" defTabSz="800100" hangingPunct="0">
                <a:lnSpc>
                  <a:spcPts val="2600"/>
                </a:lnSpc>
                <a:spcBef>
                  <a:spcPts val="600"/>
                </a:spcBef>
                <a:buFont typeface="Arial"/>
                <a:buChar char="•"/>
                <a:defRPr/>
              </a:pPr>
              <a:endParaRPr lang="en-US" altLang="zh-TW" sz="2000" dirty="0">
                <a:solidFill>
                  <a:srgbClr val="000000"/>
                </a:solidFill>
                <a:latin typeface="微軟正黑體" panose="020B0604030504040204" pitchFamily="34" charset="-120"/>
                <a:ea typeface="微軟正黑體" panose="020B0604030504040204" pitchFamily="34" charset="-120"/>
              </a:endParaRPr>
            </a:p>
          </p:txBody>
        </p:sp>
        <p:grpSp>
          <p:nvGrpSpPr>
            <p:cNvPr id="3" name="群組 52"/>
            <p:cNvGrpSpPr>
              <a:grpSpLocks/>
            </p:cNvGrpSpPr>
            <p:nvPr/>
          </p:nvGrpSpPr>
          <p:grpSpPr bwMode="auto">
            <a:xfrm>
              <a:off x="567427" y="2445584"/>
              <a:ext cx="2123314" cy="1070836"/>
              <a:chOff x="1219720" y="1810373"/>
              <a:chExt cx="1488829" cy="1123054"/>
            </a:xfrm>
          </p:grpSpPr>
          <p:sp>
            <p:nvSpPr>
              <p:cNvPr id="8" name="＞形箭號 7"/>
              <p:cNvSpPr/>
              <p:nvPr/>
            </p:nvSpPr>
            <p:spPr>
              <a:xfrm>
                <a:off x="1219720" y="1810373"/>
                <a:ext cx="1488829" cy="939008"/>
              </a:xfrm>
              <a:prstGeom prst="chevron">
                <a:avLst>
                  <a:gd name="adj" fmla="val 35715"/>
                </a:avLst>
              </a:prstGeom>
              <a:solidFill>
                <a:schemeClr val="accent6">
                  <a:lumMod val="75000"/>
                </a:schemeClr>
              </a:solidFill>
              <a:ln w="38100" cap="flat" cmpd="sng" algn="ctr">
                <a:solidFill>
                  <a:sysClr val="window" lastClr="FFFFFF"/>
                </a:solidFill>
                <a:prstDash val="solid"/>
              </a:ln>
              <a:effectLst>
                <a:outerShdw blurRad="40005"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9" name="圓角矩形 8"/>
              <p:cNvSpPr/>
              <p:nvPr/>
            </p:nvSpPr>
            <p:spPr>
              <a:xfrm>
                <a:off x="1443245" y="2035736"/>
                <a:ext cx="1041779" cy="897691"/>
              </a:xfrm>
              <a:prstGeom prst="roundRect">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強化政府資金協助功能</a:t>
                </a:r>
              </a:p>
            </p:txBody>
          </p:sp>
        </p:grpSp>
      </p:grpSp>
      <p:sp>
        <p:nvSpPr>
          <p:cNvPr id="10"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45</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9254901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924944"/>
            <a:ext cx="8532440" cy="1143000"/>
          </a:xfrm>
        </p:spPr>
        <p:txBody>
          <a:bodyPr>
            <a:normAutofit/>
          </a:bodyPr>
          <a:lstStyle/>
          <a:p>
            <a:r>
              <a:rPr lang="zh-TW" altLang="en-US" sz="5400" b="1" dirty="0">
                <a:solidFill>
                  <a:srgbClr val="C00000"/>
                </a:solidFill>
                <a:latin typeface="微軟正黑體" panose="020B0604030504040204" pitchFamily="34" charset="-120"/>
                <a:ea typeface="微軟正黑體" panose="020B0604030504040204" pitchFamily="34" charset="-120"/>
              </a:rPr>
              <a:t>完備創新法制</a:t>
            </a:r>
          </a:p>
        </p:txBody>
      </p:sp>
      <p:sp>
        <p:nvSpPr>
          <p:cNvPr id="4"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46</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92603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166662"/>
            <a:ext cx="8280920" cy="1325563"/>
          </a:xfrm>
        </p:spPr>
        <p:txBody>
          <a:bodyPr>
            <a:normAutofit/>
          </a:bodyPr>
          <a:lstStyle/>
          <a:p>
            <a:r>
              <a:rPr lang="zh-TW" altLang="en-US" sz="3600" b="1" dirty="0">
                <a:solidFill>
                  <a:srgbClr val="C00000"/>
                </a:solidFill>
              </a:rPr>
              <a:t>完備創新法制</a:t>
            </a:r>
            <a:r>
              <a:rPr lang="en-US" altLang="zh-TW" sz="3600" b="1" dirty="0">
                <a:solidFill>
                  <a:srgbClr val="C00000"/>
                </a:solidFill>
              </a:rPr>
              <a:t>(1/5)</a:t>
            </a:r>
            <a:endParaRPr lang="zh-TW" altLang="en-US" sz="3600" b="1" dirty="0">
              <a:solidFill>
                <a:srgbClr val="C00000"/>
              </a:solidFill>
            </a:endParaRPr>
          </a:p>
        </p:txBody>
      </p:sp>
      <p:grpSp>
        <p:nvGrpSpPr>
          <p:cNvPr id="4" name="Group 3"/>
          <p:cNvGrpSpPr>
            <a:grpSpLocks/>
          </p:cNvGrpSpPr>
          <p:nvPr/>
        </p:nvGrpSpPr>
        <p:grpSpPr bwMode="auto">
          <a:xfrm>
            <a:off x="395537" y="4149081"/>
            <a:ext cx="8496944" cy="2664295"/>
            <a:chOff x="657" y="659"/>
            <a:chExt cx="4678" cy="3043"/>
          </a:xfrm>
        </p:grpSpPr>
        <p:sp>
          <p:nvSpPr>
            <p:cNvPr id="5" name="Oval 4"/>
            <p:cNvSpPr>
              <a:spLocks noChangeArrowheads="1"/>
            </p:cNvSpPr>
            <p:nvPr/>
          </p:nvSpPr>
          <p:spPr bwMode="gray">
            <a:xfrm>
              <a:off x="2052" y="1705"/>
              <a:ext cx="1769" cy="1339"/>
            </a:xfrm>
            <a:prstGeom prst="ellipse">
              <a:avLst/>
            </a:prstGeom>
            <a:solidFill>
              <a:srgbClr val="FFFF00"/>
            </a:solidFill>
            <a:ln>
              <a:noFill/>
            </a:ln>
            <a:effectLst>
              <a:outerShdw dist="107763" dir="2700000" algn="ctr" rotWithShape="0">
                <a:schemeClr val="bg2">
                  <a:alpha val="50000"/>
                </a:schemeClr>
              </a:outerShdw>
            </a:effectLst>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0" rIns="45720" bIns="44450" anchor="ctr" anchorCtr="1"/>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微軟正黑體" pitchFamily="34"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9pPr>
            </a:lstStyle>
            <a:p>
              <a:pPr algn="ctr" eaLnBrk="1" hangingPunct="1">
                <a:spcBef>
                  <a:spcPct val="0"/>
                </a:spcBef>
                <a:buFontTx/>
                <a:buNone/>
              </a:pPr>
              <a:r>
                <a:rPr lang="zh-TW" altLang="en-US" sz="2000" dirty="0">
                  <a:solidFill>
                    <a:schemeClr val="accent5">
                      <a:lumMod val="50000"/>
                    </a:schemeClr>
                  </a:solidFill>
                </a:rPr>
                <a:t>財經法制改革之</a:t>
              </a:r>
              <a:endParaRPr lang="en-US" altLang="zh-TW" sz="2000" dirty="0">
                <a:solidFill>
                  <a:schemeClr val="accent5">
                    <a:lumMod val="50000"/>
                  </a:schemeClr>
                </a:solidFill>
              </a:endParaRPr>
            </a:p>
            <a:p>
              <a:pPr algn="ctr" eaLnBrk="1" hangingPunct="1">
                <a:spcBef>
                  <a:spcPct val="0"/>
                </a:spcBef>
                <a:buFontTx/>
                <a:buNone/>
              </a:pPr>
              <a:r>
                <a:rPr lang="zh-TW" altLang="en-US" sz="2000" dirty="0">
                  <a:solidFill>
                    <a:schemeClr val="accent5">
                      <a:lumMod val="50000"/>
                    </a:schemeClr>
                  </a:solidFill>
                </a:rPr>
                <a:t>規劃與推動</a:t>
              </a:r>
            </a:p>
          </p:txBody>
        </p:sp>
        <p:sp>
          <p:nvSpPr>
            <p:cNvPr id="6" name="Freeform 5"/>
            <p:cNvSpPr>
              <a:spLocks/>
            </p:cNvSpPr>
            <p:nvPr/>
          </p:nvSpPr>
          <p:spPr bwMode="gray">
            <a:xfrm>
              <a:off x="703" y="704"/>
              <a:ext cx="1406" cy="1240"/>
            </a:xfrm>
            <a:custGeom>
              <a:avLst/>
              <a:gdLst>
                <a:gd name="T0" fmla="*/ 237 w 1593"/>
                <a:gd name="T1" fmla="*/ 0 h 1023"/>
                <a:gd name="T2" fmla="*/ 183 w 1593"/>
                <a:gd name="T3" fmla="*/ 69 h 1023"/>
                <a:gd name="T4" fmla="*/ 140 w 1593"/>
                <a:gd name="T5" fmla="*/ 130 h 1023"/>
                <a:gd name="T6" fmla="*/ 99 w 1593"/>
                <a:gd name="T7" fmla="*/ 194 h 1023"/>
                <a:gd name="T8" fmla="*/ 70 w 1593"/>
                <a:gd name="T9" fmla="*/ 248 h 1023"/>
                <a:gd name="T10" fmla="*/ 47 w 1593"/>
                <a:gd name="T11" fmla="*/ 296 h 1023"/>
                <a:gd name="T12" fmla="*/ 27 w 1593"/>
                <a:gd name="T13" fmla="*/ 348 h 1023"/>
                <a:gd name="T14" fmla="*/ 12 w 1593"/>
                <a:gd name="T15" fmla="*/ 395 h 1023"/>
                <a:gd name="T16" fmla="*/ 6 w 1593"/>
                <a:gd name="T17" fmla="*/ 423 h 1023"/>
                <a:gd name="T18" fmla="*/ 0 w 1593"/>
                <a:gd name="T19" fmla="*/ 447 h 1023"/>
                <a:gd name="T20" fmla="*/ 0 w 1593"/>
                <a:gd name="T21" fmla="*/ 475 h 1023"/>
                <a:gd name="T22" fmla="*/ 0 w 1593"/>
                <a:gd name="T23" fmla="*/ 507 h 1023"/>
                <a:gd name="T24" fmla="*/ 0 w 1593"/>
                <a:gd name="T25" fmla="*/ 536 h 1023"/>
                <a:gd name="T26" fmla="*/ 1 w 1593"/>
                <a:gd name="T27" fmla="*/ 567 h 1023"/>
                <a:gd name="T28" fmla="*/ 5 w 1593"/>
                <a:gd name="T29" fmla="*/ 594 h 1023"/>
                <a:gd name="T30" fmla="*/ 16 w 1593"/>
                <a:gd name="T31" fmla="*/ 625 h 1023"/>
                <a:gd name="T32" fmla="*/ 27 w 1593"/>
                <a:gd name="T33" fmla="*/ 655 h 1023"/>
                <a:gd name="T34" fmla="*/ 41 w 1593"/>
                <a:gd name="T35" fmla="*/ 676 h 1023"/>
                <a:gd name="T36" fmla="*/ 61 w 1593"/>
                <a:gd name="T37" fmla="*/ 704 h 1023"/>
                <a:gd name="T38" fmla="*/ 84 w 1593"/>
                <a:gd name="T39" fmla="*/ 735 h 1023"/>
                <a:gd name="T40" fmla="*/ 104 w 1593"/>
                <a:gd name="T41" fmla="*/ 756 h 1023"/>
                <a:gd name="T42" fmla="*/ 126 w 1593"/>
                <a:gd name="T43" fmla="*/ 781 h 1023"/>
                <a:gd name="T44" fmla="*/ 157 w 1593"/>
                <a:gd name="T45" fmla="*/ 812 h 1023"/>
                <a:gd name="T46" fmla="*/ 187 w 1593"/>
                <a:gd name="T47" fmla="*/ 834 h 1023"/>
                <a:gd name="T48" fmla="*/ 209 w 1593"/>
                <a:gd name="T49" fmla="*/ 850 h 1023"/>
                <a:gd name="T50" fmla="*/ 234 w 1593"/>
                <a:gd name="T51" fmla="*/ 868 h 1023"/>
                <a:gd name="T52" fmla="*/ 267 w 1593"/>
                <a:gd name="T53" fmla="*/ 891 h 1023"/>
                <a:gd name="T54" fmla="*/ 295 w 1593"/>
                <a:gd name="T55" fmla="*/ 912 h 1023"/>
                <a:gd name="T56" fmla="*/ 363 w 1593"/>
                <a:gd name="T57" fmla="*/ 950 h 1023"/>
                <a:gd name="T58" fmla="*/ 430 w 1593"/>
                <a:gd name="T59" fmla="*/ 984 h 1023"/>
                <a:gd name="T60" fmla="*/ 517 w 1593"/>
                <a:gd name="T61" fmla="*/ 1019 h 1023"/>
                <a:gd name="T62" fmla="*/ 596 w 1593"/>
                <a:gd name="T63" fmla="*/ 1050 h 1023"/>
                <a:gd name="T64" fmla="*/ 690 w 1593"/>
                <a:gd name="T65" fmla="*/ 1084 h 1023"/>
                <a:gd name="T66" fmla="*/ 787 w 1593"/>
                <a:gd name="T67" fmla="*/ 1119 h 1023"/>
                <a:gd name="T68" fmla="*/ 831 w 1593"/>
                <a:gd name="T69" fmla="*/ 1131 h 1023"/>
                <a:gd name="T70" fmla="*/ 594 w 1593"/>
                <a:gd name="T71" fmla="*/ 1239 h 1023"/>
                <a:gd name="T72" fmla="*/ 1649 w 1593"/>
                <a:gd name="T73" fmla="*/ 1239 h 1023"/>
                <a:gd name="T74" fmla="*/ 1599 w 1593"/>
                <a:gd name="T75" fmla="*/ 787 h 1023"/>
                <a:gd name="T76" fmla="*/ 1396 w 1593"/>
                <a:gd name="T77" fmla="*/ 881 h 1023"/>
                <a:gd name="T78" fmla="*/ 1371 w 1593"/>
                <a:gd name="T79" fmla="*/ 870 h 1023"/>
                <a:gd name="T80" fmla="*/ 1342 w 1593"/>
                <a:gd name="T81" fmla="*/ 852 h 1023"/>
                <a:gd name="T82" fmla="*/ 1301 w 1593"/>
                <a:gd name="T83" fmla="*/ 817 h 1023"/>
                <a:gd name="T84" fmla="*/ 1270 w 1593"/>
                <a:gd name="T85" fmla="*/ 792 h 1023"/>
                <a:gd name="T86" fmla="*/ 1248 w 1593"/>
                <a:gd name="T87" fmla="*/ 765 h 1023"/>
                <a:gd name="T88" fmla="*/ 1226 w 1593"/>
                <a:gd name="T89" fmla="*/ 744 h 1023"/>
                <a:gd name="T90" fmla="*/ 1206 w 1593"/>
                <a:gd name="T91" fmla="*/ 714 h 1023"/>
                <a:gd name="T92" fmla="*/ 1193 w 1593"/>
                <a:gd name="T93" fmla="*/ 690 h 1023"/>
                <a:gd name="T94" fmla="*/ 1186 w 1593"/>
                <a:gd name="T95" fmla="*/ 665 h 1023"/>
                <a:gd name="T96" fmla="*/ 1185 w 1593"/>
                <a:gd name="T97" fmla="*/ 641 h 1023"/>
                <a:gd name="T98" fmla="*/ 1186 w 1593"/>
                <a:gd name="T99" fmla="*/ 611 h 1023"/>
                <a:gd name="T100" fmla="*/ 1190 w 1593"/>
                <a:gd name="T101" fmla="*/ 582 h 1023"/>
                <a:gd name="T102" fmla="*/ 1196 w 1593"/>
                <a:gd name="T103" fmla="*/ 550 h 1023"/>
                <a:gd name="T104" fmla="*/ 1208 w 1593"/>
                <a:gd name="T105" fmla="*/ 521 h 1023"/>
                <a:gd name="T106" fmla="*/ 1223 w 1593"/>
                <a:gd name="T107" fmla="*/ 495 h 1023"/>
                <a:gd name="T108" fmla="*/ 1244 w 1593"/>
                <a:gd name="T109" fmla="*/ 469 h 1023"/>
                <a:gd name="T110" fmla="*/ 1266 w 1593"/>
                <a:gd name="T111" fmla="*/ 447 h 1023"/>
                <a:gd name="T112" fmla="*/ 1347 w 1593"/>
                <a:gd name="T113" fmla="*/ 395 h 1023"/>
                <a:gd name="T114" fmla="*/ 1426 w 1593"/>
                <a:gd name="T115" fmla="*/ 348 h 1023"/>
                <a:gd name="T116" fmla="*/ 1497 w 1593"/>
                <a:gd name="T117" fmla="*/ 309 h 1023"/>
                <a:gd name="T118" fmla="*/ 237 w 1593"/>
                <a:gd name="T119" fmla="*/ 0 h 10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93" h="1023">
                  <a:moveTo>
                    <a:pt x="229" y="0"/>
                  </a:moveTo>
                  <a:lnTo>
                    <a:pt x="177" y="57"/>
                  </a:lnTo>
                  <a:lnTo>
                    <a:pt x="135" y="107"/>
                  </a:lnTo>
                  <a:lnTo>
                    <a:pt x="96" y="160"/>
                  </a:lnTo>
                  <a:lnTo>
                    <a:pt x="68" y="205"/>
                  </a:lnTo>
                  <a:lnTo>
                    <a:pt x="45" y="244"/>
                  </a:lnTo>
                  <a:lnTo>
                    <a:pt x="26" y="287"/>
                  </a:lnTo>
                  <a:lnTo>
                    <a:pt x="12" y="326"/>
                  </a:lnTo>
                  <a:lnTo>
                    <a:pt x="6" y="349"/>
                  </a:lnTo>
                  <a:lnTo>
                    <a:pt x="0" y="369"/>
                  </a:lnTo>
                  <a:lnTo>
                    <a:pt x="0" y="392"/>
                  </a:lnTo>
                  <a:lnTo>
                    <a:pt x="0" y="418"/>
                  </a:lnTo>
                  <a:lnTo>
                    <a:pt x="0" y="442"/>
                  </a:lnTo>
                  <a:lnTo>
                    <a:pt x="1" y="468"/>
                  </a:lnTo>
                  <a:lnTo>
                    <a:pt x="5" y="490"/>
                  </a:lnTo>
                  <a:lnTo>
                    <a:pt x="15" y="516"/>
                  </a:lnTo>
                  <a:lnTo>
                    <a:pt x="26" y="540"/>
                  </a:lnTo>
                  <a:lnTo>
                    <a:pt x="40" y="558"/>
                  </a:lnTo>
                  <a:lnTo>
                    <a:pt x="59" y="581"/>
                  </a:lnTo>
                  <a:lnTo>
                    <a:pt x="81" y="606"/>
                  </a:lnTo>
                  <a:lnTo>
                    <a:pt x="100" y="624"/>
                  </a:lnTo>
                  <a:lnTo>
                    <a:pt x="122" y="644"/>
                  </a:lnTo>
                  <a:lnTo>
                    <a:pt x="152" y="670"/>
                  </a:lnTo>
                  <a:lnTo>
                    <a:pt x="181" y="688"/>
                  </a:lnTo>
                  <a:lnTo>
                    <a:pt x="202" y="701"/>
                  </a:lnTo>
                  <a:lnTo>
                    <a:pt x="226" y="716"/>
                  </a:lnTo>
                  <a:lnTo>
                    <a:pt x="258" y="735"/>
                  </a:lnTo>
                  <a:lnTo>
                    <a:pt x="285" y="752"/>
                  </a:lnTo>
                  <a:lnTo>
                    <a:pt x="350" y="784"/>
                  </a:lnTo>
                  <a:lnTo>
                    <a:pt x="415" y="812"/>
                  </a:lnTo>
                  <a:lnTo>
                    <a:pt x="499" y="841"/>
                  </a:lnTo>
                  <a:lnTo>
                    <a:pt x="575" y="866"/>
                  </a:lnTo>
                  <a:lnTo>
                    <a:pt x="666" y="894"/>
                  </a:lnTo>
                  <a:lnTo>
                    <a:pt x="760" y="923"/>
                  </a:lnTo>
                  <a:lnTo>
                    <a:pt x="802" y="933"/>
                  </a:lnTo>
                  <a:lnTo>
                    <a:pt x="573" y="1022"/>
                  </a:lnTo>
                  <a:lnTo>
                    <a:pt x="1592" y="1022"/>
                  </a:lnTo>
                  <a:lnTo>
                    <a:pt x="1544" y="649"/>
                  </a:lnTo>
                  <a:lnTo>
                    <a:pt x="1348" y="727"/>
                  </a:lnTo>
                  <a:lnTo>
                    <a:pt x="1324" y="718"/>
                  </a:lnTo>
                  <a:lnTo>
                    <a:pt x="1296" y="703"/>
                  </a:lnTo>
                  <a:lnTo>
                    <a:pt x="1256" y="674"/>
                  </a:lnTo>
                  <a:lnTo>
                    <a:pt x="1226" y="653"/>
                  </a:lnTo>
                  <a:lnTo>
                    <a:pt x="1205" y="631"/>
                  </a:lnTo>
                  <a:lnTo>
                    <a:pt x="1184" y="614"/>
                  </a:lnTo>
                  <a:lnTo>
                    <a:pt x="1164" y="589"/>
                  </a:lnTo>
                  <a:lnTo>
                    <a:pt x="1152" y="569"/>
                  </a:lnTo>
                  <a:lnTo>
                    <a:pt x="1145" y="549"/>
                  </a:lnTo>
                  <a:lnTo>
                    <a:pt x="1144" y="529"/>
                  </a:lnTo>
                  <a:lnTo>
                    <a:pt x="1145" y="504"/>
                  </a:lnTo>
                  <a:lnTo>
                    <a:pt x="1149" y="480"/>
                  </a:lnTo>
                  <a:lnTo>
                    <a:pt x="1155" y="454"/>
                  </a:lnTo>
                  <a:lnTo>
                    <a:pt x="1166" y="430"/>
                  </a:lnTo>
                  <a:lnTo>
                    <a:pt x="1181" y="408"/>
                  </a:lnTo>
                  <a:lnTo>
                    <a:pt x="1201" y="387"/>
                  </a:lnTo>
                  <a:lnTo>
                    <a:pt x="1222" y="369"/>
                  </a:lnTo>
                  <a:lnTo>
                    <a:pt x="1300" y="326"/>
                  </a:lnTo>
                  <a:lnTo>
                    <a:pt x="1377" y="287"/>
                  </a:lnTo>
                  <a:lnTo>
                    <a:pt x="1445" y="255"/>
                  </a:lnTo>
                  <a:lnTo>
                    <a:pt x="229" y="0"/>
                  </a:lnTo>
                </a:path>
              </a:pathLst>
            </a:custGeom>
            <a:solidFill>
              <a:schemeClr val="accent6">
                <a:lumMod val="40000"/>
                <a:lumOff val="60000"/>
              </a:schemeClr>
            </a:solidFill>
            <a:ln>
              <a:noFill/>
            </a:ln>
            <a:effectLst>
              <a:outerShdw dist="107763" dir="2700000" algn="ctr" rotWithShape="0">
                <a:schemeClr val="bg2">
                  <a:alpha val="50000"/>
                </a:schemeClr>
              </a:outerShdw>
            </a:effectLst>
            <a:extLst>
              <a:ext uri="{91240B29-F687-4F45-9708-019B960494DF}">
                <a14:hiddenLine xmlns:a14="http://schemas.microsoft.com/office/drawing/2010/main" w="25400" cap="flat" cmpd="sng">
                  <a:solidFill>
                    <a:srgbClr val="000000"/>
                  </a:solidFill>
                  <a:prstDash val="solid"/>
                  <a:round/>
                  <a:headEnd type="none" w="sm" len="sm"/>
                  <a:tailEnd type="none" w="sm" len="sm"/>
                </a14:hiddenLine>
              </a:ext>
            </a:extLst>
          </p:spPr>
          <p:txBody>
            <a:bodyPr lIns="45720" tIns="36000" rIns="468000" bIns="44450" anchor="ctr" anchorCtr="1"/>
            <a:lstStyle/>
            <a:p>
              <a:r>
                <a:rPr lang="en-US" altLang="zh-TW" sz="1600" b="1" dirty="0">
                  <a:solidFill>
                    <a:schemeClr val="accent5">
                      <a:lumMod val="50000"/>
                    </a:schemeClr>
                  </a:solidFill>
                  <a:latin typeface="微軟正黑體" panose="020B0604030504040204" pitchFamily="34" charset="-120"/>
                  <a:ea typeface="微軟正黑體" panose="020B0604030504040204" pitchFamily="34" charset="-120"/>
                </a:rPr>
                <a:t>OECD</a:t>
              </a:r>
              <a:r>
                <a:rPr lang="zh-TW" altLang="en-US" sz="1600" b="1" dirty="0">
                  <a:solidFill>
                    <a:schemeClr val="accent5">
                      <a:lumMod val="50000"/>
                    </a:schemeClr>
                  </a:solidFill>
                  <a:latin typeface="微軟正黑體" panose="020B0604030504040204" pitchFamily="34" charset="-120"/>
                  <a:ea typeface="微軟正黑體" panose="020B0604030504040204" pitchFamily="34" charset="-120"/>
                </a:rPr>
                <a:t>及</a:t>
              </a:r>
              <a:endParaRPr lang="en-US" altLang="zh-TW" sz="1600" b="1" dirty="0">
                <a:solidFill>
                  <a:schemeClr val="accent5">
                    <a:lumMod val="50000"/>
                  </a:schemeClr>
                </a:solidFill>
                <a:latin typeface="微軟正黑體" panose="020B0604030504040204" pitchFamily="34" charset="-120"/>
                <a:ea typeface="微軟正黑體" panose="020B0604030504040204" pitchFamily="34" charset="-120"/>
              </a:endParaRPr>
            </a:p>
            <a:p>
              <a:r>
                <a:rPr lang="zh-TW" altLang="en-US" sz="1600" b="1" dirty="0">
                  <a:solidFill>
                    <a:schemeClr val="accent5">
                      <a:lumMod val="50000"/>
                    </a:schemeClr>
                  </a:solidFill>
                  <a:latin typeface="微軟正黑體" panose="020B0604030504040204" pitchFamily="34" charset="-120"/>
                  <a:ea typeface="微軟正黑體" panose="020B0604030504040204" pitchFamily="34" charset="-120"/>
                </a:rPr>
                <a:t>國際關注議題</a:t>
              </a:r>
              <a:endParaRPr lang="en-US" altLang="zh-TW" sz="1600" b="1" dirty="0">
                <a:solidFill>
                  <a:schemeClr val="accent5">
                    <a:lumMod val="50000"/>
                  </a:schemeClr>
                </a:solidFill>
                <a:latin typeface="微軟正黑體" panose="020B0604030504040204" pitchFamily="34" charset="-120"/>
                <a:ea typeface="微軟正黑體" panose="020B0604030504040204" pitchFamily="34" charset="-120"/>
              </a:endParaRPr>
            </a:p>
          </p:txBody>
        </p:sp>
        <p:sp>
          <p:nvSpPr>
            <p:cNvPr id="7" name="Freeform 6"/>
            <p:cNvSpPr>
              <a:spLocks/>
            </p:cNvSpPr>
            <p:nvPr/>
          </p:nvSpPr>
          <p:spPr bwMode="gray">
            <a:xfrm>
              <a:off x="3793" y="659"/>
              <a:ext cx="1542" cy="1297"/>
            </a:xfrm>
            <a:custGeom>
              <a:avLst/>
              <a:gdLst>
                <a:gd name="T0" fmla="*/ 1624 w 1711"/>
                <a:gd name="T1" fmla="*/ 0 h 1118"/>
                <a:gd name="T2" fmla="*/ 1684 w 1711"/>
                <a:gd name="T3" fmla="*/ 73 h 1118"/>
                <a:gd name="T4" fmla="*/ 1735 w 1711"/>
                <a:gd name="T5" fmla="*/ 136 h 1118"/>
                <a:gd name="T6" fmla="*/ 1780 w 1711"/>
                <a:gd name="T7" fmla="*/ 203 h 1118"/>
                <a:gd name="T8" fmla="*/ 1815 w 1711"/>
                <a:gd name="T9" fmla="*/ 260 h 1118"/>
                <a:gd name="T10" fmla="*/ 1841 w 1711"/>
                <a:gd name="T11" fmla="*/ 310 h 1118"/>
                <a:gd name="T12" fmla="*/ 1865 w 1711"/>
                <a:gd name="T13" fmla="*/ 364 h 1118"/>
                <a:gd name="T14" fmla="*/ 1881 w 1711"/>
                <a:gd name="T15" fmla="*/ 414 h 1118"/>
                <a:gd name="T16" fmla="*/ 1889 w 1711"/>
                <a:gd name="T17" fmla="*/ 443 h 1118"/>
                <a:gd name="T18" fmla="*/ 1896 w 1711"/>
                <a:gd name="T19" fmla="*/ 468 h 1118"/>
                <a:gd name="T20" fmla="*/ 1898 w 1711"/>
                <a:gd name="T21" fmla="*/ 499 h 1118"/>
                <a:gd name="T22" fmla="*/ 1898 w 1711"/>
                <a:gd name="T23" fmla="*/ 530 h 1118"/>
                <a:gd name="T24" fmla="*/ 1898 w 1711"/>
                <a:gd name="T25" fmla="*/ 561 h 1118"/>
                <a:gd name="T26" fmla="*/ 1893 w 1711"/>
                <a:gd name="T27" fmla="*/ 594 h 1118"/>
                <a:gd name="T28" fmla="*/ 1891 w 1711"/>
                <a:gd name="T29" fmla="*/ 622 h 1118"/>
                <a:gd name="T30" fmla="*/ 1878 w 1711"/>
                <a:gd name="T31" fmla="*/ 654 h 1118"/>
                <a:gd name="T32" fmla="*/ 1865 w 1711"/>
                <a:gd name="T33" fmla="*/ 684 h 1118"/>
                <a:gd name="T34" fmla="*/ 1848 w 1711"/>
                <a:gd name="T35" fmla="*/ 709 h 1118"/>
                <a:gd name="T36" fmla="*/ 1825 w 1711"/>
                <a:gd name="T37" fmla="*/ 738 h 1118"/>
                <a:gd name="T38" fmla="*/ 1799 w 1711"/>
                <a:gd name="T39" fmla="*/ 769 h 1118"/>
                <a:gd name="T40" fmla="*/ 1777 w 1711"/>
                <a:gd name="T41" fmla="*/ 791 h 1118"/>
                <a:gd name="T42" fmla="*/ 1750 w 1711"/>
                <a:gd name="T43" fmla="*/ 818 h 1118"/>
                <a:gd name="T44" fmla="*/ 1715 w 1711"/>
                <a:gd name="T45" fmla="*/ 850 h 1118"/>
                <a:gd name="T46" fmla="*/ 1681 w 1711"/>
                <a:gd name="T47" fmla="*/ 874 h 1118"/>
                <a:gd name="T48" fmla="*/ 1655 w 1711"/>
                <a:gd name="T49" fmla="*/ 890 h 1118"/>
                <a:gd name="T50" fmla="*/ 1627 w 1711"/>
                <a:gd name="T51" fmla="*/ 910 h 1118"/>
                <a:gd name="T52" fmla="*/ 1588 w 1711"/>
                <a:gd name="T53" fmla="*/ 934 h 1118"/>
                <a:gd name="T54" fmla="*/ 1554 w 1711"/>
                <a:gd name="T55" fmla="*/ 955 h 1118"/>
                <a:gd name="T56" fmla="*/ 1478 w 1711"/>
                <a:gd name="T57" fmla="*/ 994 h 1118"/>
                <a:gd name="T58" fmla="*/ 1402 w 1711"/>
                <a:gd name="T59" fmla="*/ 1031 h 1118"/>
                <a:gd name="T60" fmla="*/ 1302 w 1711"/>
                <a:gd name="T61" fmla="*/ 1067 h 1118"/>
                <a:gd name="T62" fmla="*/ 1210 w 1711"/>
                <a:gd name="T63" fmla="*/ 1099 h 1118"/>
                <a:gd name="T64" fmla="*/ 1102 w 1711"/>
                <a:gd name="T65" fmla="*/ 1135 h 1118"/>
                <a:gd name="T66" fmla="*/ 991 w 1711"/>
                <a:gd name="T67" fmla="*/ 1171 h 1118"/>
                <a:gd name="T68" fmla="*/ 942 w 1711"/>
                <a:gd name="T69" fmla="*/ 1184 h 1118"/>
                <a:gd name="T70" fmla="*/ 1213 w 1711"/>
                <a:gd name="T71" fmla="*/ 1296 h 1118"/>
                <a:gd name="T72" fmla="*/ 0 w 1711"/>
                <a:gd name="T73" fmla="*/ 1296 h 1118"/>
                <a:gd name="T74" fmla="*/ 58 w 1711"/>
                <a:gd name="T75" fmla="*/ 823 h 1118"/>
                <a:gd name="T76" fmla="*/ 290 w 1711"/>
                <a:gd name="T77" fmla="*/ 923 h 1118"/>
                <a:gd name="T78" fmla="*/ 319 w 1711"/>
                <a:gd name="T79" fmla="*/ 911 h 1118"/>
                <a:gd name="T80" fmla="*/ 352 w 1711"/>
                <a:gd name="T81" fmla="*/ 891 h 1118"/>
                <a:gd name="T82" fmla="*/ 400 w 1711"/>
                <a:gd name="T83" fmla="*/ 855 h 1118"/>
                <a:gd name="T84" fmla="*/ 436 w 1711"/>
                <a:gd name="T85" fmla="*/ 828 h 1118"/>
                <a:gd name="T86" fmla="*/ 462 w 1711"/>
                <a:gd name="T87" fmla="*/ 800 h 1118"/>
                <a:gd name="T88" fmla="*/ 486 w 1711"/>
                <a:gd name="T89" fmla="*/ 778 h 1118"/>
                <a:gd name="T90" fmla="*/ 509 w 1711"/>
                <a:gd name="T91" fmla="*/ 748 h 1118"/>
                <a:gd name="T92" fmla="*/ 524 w 1711"/>
                <a:gd name="T93" fmla="*/ 723 h 1118"/>
                <a:gd name="T94" fmla="*/ 532 w 1711"/>
                <a:gd name="T95" fmla="*/ 696 h 1118"/>
                <a:gd name="T96" fmla="*/ 534 w 1711"/>
                <a:gd name="T97" fmla="*/ 672 h 1118"/>
                <a:gd name="T98" fmla="*/ 532 w 1711"/>
                <a:gd name="T99" fmla="*/ 639 h 1118"/>
                <a:gd name="T100" fmla="*/ 527 w 1711"/>
                <a:gd name="T101" fmla="*/ 610 h 1118"/>
                <a:gd name="T102" fmla="*/ 521 w 1711"/>
                <a:gd name="T103" fmla="*/ 577 h 1118"/>
                <a:gd name="T104" fmla="*/ 508 w 1711"/>
                <a:gd name="T105" fmla="*/ 546 h 1118"/>
                <a:gd name="T106" fmla="*/ 489 w 1711"/>
                <a:gd name="T107" fmla="*/ 517 h 1118"/>
                <a:gd name="T108" fmla="*/ 466 w 1711"/>
                <a:gd name="T109" fmla="*/ 491 h 1118"/>
                <a:gd name="T110" fmla="*/ 440 w 1711"/>
                <a:gd name="T111" fmla="*/ 468 h 1118"/>
                <a:gd name="T112" fmla="*/ 347 w 1711"/>
                <a:gd name="T113" fmla="*/ 414 h 1118"/>
                <a:gd name="T114" fmla="*/ 256 w 1711"/>
                <a:gd name="T115" fmla="*/ 364 h 1118"/>
                <a:gd name="T116" fmla="*/ 174 w 1711"/>
                <a:gd name="T117" fmla="*/ 324 h 1118"/>
                <a:gd name="T118" fmla="*/ 1624 w 1711"/>
                <a:gd name="T119" fmla="*/ 0 h 11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1" h="1118">
                  <a:moveTo>
                    <a:pt x="1463" y="0"/>
                  </a:moveTo>
                  <a:lnTo>
                    <a:pt x="1517" y="63"/>
                  </a:lnTo>
                  <a:lnTo>
                    <a:pt x="1563" y="117"/>
                  </a:lnTo>
                  <a:lnTo>
                    <a:pt x="1604" y="175"/>
                  </a:lnTo>
                  <a:lnTo>
                    <a:pt x="1635" y="224"/>
                  </a:lnTo>
                  <a:lnTo>
                    <a:pt x="1659" y="267"/>
                  </a:lnTo>
                  <a:lnTo>
                    <a:pt x="1680" y="314"/>
                  </a:lnTo>
                  <a:lnTo>
                    <a:pt x="1695" y="357"/>
                  </a:lnTo>
                  <a:lnTo>
                    <a:pt x="1702" y="382"/>
                  </a:lnTo>
                  <a:lnTo>
                    <a:pt x="1708" y="403"/>
                  </a:lnTo>
                  <a:lnTo>
                    <a:pt x="1710" y="430"/>
                  </a:lnTo>
                  <a:lnTo>
                    <a:pt x="1710" y="457"/>
                  </a:lnTo>
                  <a:lnTo>
                    <a:pt x="1710" y="484"/>
                  </a:lnTo>
                  <a:lnTo>
                    <a:pt x="1706" y="512"/>
                  </a:lnTo>
                  <a:lnTo>
                    <a:pt x="1704" y="536"/>
                  </a:lnTo>
                  <a:lnTo>
                    <a:pt x="1692" y="564"/>
                  </a:lnTo>
                  <a:lnTo>
                    <a:pt x="1680" y="590"/>
                  </a:lnTo>
                  <a:lnTo>
                    <a:pt x="1665" y="611"/>
                  </a:lnTo>
                  <a:lnTo>
                    <a:pt x="1644" y="636"/>
                  </a:lnTo>
                  <a:lnTo>
                    <a:pt x="1621" y="663"/>
                  </a:lnTo>
                  <a:lnTo>
                    <a:pt x="1601" y="682"/>
                  </a:lnTo>
                  <a:lnTo>
                    <a:pt x="1577" y="705"/>
                  </a:lnTo>
                  <a:lnTo>
                    <a:pt x="1545" y="733"/>
                  </a:lnTo>
                  <a:lnTo>
                    <a:pt x="1515" y="753"/>
                  </a:lnTo>
                  <a:lnTo>
                    <a:pt x="1491" y="767"/>
                  </a:lnTo>
                  <a:lnTo>
                    <a:pt x="1466" y="784"/>
                  </a:lnTo>
                  <a:lnTo>
                    <a:pt x="1431" y="805"/>
                  </a:lnTo>
                  <a:lnTo>
                    <a:pt x="1400" y="823"/>
                  </a:lnTo>
                  <a:lnTo>
                    <a:pt x="1332" y="857"/>
                  </a:lnTo>
                  <a:lnTo>
                    <a:pt x="1263" y="889"/>
                  </a:lnTo>
                  <a:lnTo>
                    <a:pt x="1173" y="920"/>
                  </a:lnTo>
                  <a:lnTo>
                    <a:pt x="1090" y="947"/>
                  </a:lnTo>
                  <a:lnTo>
                    <a:pt x="993" y="978"/>
                  </a:lnTo>
                  <a:lnTo>
                    <a:pt x="893" y="1009"/>
                  </a:lnTo>
                  <a:lnTo>
                    <a:pt x="849" y="1021"/>
                  </a:lnTo>
                  <a:lnTo>
                    <a:pt x="1093" y="1117"/>
                  </a:lnTo>
                  <a:lnTo>
                    <a:pt x="0" y="1117"/>
                  </a:lnTo>
                  <a:lnTo>
                    <a:pt x="52" y="709"/>
                  </a:lnTo>
                  <a:lnTo>
                    <a:pt x="261" y="796"/>
                  </a:lnTo>
                  <a:lnTo>
                    <a:pt x="287" y="785"/>
                  </a:lnTo>
                  <a:lnTo>
                    <a:pt x="317" y="768"/>
                  </a:lnTo>
                  <a:lnTo>
                    <a:pt x="360" y="737"/>
                  </a:lnTo>
                  <a:lnTo>
                    <a:pt x="393" y="714"/>
                  </a:lnTo>
                  <a:lnTo>
                    <a:pt x="416" y="690"/>
                  </a:lnTo>
                  <a:lnTo>
                    <a:pt x="438" y="671"/>
                  </a:lnTo>
                  <a:lnTo>
                    <a:pt x="459" y="645"/>
                  </a:lnTo>
                  <a:lnTo>
                    <a:pt x="472" y="623"/>
                  </a:lnTo>
                  <a:lnTo>
                    <a:pt x="479" y="600"/>
                  </a:lnTo>
                  <a:lnTo>
                    <a:pt x="481" y="579"/>
                  </a:lnTo>
                  <a:lnTo>
                    <a:pt x="479" y="551"/>
                  </a:lnTo>
                  <a:lnTo>
                    <a:pt x="475" y="526"/>
                  </a:lnTo>
                  <a:lnTo>
                    <a:pt x="469" y="497"/>
                  </a:lnTo>
                  <a:lnTo>
                    <a:pt x="458" y="471"/>
                  </a:lnTo>
                  <a:lnTo>
                    <a:pt x="441" y="446"/>
                  </a:lnTo>
                  <a:lnTo>
                    <a:pt x="420" y="423"/>
                  </a:lnTo>
                  <a:lnTo>
                    <a:pt x="396" y="403"/>
                  </a:lnTo>
                  <a:lnTo>
                    <a:pt x="313" y="357"/>
                  </a:lnTo>
                  <a:lnTo>
                    <a:pt x="231" y="314"/>
                  </a:lnTo>
                  <a:lnTo>
                    <a:pt x="157" y="279"/>
                  </a:lnTo>
                  <a:lnTo>
                    <a:pt x="1463" y="0"/>
                  </a:lnTo>
                </a:path>
              </a:pathLst>
            </a:custGeom>
            <a:solidFill>
              <a:schemeClr val="accent4">
                <a:lumMod val="40000"/>
                <a:lumOff val="60000"/>
              </a:schemeClr>
            </a:solidFill>
            <a:ln>
              <a:noFill/>
            </a:ln>
            <a:effectLst>
              <a:outerShdw dist="107763" dir="2700000" algn="ctr" rotWithShape="0">
                <a:schemeClr val="bg2">
                  <a:alpha val="50000"/>
                </a:schemeClr>
              </a:outerShdw>
            </a:effectLst>
            <a:extLst>
              <a:ext uri="{91240B29-F687-4F45-9708-019B960494DF}">
                <a14:hiddenLine xmlns:a14="http://schemas.microsoft.com/office/drawing/2010/main" w="25400" cap="flat" cmpd="sng">
                  <a:solidFill>
                    <a:srgbClr val="000000"/>
                  </a:solidFill>
                  <a:prstDash val="solid"/>
                  <a:round/>
                  <a:headEnd type="none" w="sm" len="sm"/>
                  <a:tailEnd type="none" w="sm" len="sm"/>
                </a14:hiddenLine>
              </a:ext>
            </a:extLst>
          </p:spPr>
          <p:txBody>
            <a:bodyPr lIns="504000" tIns="44450" rIns="216000" bIns="44450" anchor="ctr" anchorCtr="1"/>
            <a:lstStyle/>
            <a:p>
              <a:r>
                <a:rPr lang="zh-TW" altLang="en-US" sz="1600" b="1" dirty="0">
                  <a:solidFill>
                    <a:schemeClr val="accent5">
                      <a:lumMod val="50000"/>
                    </a:schemeClr>
                  </a:solidFill>
                  <a:latin typeface="微軟正黑體" panose="020B0604030504040204" pitchFamily="34" charset="-120"/>
                  <a:ea typeface="微軟正黑體" panose="020B0604030504040204" pitchFamily="34" charset="-120"/>
                </a:rPr>
                <a:t>部會推動業務</a:t>
              </a:r>
              <a:endParaRPr lang="en-US" altLang="zh-TW" sz="1600" b="1" dirty="0">
                <a:solidFill>
                  <a:schemeClr val="accent5">
                    <a:lumMod val="50000"/>
                  </a:schemeClr>
                </a:solidFill>
                <a:latin typeface="微軟正黑體" panose="020B0604030504040204" pitchFamily="34" charset="-120"/>
                <a:ea typeface="微軟正黑體" panose="020B0604030504040204" pitchFamily="34" charset="-120"/>
              </a:endParaRPr>
            </a:p>
            <a:p>
              <a:r>
                <a:rPr lang="zh-TW" altLang="en-US" sz="1600" b="1" dirty="0">
                  <a:solidFill>
                    <a:schemeClr val="accent5">
                      <a:lumMod val="50000"/>
                    </a:schemeClr>
                  </a:solidFill>
                  <a:latin typeface="微軟正黑體" panose="020B0604030504040204" pitchFamily="34" charset="-120"/>
                  <a:ea typeface="微軟正黑體" panose="020B0604030504040204" pitchFamily="34" charset="-120"/>
                </a:rPr>
                <a:t>相關工作項目</a:t>
              </a:r>
            </a:p>
          </p:txBody>
        </p:sp>
        <p:sp>
          <p:nvSpPr>
            <p:cNvPr id="8" name="Freeform 7"/>
            <p:cNvSpPr>
              <a:spLocks/>
            </p:cNvSpPr>
            <p:nvPr/>
          </p:nvSpPr>
          <p:spPr bwMode="gray">
            <a:xfrm>
              <a:off x="657" y="2405"/>
              <a:ext cx="1361" cy="1297"/>
            </a:xfrm>
            <a:custGeom>
              <a:avLst/>
              <a:gdLst>
                <a:gd name="T0" fmla="*/ 234 w 1601"/>
                <a:gd name="T1" fmla="*/ 1296 h 1297"/>
                <a:gd name="T2" fmla="*/ 181 w 1601"/>
                <a:gd name="T3" fmla="*/ 1223 h 1297"/>
                <a:gd name="T4" fmla="*/ 139 w 1601"/>
                <a:gd name="T5" fmla="*/ 1159 h 1297"/>
                <a:gd name="T6" fmla="*/ 99 w 1601"/>
                <a:gd name="T7" fmla="*/ 1092 h 1297"/>
                <a:gd name="T8" fmla="*/ 70 w 1601"/>
                <a:gd name="T9" fmla="*/ 1035 h 1297"/>
                <a:gd name="T10" fmla="*/ 46 w 1601"/>
                <a:gd name="T11" fmla="*/ 985 h 1297"/>
                <a:gd name="T12" fmla="*/ 27 w 1601"/>
                <a:gd name="T13" fmla="*/ 931 h 1297"/>
                <a:gd name="T14" fmla="*/ 12 w 1601"/>
                <a:gd name="T15" fmla="*/ 881 h 1297"/>
                <a:gd name="T16" fmla="*/ 6 w 1601"/>
                <a:gd name="T17" fmla="*/ 851 h 1297"/>
                <a:gd name="T18" fmla="*/ 0 w 1601"/>
                <a:gd name="T19" fmla="*/ 827 h 1297"/>
                <a:gd name="T20" fmla="*/ 0 w 1601"/>
                <a:gd name="T21" fmla="*/ 797 h 1297"/>
                <a:gd name="T22" fmla="*/ 0 w 1601"/>
                <a:gd name="T23" fmla="*/ 766 h 1297"/>
                <a:gd name="T24" fmla="*/ 0 w 1601"/>
                <a:gd name="T25" fmla="*/ 734 h 1297"/>
                <a:gd name="T26" fmla="*/ 1 w 1601"/>
                <a:gd name="T27" fmla="*/ 700 h 1297"/>
                <a:gd name="T28" fmla="*/ 5 w 1601"/>
                <a:gd name="T29" fmla="*/ 674 h 1297"/>
                <a:gd name="T30" fmla="*/ 15 w 1601"/>
                <a:gd name="T31" fmla="*/ 640 h 1297"/>
                <a:gd name="T32" fmla="*/ 27 w 1601"/>
                <a:gd name="T33" fmla="*/ 610 h 1297"/>
                <a:gd name="T34" fmla="*/ 41 w 1601"/>
                <a:gd name="T35" fmla="*/ 587 h 1297"/>
                <a:gd name="T36" fmla="*/ 60 w 1601"/>
                <a:gd name="T37" fmla="*/ 558 h 1297"/>
                <a:gd name="T38" fmla="*/ 84 w 1601"/>
                <a:gd name="T39" fmla="*/ 526 h 1297"/>
                <a:gd name="T40" fmla="*/ 103 w 1601"/>
                <a:gd name="T41" fmla="*/ 504 h 1297"/>
                <a:gd name="T42" fmla="*/ 125 w 1601"/>
                <a:gd name="T43" fmla="*/ 478 h 1297"/>
                <a:gd name="T44" fmla="*/ 155 w 1601"/>
                <a:gd name="T45" fmla="*/ 445 h 1297"/>
                <a:gd name="T46" fmla="*/ 186 w 1601"/>
                <a:gd name="T47" fmla="*/ 422 h 1297"/>
                <a:gd name="T48" fmla="*/ 207 w 1601"/>
                <a:gd name="T49" fmla="*/ 406 h 1297"/>
                <a:gd name="T50" fmla="*/ 231 w 1601"/>
                <a:gd name="T51" fmla="*/ 386 h 1297"/>
                <a:gd name="T52" fmla="*/ 264 w 1601"/>
                <a:gd name="T53" fmla="*/ 362 h 1297"/>
                <a:gd name="T54" fmla="*/ 294 w 1601"/>
                <a:gd name="T55" fmla="*/ 342 h 1297"/>
                <a:gd name="T56" fmla="*/ 359 w 1601"/>
                <a:gd name="T57" fmla="*/ 301 h 1297"/>
                <a:gd name="T58" fmla="*/ 425 w 1601"/>
                <a:gd name="T59" fmla="*/ 264 h 1297"/>
                <a:gd name="T60" fmla="*/ 511 w 1601"/>
                <a:gd name="T61" fmla="*/ 229 h 1297"/>
                <a:gd name="T62" fmla="*/ 590 w 1601"/>
                <a:gd name="T63" fmla="*/ 197 h 1297"/>
                <a:gd name="T64" fmla="*/ 683 w 1601"/>
                <a:gd name="T65" fmla="*/ 161 h 1297"/>
                <a:gd name="T66" fmla="*/ 778 w 1601"/>
                <a:gd name="T67" fmla="*/ 124 h 1297"/>
                <a:gd name="T68" fmla="*/ 821 w 1601"/>
                <a:gd name="T69" fmla="*/ 112 h 1297"/>
                <a:gd name="T70" fmla="*/ 586 w 1601"/>
                <a:gd name="T71" fmla="*/ 0 h 1297"/>
                <a:gd name="T72" fmla="*/ 1631 w 1601"/>
                <a:gd name="T73" fmla="*/ 0 h 1297"/>
                <a:gd name="T74" fmla="*/ 1582 w 1601"/>
                <a:gd name="T75" fmla="*/ 472 h 1297"/>
                <a:gd name="T76" fmla="*/ 1381 w 1601"/>
                <a:gd name="T77" fmla="*/ 373 h 1297"/>
                <a:gd name="T78" fmla="*/ 1357 w 1601"/>
                <a:gd name="T79" fmla="*/ 385 h 1297"/>
                <a:gd name="T80" fmla="*/ 1329 w 1601"/>
                <a:gd name="T81" fmla="*/ 404 h 1297"/>
                <a:gd name="T82" fmla="*/ 1286 w 1601"/>
                <a:gd name="T83" fmla="*/ 441 h 1297"/>
                <a:gd name="T84" fmla="*/ 1256 w 1601"/>
                <a:gd name="T85" fmla="*/ 468 h 1297"/>
                <a:gd name="T86" fmla="*/ 1233 w 1601"/>
                <a:gd name="T87" fmla="*/ 495 h 1297"/>
                <a:gd name="T88" fmla="*/ 1213 w 1601"/>
                <a:gd name="T89" fmla="*/ 517 h 1297"/>
                <a:gd name="T90" fmla="*/ 1192 w 1601"/>
                <a:gd name="T91" fmla="*/ 548 h 1297"/>
                <a:gd name="T92" fmla="*/ 1179 w 1601"/>
                <a:gd name="T93" fmla="*/ 573 h 1297"/>
                <a:gd name="T94" fmla="*/ 1173 w 1601"/>
                <a:gd name="T95" fmla="*/ 599 h 1297"/>
                <a:gd name="T96" fmla="*/ 1172 w 1601"/>
                <a:gd name="T97" fmla="*/ 624 h 1297"/>
                <a:gd name="T98" fmla="*/ 1173 w 1601"/>
                <a:gd name="T99" fmla="*/ 656 h 1297"/>
                <a:gd name="T100" fmla="*/ 1177 w 1601"/>
                <a:gd name="T101" fmla="*/ 686 h 1297"/>
                <a:gd name="T102" fmla="*/ 1183 w 1601"/>
                <a:gd name="T103" fmla="*/ 718 h 1297"/>
                <a:gd name="T104" fmla="*/ 1194 w 1601"/>
                <a:gd name="T105" fmla="*/ 748 h 1297"/>
                <a:gd name="T106" fmla="*/ 1210 w 1601"/>
                <a:gd name="T107" fmla="*/ 777 h 1297"/>
                <a:gd name="T108" fmla="*/ 1230 w 1601"/>
                <a:gd name="T109" fmla="*/ 805 h 1297"/>
                <a:gd name="T110" fmla="*/ 1253 w 1601"/>
                <a:gd name="T111" fmla="*/ 827 h 1297"/>
                <a:gd name="T112" fmla="*/ 1331 w 1601"/>
                <a:gd name="T113" fmla="*/ 881 h 1297"/>
                <a:gd name="T114" fmla="*/ 1411 w 1601"/>
                <a:gd name="T115" fmla="*/ 931 h 1297"/>
                <a:gd name="T116" fmla="*/ 1480 w 1601"/>
                <a:gd name="T117" fmla="*/ 971 h 1297"/>
                <a:gd name="T118" fmla="*/ 234 w 1601"/>
                <a:gd name="T119" fmla="*/ 1296 h 12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01" h="1297">
                  <a:moveTo>
                    <a:pt x="230" y="1296"/>
                  </a:moveTo>
                  <a:lnTo>
                    <a:pt x="178" y="1223"/>
                  </a:lnTo>
                  <a:lnTo>
                    <a:pt x="136" y="1159"/>
                  </a:lnTo>
                  <a:lnTo>
                    <a:pt x="97" y="1092"/>
                  </a:lnTo>
                  <a:lnTo>
                    <a:pt x="69" y="1035"/>
                  </a:lnTo>
                  <a:lnTo>
                    <a:pt x="45" y="985"/>
                  </a:lnTo>
                  <a:lnTo>
                    <a:pt x="26" y="931"/>
                  </a:lnTo>
                  <a:lnTo>
                    <a:pt x="12" y="881"/>
                  </a:lnTo>
                  <a:lnTo>
                    <a:pt x="6" y="851"/>
                  </a:lnTo>
                  <a:lnTo>
                    <a:pt x="0" y="827"/>
                  </a:lnTo>
                  <a:lnTo>
                    <a:pt x="0" y="797"/>
                  </a:lnTo>
                  <a:lnTo>
                    <a:pt x="0" y="766"/>
                  </a:lnTo>
                  <a:lnTo>
                    <a:pt x="0" y="734"/>
                  </a:lnTo>
                  <a:lnTo>
                    <a:pt x="1" y="700"/>
                  </a:lnTo>
                  <a:lnTo>
                    <a:pt x="5" y="674"/>
                  </a:lnTo>
                  <a:lnTo>
                    <a:pt x="15" y="640"/>
                  </a:lnTo>
                  <a:lnTo>
                    <a:pt x="26" y="610"/>
                  </a:lnTo>
                  <a:lnTo>
                    <a:pt x="40" y="587"/>
                  </a:lnTo>
                  <a:lnTo>
                    <a:pt x="59" y="558"/>
                  </a:lnTo>
                  <a:lnTo>
                    <a:pt x="82" y="526"/>
                  </a:lnTo>
                  <a:lnTo>
                    <a:pt x="101" y="504"/>
                  </a:lnTo>
                  <a:lnTo>
                    <a:pt x="123" y="478"/>
                  </a:lnTo>
                  <a:lnTo>
                    <a:pt x="152" y="445"/>
                  </a:lnTo>
                  <a:lnTo>
                    <a:pt x="182" y="422"/>
                  </a:lnTo>
                  <a:lnTo>
                    <a:pt x="203" y="406"/>
                  </a:lnTo>
                  <a:lnTo>
                    <a:pt x="227" y="386"/>
                  </a:lnTo>
                  <a:lnTo>
                    <a:pt x="259" y="362"/>
                  </a:lnTo>
                  <a:lnTo>
                    <a:pt x="288" y="342"/>
                  </a:lnTo>
                  <a:lnTo>
                    <a:pt x="352" y="301"/>
                  </a:lnTo>
                  <a:lnTo>
                    <a:pt x="417" y="264"/>
                  </a:lnTo>
                  <a:lnTo>
                    <a:pt x="501" y="229"/>
                  </a:lnTo>
                  <a:lnTo>
                    <a:pt x="579" y="197"/>
                  </a:lnTo>
                  <a:lnTo>
                    <a:pt x="670" y="161"/>
                  </a:lnTo>
                  <a:lnTo>
                    <a:pt x="763" y="124"/>
                  </a:lnTo>
                  <a:lnTo>
                    <a:pt x="805" y="112"/>
                  </a:lnTo>
                  <a:lnTo>
                    <a:pt x="575" y="0"/>
                  </a:lnTo>
                  <a:lnTo>
                    <a:pt x="1600" y="0"/>
                  </a:lnTo>
                  <a:lnTo>
                    <a:pt x="1552" y="472"/>
                  </a:lnTo>
                  <a:lnTo>
                    <a:pt x="1355" y="373"/>
                  </a:lnTo>
                  <a:lnTo>
                    <a:pt x="1331" y="385"/>
                  </a:lnTo>
                  <a:lnTo>
                    <a:pt x="1304" y="404"/>
                  </a:lnTo>
                  <a:lnTo>
                    <a:pt x="1262" y="441"/>
                  </a:lnTo>
                  <a:lnTo>
                    <a:pt x="1232" y="468"/>
                  </a:lnTo>
                  <a:lnTo>
                    <a:pt x="1210" y="495"/>
                  </a:lnTo>
                  <a:lnTo>
                    <a:pt x="1190" y="517"/>
                  </a:lnTo>
                  <a:lnTo>
                    <a:pt x="1169" y="548"/>
                  </a:lnTo>
                  <a:lnTo>
                    <a:pt x="1157" y="573"/>
                  </a:lnTo>
                  <a:lnTo>
                    <a:pt x="1151" y="599"/>
                  </a:lnTo>
                  <a:lnTo>
                    <a:pt x="1150" y="624"/>
                  </a:lnTo>
                  <a:lnTo>
                    <a:pt x="1151" y="656"/>
                  </a:lnTo>
                  <a:lnTo>
                    <a:pt x="1155" y="686"/>
                  </a:lnTo>
                  <a:lnTo>
                    <a:pt x="1161" y="718"/>
                  </a:lnTo>
                  <a:lnTo>
                    <a:pt x="1171" y="748"/>
                  </a:lnTo>
                  <a:lnTo>
                    <a:pt x="1187" y="777"/>
                  </a:lnTo>
                  <a:lnTo>
                    <a:pt x="1207" y="805"/>
                  </a:lnTo>
                  <a:lnTo>
                    <a:pt x="1229" y="827"/>
                  </a:lnTo>
                  <a:lnTo>
                    <a:pt x="1306" y="881"/>
                  </a:lnTo>
                  <a:lnTo>
                    <a:pt x="1384" y="931"/>
                  </a:lnTo>
                  <a:lnTo>
                    <a:pt x="1452" y="971"/>
                  </a:lnTo>
                  <a:lnTo>
                    <a:pt x="230" y="1296"/>
                  </a:lnTo>
                </a:path>
              </a:pathLst>
            </a:custGeom>
            <a:solidFill>
              <a:schemeClr val="accent2">
                <a:lumMod val="40000"/>
                <a:lumOff val="60000"/>
              </a:schemeClr>
            </a:solidFill>
            <a:ln>
              <a:noFill/>
            </a:ln>
            <a:effectLst>
              <a:outerShdw dist="107763" dir="2700000" algn="ctr" rotWithShape="0">
                <a:schemeClr val="bg2">
                  <a:alpha val="50000"/>
                </a:schemeClr>
              </a:outerShdw>
            </a:effectLst>
            <a:extLst>
              <a:ext uri="{91240B29-F687-4F45-9708-019B960494DF}">
                <a14:hiddenLine xmlns:a14="http://schemas.microsoft.com/office/drawing/2010/main" w="25400" cap="flat" cmpd="sng">
                  <a:solidFill>
                    <a:srgbClr val="000000"/>
                  </a:solidFill>
                  <a:prstDash val="solid"/>
                  <a:round/>
                  <a:headEnd type="none" w="sm" len="sm"/>
                  <a:tailEnd type="none" w="sm" len="sm"/>
                </a14:hiddenLine>
              </a:ext>
            </a:extLst>
          </p:spPr>
          <p:txBody>
            <a:bodyPr lIns="45720" tIns="44450" rIns="432000" bIns="44450" anchor="ctr" anchorCtr="1"/>
            <a:lstStyle/>
            <a:p>
              <a:r>
                <a:rPr lang="zh-TW" altLang="en-US" sz="1600" b="1" dirty="0">
                  <a:solidFill>
                    <a:schemeClr val="accent5">
                      <a:lumMod val="50000"/>
                    </a:schemeClr>
                  </a:solidFill>
                  <a:latin typeface="微軟正黑體" panose="020B0604030504040204" pitchFamily="34" charset="-120"/>
                  <a:ea typeface="微軟正黑體" panose="020B0604030504040204" pitchFamily="34" charset="-120"/>
                </a:rPr>
                <a:t>社群關切</a:t>
              </a:r>
              <a:endParaRPr lang="en-US" altLang="zh-TW" sz="1600" b="1" dirty="0">
                <a:solidFill>
                  <a:schemeClr val="accent5">
                    <a:lumMod val="50000"/>
                  </a:schemeClr>
                </a:solidFill>
                <a:latin typeface="微軟正黑體" panose="020B0604030504040204" pitchFamily="34" charset="-120"/>
                <a:ea typeface="微軟正黑體" panose="020B0604030504040204" pitchFamily="34" charset="-120"/>
              </a:endParaRPr>
            </a:p>
            <a:p>
              <a:r>
                <a:rPr lang="zh-TW" altLang="en-US" sz="1600" b="1" dirty="0">
                  <a:solidFill>
                    <a:schemeClr val="accent5">
                      <a:lumMod val="50000"/>
                    </a:schemeClr>
                  </a:solidFill>
                  <a:latin typeface="微軟正黑體" panose="020B0604030504040204" pitchFamily="34" charset="-120"/>
                  <a:ea typeface="微軟正黑體" panose="020B0604030504040204" pitchFamily="34" charset="-120"/>
                </a:rPr>
                <a:t>議題</a:t>
              </a:r>
            </a:p>
          </p:txBody>
        </p:sp>
        <p:sp>
          <p:nvSpPr>
            <p:cNvPr id="9" name="Freeform 8"/>
            <p:cNvSpPr>
              <a:spLocks/>
            </p:cNvSpPr>
            <p:nvPr/>
          </p:nvSpPr>
          <p:spPr bwMode="gray">
            <a:xfrm>
              <a:off x="3859" y="2405"/>
              <a:ext cx="1406" cy="1297"/>
            </a:xfrm>
            <a:custGeom>
              <a:avLst/>
              <a:gdLst>
                <a:gd name="T0" fmla="*/ 1296 w 1434"/>
                <a:gd name="T1" fmla="*/ 1296 h 1297"/>
                <a:gd name="T2" fmla="*/ 1346 w 1434"/>
                <a:gd name="T3" fmla="*/ 1223 h 1297"/>
                <a:gd name="T4" fmla="*/ 1386 w 1434"/>
                <a:gd name="T5" fmla="*/ 1159 h 1297"/>
                <a:gd name="T6" fmla="*/ 1422 w 1434"/>
                <a:gd name="T7" fmla="*/ 1092 h 1297"/>
                <a:gd name="T8" fmla="*/ 1449 w 1434"/>
                <a:gd name="T9" fmla="*/ 1035 h 1297"/>
                <a:gd name="T10" fmla="*/ 1471 w 1434"/>
                <a:gd name="T11" fmla="*/ 985 h 1297"/>
                <a:gd name="T12" fmla="*/ 1490 w 1434"/>
                <a:gd name="T13" fmla="*/ 931 h 1297"/>
                <a:gd name="T14" fmla="*/ 1502 w 1434"/>
                <a:gd name="T15" fmla="*/ 881 h 1297"/>
                <a:gd name="T16" fmla="*/ 1510 w 1434"/>
                <a:gd name="T17" fmla="*/ 851 h 1297"/>
                <a:gd name="T18" fmla="*/ 1514 w 1434"/>
                <a:gd name="T19" fmla="*/ 827 h 1297"/>
                <a:gd name="T20" fmla="*/ 1515 w 1434"/>
                <a:gd name="T21" fmla="*/ 797 h 1297"/>
                <a:gd name="T22" fmla="*/ 1515 w 1434"/>
                <a:gd name="T23" fmla="*/ 766 h 1297"/>
                <a:gd name="T24" fmla="*/ 1515 w 1434"/>
                <a:gd name="T25" fmla="*/ 734 h 1297"/>
                <a:gd name="T26" fmla="*/ 1513 w 1434"/>
                <a:gd name="T27" fmla="*/ 700 h 1297"/>
                <a:gd name="T28" fmla="*/ 1510 w 1434"/>
                <a:gd name="T29" fmla="*/ 674 h 1297"/>
                <a:gd name="T30" fmla="*/ 1499 w 1434"/>
                <a:gd name="T31" fmla="*/ 640 h 1297"/>
                <a:gd name="T32" fmla="*/ 1490 w 1434"/>
                <a:gd name="T33" fmla="*/ 610 h 1297"/>
                <a:gd name="T34" fmla="*/ 1476 w 1434"/>
                <a:gd name="T35" fmla="*/ 587 h 1297"/>
                <a:gd name="T36" fmla="*/ 1458 w 1434"/>
                <a:gd name="T37" fmla="*/ 558 h 1297"/>
                <a:gd name="T38" fmla="*/ 1438 w 1434"/>
                <a:gd name="T39" fmla="*/ 526 h 1297"/>
                <a:gd name="T40" fmla="*/ 1419 w 1434"/>
                <a:gd name="T41" fmla="*/ 504 h 1297"/>
                <a:gd name="T42" fmla="*/ 1398 w 1434"/>
                <a:gd name="T43" fmla="*/ 478 h 1297"/>
                <a:gd name="T44" fmla="*/ 1370 w 1434"/>
                <a:gd name="T45" fmla="*/ 445 h 1297"/>
                <a:gd name="T46" fmla="*/ 1343 w 1434"/>
                <a:gd name="T47" fmla="*/ 422 h 1297"/>
                <a:gd name="T48" fmla="*/ 1321 w 1434"/>
                <a:gd name="T49" fmla="*/ 406 h 1297"/>
                <a:gd name="T50" fmla="*/ 1299 w 1434"/>
                <a:gd name="T51" fmla="*/ 386 h 1297"/>
                <a:gd name="T52" fmla="*/ 1269 w 1434"/>
                <a:gd name="T53" fmla="*/ 362 h 1297"/>
                <a:gd name="T54" fmla="*/ 1241 w 1434"/>
                <a:gd name="T55" fmla="*/ 342 h 1297"/>
                <a:gd name="T56" fmla="*/ 1181 w 1434"/>
                <a:gd name="T57" fmla="*/ 301 h 1297"/>
                <a:gd name="T58" fmla="*/ 1121 w 1434"/>
                <a:gd name="T59" fmla="*/ 264 h 1297"/>
                <a:gd name="T60" fmla="*/ 1039 w 1434"/>
                <a:gd name="T61" fmla="*/ 229 h 1297"/>
                <a:gd name="T62" fmla="*/ 966 w 1434"/>
                <a:gd name="T63" fmla="*/ 197 h 1297"/>
                <a:gd name="T64" fmla="*/ 881 w 1434"/>
                <a:gd name="T65" fmla="*/ 161 h 1297"/>
                <a:gd name="T66" fmla="*/ 792 w 1434"/>
                <a:gd name="T67" fmla="*/ 124 h 1297"/>
                <a:gd name="T68" fmla="*/ 752 w 1434"/>
                <a:gd name="T69" fmla="*/ 112 h 1297"/>
                <a:gd name="T70" fmla="*/ 969 w 1434"/>
                <a:gd name="T71" fmla="*/ 0 h 1297"/>
                <a:gd name="T72" fmla="*/ 0 w 1434"/>
                <a:gd name="T73" fmla="*/ 0 h 1297"/>
                <a:gd name="T74" fmla="*/ 47 w 1434"/>
                <a:gd name="T75" fmla="*/ 472 h 1297"/>
                <a:gd name="T76" fmla="*/ 233 w 1434"/>
                <a:gd name="T77" fmla="*/ 373 h 1297"/>
                <a:gd name="T78" fmla="*/ 255 w 1434"/>
                <a:gd name="T79" fmla="*/ 385 h 1297"/>
                <a:gd name="T80" fmla="*/ 281 w 1434"/>
                <a:gd name="T81" fmla="*/ 404 h 1297"/>
                <a:gd name="T82" fmla="*/ 319 w 1434"/>
                <a:gd name="T83" fmla="*/ 441 h 1297"/>
                <a:gd name="T84" fmla="*/ 348 w 1434"/>
                <a:gd name="T85" fmla="*/ 468 h 1297"/>
                <a:gd name="T86" fmla="*/ 369 w 1434"/>
                <a:gd name="T87" fmla="*/ 495 h 1297"/>
                <a:gd name="T88" fmla="*/ 388 w 1434"/>
                <a:gd name="T89" fmla="*/ 517 h 1297"/>
                <a:gd name="T90" fmla="*/ 408 w 1434"/>
                <a:gd name="T91" fmla="*/ 548 h 1297"/>
                <a:gd name="T92" fmla="*/ 419 w 1434"/>
                <a:gd name="T93" fmla="*/ 573 h 1297"/>
                <a:gd name="T94" fmla="*/ 425 w 1434"/>
                <a:gd name="T95" fmla="*/ 599 h 1297"/>
                <a:gd name="T96" fmla="*/ 426 w 1434"/>
                <a:gd name="T97" fmla="*/ 624 h 1297"/>
                <a:gd name="T98" fmla="*/ 425 w 1434"/>
                <a:gd name="T99" fmla="*/ 656 h 1297"/>
                <a:gd name="T100" fmla="*/ 422 w 1434"/>
                <a:gd name="T101" fmla="*/ 686 h 1297"/>
                <a:gd name="T102" fmla="*/ 415 w 1434"/>
                <a:gd name="T103" fmla="*/ 718 h 1297"/>
                <a:gd name="T104" fmla="*/ 406 w 1434"/>
                <a:gd name="T105" fmla="*/ 748 h 1297"/>
                <a:gd name="T106" fmla="*/ 391 w 1434"/>
                <a:gd name="T107" fmla="*/ 777 h 1297"/>
                <a:gd name="T108" fmla="*/ 371 w 1434"/>
                <a:gd name="T109" fmla="*/ 805 h 1297"/>
                <a:gd name="T110" fmla="*/ 352 w 1434"/>
                <a:gd name="T111" fmla="*/ 827 h 1297"/>
                <a:gd name="T112" fmla="*/ 278 w 1434"/>
                <a:gd name="T113" fmla="*/ 881 h 1297"/>
                <a:gd name="T114" fmla="*/ 204 w 1434"/>
                <a:gd name="T115" fmla="*/ 931 h 1297"/>
                <a:gd name="T116" fmla="*/ 141 w 1434"/>
                <a:gd name="T117" fmla="*/ 971 h 1297"/>
                <a:gd name="T118" fmla="*/ 1296 w 1434"/>
                <a:gd name="T119" fmla="*/ 1296 h 12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34" h="1297">
                  <a:moveTo>
                    <a:pt x="1226" y="1296"/>
                  </a:moveTo>
                  <a:lnTo>
                    <a:pt x="1273" y="1223"/>
                  </a:lnTo>
                  <a:lnTo>
                    <a:pt x="1311" y="1159"/>
                  </a:lnTo>
                  <a:lnTo>
                    <a:pt x="1345" y="1092"/>
                  </a:lnTo>
                  <a:lnTo>
                    <a:pt x="1371" y="1035"/>
                  </a:lnTo>
                  <a:lnTo>
                    <a:pt x="1391" y="985"/>
                  </a:lnTo>
                  <a:lnTo>
                    <a:pt x="1409" y="931"/>
                  </a:lnTo>
                  <a:lnTo>
                    <a:pt x="1421" y="881"/>
                  </a:lnTo>
                  <a:lnTo>
                    <a:pt x="1428" y="851"/>
                  </a:lnTo>
                  <a:lnTo>
                    <a:pt x="1432" y="827"/>
                  </a:lnTo>
                  <a:lnTo>
                    <a:pt x="1433" y="797"/>
                  </a:lnTo>
                  <a:lnTo>
                    <a:pt x="1433" y="766"/>
                  </a:lnTo>
                  <a:lnTo>
                    <a:pt x="1433" y="734"/>
                  </a:lnTo>
                  <a:lnTo>
                    <a:pt x="1431" y="700"/>
                  </a:lnTo>
                  <a:lnTo>
                    <a:pt x="1428" y="674"/>
                  </a:lnTo>
                  <a:lnTo>
                    <a:pt x="1418" y="640"/>
                  </a:lnTo>
                  <a:lnTo>
                    <a:pt x="1409" y="610"/>
                  </a:lnTo>
                  <a:lnTo>
                    <a:pt x="1396" y="587"/>
                  </a:lnTo>
                  <a:lnTo>
                    <a:pt x="1379" y="558"/>
                  </a:lnTo>
                  <a:lnTo>
                    <a:pt x="1360" y="526"/>
                  </a:lnTo>
                  <a:lnTo>
                    <a:pt x="1342" y="504"/>
                  </a:lnTo>
                  <a:lnTo>
                    <a:pt x="1322" y="478"/>
                  </a:lnTo>
                  <a:lnTo>
                    <a:pt x="1296" y="445"/>
                  </a:lnTo>
                  <a:lnTo>
                    <a:pt x="1270" y="422"/>
                  </a:lnTo>
                  <a:lnTo>
                    <a:pt x="1250" y="406"/>
                  </a:lnTo>
                  <a:lnTo>
                    <a:pt x="1229" y="386"/>
                  </a:lnTo>
                  <a:lnTo>
                    <a:pt x="1200" y="362"/>
                  </a:lnTo>
                  <a:lnTo>
                    <a:pt x="1174" y="342"/>
                  </a:lnTo>
                  <a:lnTo>
                    <a:pt x="1117" y="301"/>
                  </a:lnTo>
                  <a:lnTo>
                    <a:pt x="1060" y="264"/>
                  </a:lnTo>
                  <a:lnTo>
                    <a:pt x="983" y="229"/>
                  </a:lnTo>
                  <a:lnTo>
                    <a:pt x="914" y="197"/>
                  </a:lnTo>
                  <a:lnTo>
                    <a:pt x="833" y="161"/>
                  </a:lnTo>
                  <a:lnTo>
                    <a:pt x="749" y="124"/>
                  </a:lnTo>
                  <a:lnTo>
                    <a:pt x="711" y="112"/>
                  </a:lnTo>
                  <a:lnTo>
                    <a:pt x="917" y="0"/>
                  </a:lnTo>
                  <a:lnTo>
                    <a:pt x="0" y="0"/>
                  </a:lnTo>
                  <a:lnTo>
                    <a:pt x="44" y="472"/>
                  </a:lnTo>
                  <a:lnTo>
                    <a:pt x="220" y="373"/>
                  </a:lnTo>
                  <a:lnTo>
                    <a:pt x="241" y="385"/>
                  </a:lnTo>
                  <a:lnTo>
                    <a:pt x="266" y="404"/>
                  </a:lnTo>
                  <a:lnTo>
                    <a:pt x="302" y="441"/>
                  </a:lnTo>
                  <a:lnTo>
                    <a:pt x="329" y="468"/>
                  </a:lnTo>
                  <a:lnTo>
                    <a:pt x="349" y="495"/>
                  </a:lnTo>
                  <a:lnTo>
                    <a:pt x="367" y="517"/>
                  </a:lnTo>
                  <a:lnTo>
                    <a:pt x="386" y="548"/>
                  </a:lnTo>
                  <a:lnTo>
                    <a:pt x="396" y="573"/>
                  </a:lnTo>
                  <a:lnTo>
                    <a:pt x="402" y="599"/>
                  </a:lnTo>
                  <a:lnTo>
                    <a:pt x="403" y="624"/>
                  </a:lnTo>
                  <a:lnTo>
                    <a:pt x="402" y="656"/>
                  </a:lnTo>
                  <a:lnTo>
                    <a:pt x="399" y="686"/>
                  </a:lnTo>
                  <a:lnTo>
                    <a:pt x="393" y="718"/>
                  </a:lnTo>
                  <a:lnTo>
                    <a:pt x="384" y="748"/>
                  </a:lnTo>
                  <a:lnTo>
                    <a:pt x="370" y="777"/>
                  </a:lnTo>
                  <a:lnTo>
                    <a:pt x="351" y="805"/>
                  </a:lnTo>
                  <a:lnTo>
                    <a:pt x="333" y="827"/>
                  </a:lnTo>
                  <a:lnTo>
                    <a:pt x="263" y="881"/>
                  </a:lnTo>
                  <a:lnTo>
                    <a:pt x="193" y="931"/>
                  </a:lnTo>
                  <a:lnTo>
                    <a:pt x="133" y="971"/>
                  </a:lnTo>
                  <a:lnTo>
                    <a:pt x="1226" y="1296"/>
                  </a:lnTo>
                </a:path>
              </a:pathLst>
            </a:custGeom>
            <a:solidFill>
              <a:schemeClr val="accent5">
                <a:lumMod val="40000"/>
                <a:lumOff val="60000"/>
              </a:schemeClr>
            </a:solidFill>
            <a:ln>
              <a:noFill/>
            </a:ln>
            <a:effectLst>
              <a:outerShdw dist="107763" dir="2700000" algn="ctr" rotWithShape="0">
                <a:schemeClr val="bg2">
                  <a:alpha val="50000"/>
                </a:schemeClr>
              </a:outerShdw>
            </a:effectLst>
            <a:extLst>
              <a:ext uri="{91240B29-F687-4F45-9708-019B960494DF}">
                <a14:hiddenLine xmlns:a14="http://schemas.microsoft.com/office/drawing/2010/main" w="25400" cap="flat" cmpd="sng">
                  <a:solidFill>
                    <a:srgbClr val="000000"/>
                  </a:solidFill>
                  <a:prstDash val="solid"/>
                  <a:round/>
                  <a:headEnd type="none" w="sm" len="sm"/>
                  <a:tailEnd type="none" w="sm" len="sm"/>
                </a14:hiddenLine>
              </a:ext>
            </a:extLst>
          </p:spPr>
          <p:txBody>
            <a:bodyPr lIns="576000" tIns="44450" rIns="45720" bIns="44450" anchor="ctr" anchorCtr="1"/>
            <a:lstStyle/>
            <a:p>
              <a:r>
                <a:rPr lang="zh-TW" altLang="en-US" sz="1600" b="1" dirty="0">
                  <a:solidFill>
                    <a:schemeClr val="accent5">
                      <a:lumMod val="50000"/>
                    </a:schemeClr>
                  </a:solidFill>
                  <a:latin typeface="微軟正黑體" panose="020B0604030504040204" pitchFamily="34" charset="-120"/>
                  <a:ea typeface="微軟正黑體" panose="020B0604030504040204" pitchFamily="34" charset="-120"/>
                </a:rPr>
                <a:t>業界建言</a:t>
              </a:r>
            </a:p>
          </p:txBody>
        </p:sp>
      </p:grpSp>
      <p:grpSp>
        <p:nvGrpSpPr>
          <p:cNvPr id="19" name="群組 18"/>
          <p:cNvGrpSpPr/>
          <p:nvPr/>
        </p:nvGrpSpPr>
        <p:grpSpPr>
          <a:xfrm>
            <a:off x="683568" y="1052736"/>
            <a:ext cx="7810496" cy="2628000"/>
            <a:chOff x="854944" y="1628911"/>
            <a:chExt cx="7378448" cy="2628000"/>
          </a:xfrm>
        </p:grpSpPr>
        <p:pic>
          <p:nvPicPr>
            <p:cNvPr id="20" name="圖片 1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58482" y="1628911"/>
              <a:ext cx="2628000" cy="2628000"/>
            </a:xfrm>
            <a:prstGeom prst="rect">
              <a:avLst/>
            </a:prstGeom>
          </p:spPr>
        </p:pic>
        <p:sp>
          <p:nvSpPr>
            <p:cNvPr id="21" name="直線圖說文字 2 20"/>
            <p:cNvSpPr/>
            <p:nvPr/>
          </p:nvSpPr>
          <p:spPr>
            <a:xfrm>
              <a:off x="5859234" y="2973204"/>
              <a:ext cx="2355434" cy="900000"/>
            </a:xfrm>
            <a:prstGeom prst="borderCallout2">
              <a:avLst>
                <a:gd name="adj1" fmla="val 27676"/>
                <a:gd name="adj2" fmla="val -2626"/>
                <a:gd name="adj3" fmla="val 28816"/>
                <a:gd name="adj4" fmla="val -9244"/>
                <a:gd name="adj5" fmla="val 60411"/>
                <a:gd name="adj6" fmla="val -199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lang="zh-TW" altLang="en-US" b="1" dirty="0">
                  <a:solidFill>
                    <a:schemeClr val="accent5">
                      <a:lumMod val="50000"/>
                    </a:schemeClr>
                  </a:solidFill>
                  <a:latin typeface="微軟正黑體" panose="020B0604030504040204" pitchFamily="34" charset="-120"/>
                  <a:ea typeface="微軟正黑體" panose="020B0604030504040204" pitchFamily="34" charset="-120"/>
                </a:rPr>
                <a:t>公民政策參與</a:t>
              </a:r>
            </a:p>
          </p:txBody>
        </p:sp>
        <p:sp>
          <p:nvSpPr>
            <p:cNvPr id="22" name="直線圖說文字 2 21"/>
            <p:cNvSpPr/>
            <p:nvPr/>
          </p:nvSpPr>
          <p:spPr>
            <a:xfrm>
              <a:off x="934406" y="1700920"/>
              <a:ext cx="1909402" cy="792000"/>
            </a:xfrm>
            <a:prstGeom prst="borderCallout2">
              <a:avLst>
                <a:gd name="adj1" fmla="val 36704"/>
                <a:gd name="adj2" fmla="val 105460"/>
                <a:gd name="adj3" fmla="val 35476"/>
                <a:gd name="adj4" fmla="val 113526"/>
                <a:gd name="adj5" fmla="val 79260"/>
                <a:gd name="adj6" fmla="val 1202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lang="zh-TW" altLang="en-US" b="1" dirty="0">
                  <a:solidFill>
                    <a:schemeClr val="accent5">
                      <a:lumMod val="50000"/>
                    </a:schemeClr>
                  </a:solidFill>
                  <a:latin typeface="微軟正黑體" panose="020B0604030504040204" pitchFamily="34" charset="-120"/>
                  <a:ea typeface="微軟正黑體" panose="020B0604030504040204" pitchFamily="34" charset="-120"/>
                </a:rPr>
                <a:t>新興科技發展</a:t>
              </a:r>
            </a:p>
          </p:txBody>
        </p:sp>
        <p:sp>
          <p:nvSpPr>
            <p:cNvPr id="23" name="直線圖說文字 2 22"/>
            <p:cNvSpPr/>
            <p:nvPr/>
          </p:nvSpPr>
          <p:spPr>
            <a:xfrm>
              <a:off x="934406" y="2942911"/>
              <a:ext cx="1927458" cy="853242"/>
            </a:xfrm>
            <a:prstGeom prst="borderCallout2">
              <a:avLst>
                <a:gd name="adj1" fmla="val 31589"/>
                <a:gd name="adj2" fmla="val 102867"/>
                <a:gd name="adj3" fmla="val 30449"/>
                <a:gd name="adj4" fmla="val 117721"/>
                <a:gd name="adj5" fmla="val 76627"/>
                <a:gd name="adj6" fmla="val 1286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lang="zh-TW" altLang="en-US" b="1" dirty="0">
                  <a:solidFill>
                    <a:schemeClr val="accent5">
                      <a:lumMod val="50000"/>
                    </a:schemeClr>
                  </a:solidFill>
                  <a:latin typeface="微軟正黑體" panose="020B0604030504040204" pitchFamily="34" charset="-120"/>
                  <a:ea typeface="微軟正黑體" panose="020B0604030504040204" pitchFamily="34" charset="-120"/>
                </a:rPr>
                <a:t>虛實緊密整合</a:t>
              </a:r>
            </a:p>
          </p:txBody>
        </p:sp>
        <p:sp>
          <p:nvSpPr>
            <p:cNvPr id="24" name="文字方塊 23"/>
            <p:cNvSpPr txBox="1"/>
            <p:nvPr/>
          </p:nvSpPr>
          <p:spPr>
            <a:xfrm>
              <a:off x="959375" y="2010437"/>
              <a:ext cx="1936312" cy="338554"/>
            </a:xfrm>
            <a:prstGeom prst="rect">
              <a:avLst/>
            </a:prstGeom>
            <a:noFill/>
          </p:spPr>
          <p:txBody>
            <a:bodyPr wrap="square" rtlCol="0">
              <a:spAutoFit/>
            </a:bodyPr>
            <a:lstStyle/>
            <a:p>
              <a:pPr algn="ctr"/>
              <a:r>
                <a:rPr lang="zh-TW" altLang="en-US" sz="1600" b="1" dirty="0">
                  <a:solidFill>
                    <a:srgbClr val="FF0000"/>
                  </a:solidFill>
                  <a:latin typeface="微軟正黑體" panose="020B0604030504040204" pitchFamily="34" charset="-120"/>
                  <a:ea typeface="微軟正黑體" panose="020B0604030504040204" pitchFamily="34" charset="-120"/>
                </a:rPr>
                <a:t>帶動新形態商業模式</a:t>
              </a:r>
            </a:p>
          </p:txBody>
        </p:sp>
        <p:grpSp>
          <p:nvGrpSpPr>
            <p:cNvPr id="25" name="群組 24"/>
            <p:cNvGrpSpPr/>
            <p:nvPr/>
          </p:nvGrpSpPr>
          <p:grpSpPr>
            <a:xfrm>
              <a:off x="5859234" y="1700919"/>
              <a:ext cx="2374158" cy="1115998"/>
              <a:chOff x="5859234" y="1609259"/>
              <a:chExt cx="2374158" cy="1199560"/>
            </a:xfrm>
          </p:grpSpPr>
          <p:sp>
            <p:nvSpPr>
              <p:cNvPr id="28" name="直線圖說文字 2 27"/>
              <p:cNvSpPr/>
              <p:nvPr/>
            </p:nvSpPr>
            <p:spPr>
              <a:xfrm>
                <a:off x="5896595" y="1609259"/>
                <a:ext cx="2336797" cy="1199560"/>
              </a:xfrm>
              <a:prstGeom prst="borderCallout2">
                <a:avLst>
                  <a:gd name="adj1" fmla="val 18750"/>
                  <a:gd name="adj2" fmla="val -8333"/>
                  <a:gd name="adj3" fmla="val 18750"/>
                  <a:gd name="adj4" fmla="val -16667"/>
                  <a:gd name="adj5" fmla="val 50045"/>
                  <a:gd name="adj6" fmla="val -219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lang="zh-TW" altLang="en-US" b="1" dirty="0">
                    <a:solidFill>
                      <a:schemeClr val="accent5">
                        <a:lumMod val="50000"/>
                      </a:schemeClr>
                    </a:solidFill>
                    <a:latin typeface="微軟正黑體" panose="020B0604030504040204" pitchFamily="34" charset="-120"/>
                    <a:ea typeface="微軟正黑體" panose="020B0604030504040204" pitchFamily="34" charset="-120"/>
                  </a:rPr>
                  <a:t>數位經濟已成國際政策趨勢</a:t>
                </a:r>
              </a:p>
            </p:txBody>
          </p:sp>
          <p:sp>
            <p:nvSpPr>
              <p:cNvPr id="29" name="文字方塊 28"/>
              <p:cNvSpPr txBox="1"/>
              <p:nvPr/>
            </p:nvSpPr>
            <p:spPr>
              <a:xfrm>
                <a:off x="5859234" y="2180259"/>
                <a:ext cx="2346523" cy="628560"/>
              </a:xfrm>
              <a:prstGeom prst="rect">
                <a:avLst/>
              </a:prstGeom>
              <a:noFill/>
            </p:spPr>
            <p:txBody>
              <a:bodyPr wrap="square" rtlCol="0">
                <a:spAutoFit/>
              </a:bodyPr>
              <a:lstStyle/>
              <a:p>
                <a:pPr algn="ctr"/>
                <a:r>
                  <a:rPr lang="zh-TW" altLang="en-US" sz="1600" b="1" dirty="0">
                    <a:solidFill>
                      <a:srgbClr val="FF0000"/>
                    </a:solidFill>
                    <a:latin typeface="微軟正黑體" panose="020B0604030504040204" pitchFamily="34" charset="-120"/>
                    <a:ea typeface="微軟正黑體" panose="020B0604030504040204" pitchFamily="34" charset="-120"/>
                  </a:rPr>
                  <a:t>各國紛擬定相關發展政策或策略</a:t>
                </a:r>
              </a:p>
            </p:txBody>
          </p:sp>
        </p:grpSp>
        <p:sp>
          <p:nvSpPr>
            <p:cNvPr id="26" name="文字方塊 25"/>
            <p:cNvSpPr txBox="1"/>
            <p:nvPr/>
          </p:nvSpPr>
          <p:spPr>
            <a:xfrm>
              <a:off x="854944" y="3187536"/>
              <a:ext cx="2132880" cy="584775"/>
            </a:xfrm>
            <a:prstGeom prst="rect">
              <a:avLst/>
            </a:prstGeom>
            <a:noFill/>
          </p:spPr>
          <p:txBody>
            <a:bodyPr wrap="square" rtlCol="0">
              <a:spAutoFit/>
            </a:bodyPr>
            <a:lstStyle/>
            <a:p>
              <a:pPr algn="ctr"/>
              <a:r>
                <a:rPr lang="zh-TW" altLang="en-US" sz="1600" b="1" dirty="0">
                  <a:solidFill>
                    <a:srgbClr val="FF0000"/>
                  </a:solidFill>
                  <a:latin typeface="微軟正黑體" panose="020B0604030504040204" pitchFamily="34" charset="-120"/>
                  <a:ea typeface="微軟正黑體" panose="020B0604030504040204" pitchFamily="34" charset="-120"/>
                </a:rPr>
                <a:t>新科技與民眾生活</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algn="ctr"/>
              <a:r>
                <a:rPr lang="zh-TW" altLang="en-US" sz="1600" b="1" dirty="0">
                  <a:solidFill>
                    <a:srgbClr val="FF0000"/>
                  </a:solidFill>
                  <a:latin typeface="微軟正黑體" panose="020B0604030504040204" pitchFamily="34" charset="-120"/>
                  <a:ea typeface="微軟正黑體" panose="020B0604030504040204" pitchFamily="34" charset="-120"/>
                </a:rPr>
                <a:t>更加密不可分</a:t>
              </a:r>
            </a:p>
          </p:txBody>
        </p:sp>
        <p:sp>
          <p:nvSpPr>
            <p:cNvPr id="27" name="文字方塊 26"/>
            <p:cNvSpPr txBox="1"/>
            <p:nvPr/>
          </p:nvSpPr>
          <p:spPr>
            <a:xfrm>
              <a:off x="5940653" y="3285095"/>
              <a:ext cx="2231747" cy="584775"/>
            </a:xfrm>
            <a:prstGeom prst="rect">
              <a:avLst/>
            </a:prstGeom>
            <a:noFill/>
          </p:spPr>
          <p:txBody>
            <a:bodyPr wrap="square" rtlCol="0">
              <a:spAutoFit/>
            </a:bodyPr>
            <a:lstStyle/>
            <a:p>
              <a:pPr algn="ctr"/>
              <a:r>
                <a:rPr lang="zh-TW" altLang="en-US" sz="1600" b="1" dirty="0">
                  <a:solidFill>
                    <a:srgbClr val="FF0000"/>
                  </a:solidFill>
                  <a:latin typeface="微軟正黑體" panose="020B0604030504040204" pitchFamily="34" charset="-120"/>
                  <a:ea typeface="微軟正黑體" panose="020B0604030504040204" pitchFamily="34" charset="-120"/>
                </a:rPr>
                <a:t>網路社群積極投入公共政策討論</a:t>
              </a:r>
            </a:p>
          </p:txBody>
        </p:sp>
      </p:grpSp>
      <p:sp>
        <p:nvSpPr>
          <p:cNvPr id="11" name="向下箭號 10"/>
          <p:cNvSpPr/>
          <p:nvPr/>
        </p:nvSpPr>
        <p:spPr>
          <a:xfrm>
            <a:off x="1054231" y="3501008"/>
            <a:ext cx="7357845" cy="642722"/>
          </a:xfrm>
          <a:prstGeom prst="downArrow">
            <a:avLst>
              <a:gd name="adj1" fmla="val 98124"/>
              <a:gd name="adj2" fmla="val 28811"/>
            </a:avLst>
          </a:prstGeom>
          <a:solidFill>
            <a:schemeClr val="accent2">
              <a:lumMod val="20000"/>
              <a:lumOff val="8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accent5">
                    <a:lumMod val="50000"/>
                  </a:schemeClr>
                </a:solidFill>
                <a:latin typeface="微軟正黑體" panose="020B0604030504040204" pitchFamily="34" charset="-120"/>
                <a:ea typeface="微軟正黑體" panose="020B0604030504040204" pitchFamily="34" charset="-120"/>
              </a:rPr>
              <a:t>因應國際趨勢，研擬「財經法制改革之規劃與推動」</a:t>
            </a:r>
          </a:p>
        </p:txBody>
      </p:sp>
      <p:sp>
        <p:nvSpPr>
          <p:cNvPr id="31"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47</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14665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1603" y="217456"/>
            <a:ext cx="8404893" cy="1325563"/>
          </a:xfrm>
        </p:spPr>
        <p:txBody>
          <a:bodyPr>
            <a:normAutofit/>
          </a:bodyPr>
          <a:lstStyle/>
          <a:p>
            <a:r>
              <a:rPr lang="zh-TW" altLang="en-US" sz="3600" b="1" dirty="0">
                <a:solidFill>
                  <a:srgbClr val="C00000"/>
                </a:solidFill>
              </a:rPr>
              <a:t>完備創新法制</a:t>
            </a:r>
            <a:r>
              <a:rPr lang="en-US" altLang="zh-TW" sz="3600" b="1" dirty="0">
                <a:solidFill>
                  <a:srgbClr val="C00000"/>
                </a:solidFill>
              </a:rPr>
              <a:t>(2/5)</a:t>
            </a:r>
            <a:endParaRPr lang="zh-TW" altLang="en-US" sz="3600" b="1" dirty="0">
              <a:solidFill>
                <a:srgbClr val="C00000"/>
              </a:solidFill>
            </a:endParaRPr>
          </a:p>
        </p:txBody>
      </p:sp>
      <p:grpSp>
        <p:nvGrpSpPr>
          <p:cNvPr id="4" name="群組 3"/>
          <p:cNvGrpSpPr/>
          <p:nvPr/>
        </p:nvGrpSpPr>
        <p:grpSpPr>
          <a:xfrm>
            <a:off x="107504" y="1498586"/>
            <a:ext cx="8928992" cy="4936849"/>
            <a:chOff x="521654" y="2409769"/>
            <a:chExt cx="7925545" cy="1106534"/>
          </a:xfrm>
        </p:grpSpPr>
        <p:sp>
          <p:nvSpPr>
            <p:cNvPr id="5" name="圓角矩形 4"/>
            <p:cNvSpPr/>
            <p:nvPr/>
          </p:nvSpPr>
          <p:spPr bwMode="auto">
            <a:xfrm>
              <a:off x="1799968" y="2427373"/>
              <a:ext cx="6647231" cy="1088930"/>
            </a:xfrm>
            <a:prstGeom prst="roundRect">
              <a:avLst>
                <a:gd name="adj" fmla="val 13408"/>
              </a:avLst>
            </a:prstGeom>
            <a:ln/>
          </p:spPr>
          <p:style>
            <a:lnRef idx="2">
              <a:schemeClr val="accent2"/>
            </a:lnRef>
            <a:fillRef idx="1">
              <a:schemeClr val="lt1"/>
            </a:fillRef>
            <a:effectRef idx="0">
              <a:schemeClr val="accent2"/>
            </a:effectRef>
            <a:fontRef idx="minor">
              <a:schemeClr val="dk1"/>
            </a:fontRef>
          </p:style>
          <p:txBody>
            <a:bodyPr lIns="216000" tIns="0" rIns="108000" bIns="0" spcCol="1270" anchor="t"/>
            <a:lstStyle/>
            <a:p>
              <a:pPr marL="972000" lvl="3" indent="-342900" algn="just" defTabSz="800100" hangingPunct="0">
                <a:lnSpc>
                  <a:spcPts val="2600"/>
                </a:lnSpc>
                <a:buFont typeface="Arial"/>
                <a:buChar char="•"/>
                <a:defRPr/>
              </a:pPr>
              <a:r>
                <a:rPr lang="zh-TW" altLang="en-US" sz="2200" b="1"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資通訊安全與個人保護：</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制定資通安全管理法、防範網路犯罪、智財權保護</a:t>
              </a:r>
              <a:endParaRPr lang="zh-TW" altLang="en-US" sz="2200" strike="sngStrike"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pPr marL="972000" lvl="3" indent="-342900" algn="just" defTabSz="800100" hangingPunct="0">
                <a:lnSpc>
                  <a:spcPts val="2600"/>
                </a:lnSpc>
                <a:buFont typeface="Arial"/>
                <a:buChar char="•"/>
                <a:defRPr/>
              </a:pPr>
              <a:r>
                <a:rPr lang="zh-TW" altLang="en-US" sz="2200" b="1"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企業設立與營運：</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公司法全盤修正、簡化外國公司投資設立流程、</a:t>
              </a:r>
              <a:endParaRPr lang="en-US" altLang="zh-TW"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marL="972000" lvl="3" indent="-342900" algn="just" defTabSz="800100" hangingPunct="0">
                <a:lnSpc>
                  <a:spcPts val="2600"/>
                </a:lnSpc>
                <a:buFont typeface="Arial"/>
                <a:buChar char="•"/>
                <a:defRPr/>
              </a:pPr>
              <a:r>
                <a:rPr lang="zh-TW" altLang="en-US" sz="2200" b="1"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數位資產與企業籌資：</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研議數位資產權利歸屬與登記、開放保險業投資有限合夥</a:t>
              </a:r>
              <a:endParaRPr lang="zh-TW" altLang="en-US" sz="2200" strike="sngStrike"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pPr marL="972000" lvl="3" indent="-342900" algn="just" defTabSz="800100" hangingPunct="0">
                <a:lnSpc>
                  <a:spcPts val="2600"/>
                </a:lnSpc>
                <a:buFont typeface="Arial"/>
                <a:buChar char="•"/>
                <a:defRPr/>
              </a:pPr>
              <a:r>
                <a:rPr lang="zh-TW" altLang="en-US" sz="2200" b="1"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數位人才培育與引進：</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調適勞動相關法制</a:t>
              </a:r>
              <a:r>
                <a:rPr lang="en-US" altLang="zh-TW"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遠距勞動</a:t>
              </a:r>
              <a:r>
                <a:rPr lang="en-US" altLang="zh-TW"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、發展遠距教育、強化學生數位技能相關課程之修習</a:t>
              </a:r>
            </a:p>
            <a:p>
              <a:pPr marL="972000" lvl="3" indent="-342900" defTabSz="800100" hangingPunct="0">
                <a:lnSpc>
                  <a:spcPts val="2600"/>
                </a:lnSpc>
                <a:buFont typeface="Arial"/>
                <a:buChar char="•"/>
                <a:defRPr/>
              </a:pPr>
              <a:r>
                <a:rPr lang="zh-TW" altLang="en-US" sz="2200" b="1"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數位治理：</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開放網際網路</a:t>
              </a:r>
              <a:r>
                <a:rPr lang="en-US" altLang="zh-TW"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(open internet)</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、數位匯流</a:t>
              </a:r>
              <a:endParaRPr lang="en-US" altLang="zh-TW"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marL="972000" lvl="3" indent="-342900" defTabSz="800100" hangingPunct="0">
                <a:lnSpc>
                  <a:spcPts val="2600"/>
                </a:lnSpc>
                <a:buFont typeface="Arial"/>
                <a:buChar char="•"/>
                <a:defRPr/>
              </a:pPr>
              <a:r>
                <a:rPr lang="zh-TW" altLang="en-US" sz="2200" b="1" dirty="0">
                  <a:solidFill>
                    <a:srgbClr val="151ECD"/>
                  </a:solidFill>
                  <a:latin typeface="微軟正黑體" panose="020B0604030504040204" pitchFamily="34" charset="-120"/>
                  <a:ea typeface="微軟正黑體" panose="020B0604030504040204" pitchFamily="34" charset="-120"/>
                  <a:cs typeface="Arial" panose="020B0604020202020204" pitchFamily="34" charset="0"/>
                </a:rPr>
                <a:t>提供創新產品、服務、商業模式的測試環境：</a:t>
              </a:r>
              <a:r>
                <a:rPr lang="zh-TW" altLang="en-US" sz="2200" dirty="0">
                  <a:solidFill>
                    <a:srgbClr val="040119"/>
                  </a:solidFill>
                  <a:latin typeface="微軟正黑體" panose="020B0604030504040204" pitchFamily="34" charset="-120"/>
                  <a:ea typeface="微軟正黑體" panose="020B0604030504040204" pitchFamily="34" charset="-120"/>
                  <a:cs typeface="Arial" panose="020B0604020202020204" pitchFamily="34" charset="0"/>
                </a:rPr>
                <a:t>研議實施監理沙盒</a:t>
              </a:r>
              <a:r>
                <a:rPr lang="en-US" altLang="zh-TW" sz="2200" dirty="0">
                  <a:solidFill>
                    <a:srgbClr val="040119"/>
                  </a:solidFill>
                  <a:latin typeface="微軟正黑體" panose="020B0604030504040204" pitchFamily="34" charset="-120"/>
                  <a:ea typeface="微軟正黑體" panose="020B0604030504040204" pitchFamily="34" charset="-120"/>
                  <a:cs typeface="Arial" panose="020B0604020202020204" pitchFamily="34" charset="0"/>
                </a:rPr>
                <a:t>(regulatory sandbox)</a:t>
              </a:r>
              <a:r>
                <a:rPr lang="zh-TW" altLang="en-US" sz="2200" dirty="0">
                  <a:solidFill>
                    <a:srgbClr val="040119"/>
                  </a:solidFill>
                  <a:latin typeface="微軟正黑體" panose="020B0604030504040204" pitchFamily="34" charset="-120"/>
                  <a:ea typeface="微軟正黑體" panose="020B0604030504040204" pitchFamily="34" charset="-120"/>
                  <a:cs typeface="Arial" panose="020B0604020202020204" pitchFamily="34" charset="0"/>
                </a:rPr>
                <a:t>制度</a:t>
              </a:r>
            </a:p>
          </p:txBody>
        </p:sp>
        <p:grpSp>
          <p:nvGrpSpPr>
            <p:cNvPr id="6" name="群組 52"/>
            <p:cNvGrpSpPr>
              <a:grpSpLocks/>
            </p:cNvGrpSpPr>
            <p:nvPr/>
          </p:nvGrpSpPr>
          <p:grpSpPr bwMode="auto">
            <a:xfrm>
              <a:off x="521654" y="2409769"/>
              <a:ext cx="2123314" cy="1106533"/>
              <a:chOff x="1187625" y="1772815"/>
              <a:chExt cx="1488829" cy="1160492"/>
            </a:xfrm>
          </p:grpSpPr>
          <p:sp>
            <p:nvSpPr>
              <p:cNvPr id="7" name="＞形箭號 6"/>
              <p:cNvSpPr/>
              <p:nvPr/>
            </p:nvSpPr>
            <p:spPr>
              <a:xfrm>
                <a:off x="1187625" y="1772815"/>
                <a:ext cx="1488829" cy="855926"/>
              </a:xfrm>
              <a:prstGeom prst="chevron">
                <a:avLst>
                  <a:gd name="adj" fmla="val 35715"/>
                </a:avLst>
              </a:prstGeom>
              <a:solidFill>
                <a:srgbClr val="931D22"/>
              </a:solidFill>
              <a:ln w="38100" cap="flat" cmpd="sng" algn="ctr">
                <a:solidFill>
                  <a:sysClr val="window" lastClr="FFFFFF"/>
                </a:solidFill>
                <a:prstDash val="solid"/>
              </a:ln>
              <a:effectLst>
                <a:outerShdw blurRad="40005"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8" name="圓角矩形 7"/>
              <p:cNvSpPr/>
              <p:nvPr/>
            </p:nvSpPr>
            <p:spPr>
              <a:xfrm>
                <a:off x="1443245" y="1923928"/>
                <a:ext cx="999242" cy="1009379"/>
              </a:xfrm>
              <a:prstGeom prst="roundRect">
                <a:avLst/>
              </a:prstGeom>
              <a:ln/>
            </p:spPr>
            <p:style>
              <a:lnRef idx="2">
                <a:schemeClr val="accent2"/>
              </a:lnRef>
              <a:fillRef idx="1">
                <a:schemeClr val="lt1"/>
              </a:fillRef>
              <a:effectRef idx="0">
                <a:schemeClr val="accent2"/>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友善數位經濟相關法制</a:t>
                </a:r>
                <a:r>
                  <a:rPr lang="en-US" altLang="zh-TW" sz="2800" b="1" kern="0" dirty="0">
                    <a:latin typeface="Arial Unicode MS" panose="020B0604020202020204" pitchFamily="34" charset="-120"/>
                    <a:ea typeface="微軟正黑體" panose="020B0604030504040204" pitchFamily="34" charset="-120"/>
                  </a:rPr>
                  <a:t>-</a:t>
                </a:r>
                <a:r>
                  <a:rPr lang="zh-TW" altLang="en-US" sz="2800" b="1" kern="0" dirty="0">
                    <a:latin typeface="Arial Unicode MS" panose="020B0604020202020204" pitchFamily="34" charset="-120"/>
                    <a:ea typeface="微軟正黑體" panose="020B0604030504040204" pitchFamily="34" charset="-120"/>
                  </a:rPr>
                  <a:t>基礎面議題</a:t>
                </a:r>
              </a:p>
            </p:txBody>
          </p:sp>
        </p:grpSp>
      </p:grpSp>
      <p:sp>
        <p:nvSpPr>
          <p:cNvPr id="9" name="投影片編號版面配置區 3"/>
          <p:cNvSpPr>
            <a:spLocks noGrp="1"/>
          </p:cNvSpPr>
          <p:nvPr>
            <p:ph type="sldNum" sz="quarter" idx="12"/>
          </p:nvPr>
        </p:nvSpPr>
        <p:spPr>
          <a:xfrm>
            <a:off x="7013762" y="6356351"/>
            <a:ext cx="20574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48</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45040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1603" y="259789"/>
            <a:ext cx="8404893" cy="1325563"/>
          </a:xfrm>
        </p:spPr>
        <p:txBody>
          <a:bodyPr>
            <a:normAutofit/>
          </a:bodyPr>
          <a:lstStyle/>
          <a:p>
            <a:r>
              <a:rPr lang="zh-TW" altLang="en-US" sz="3600" b="1" dirty="0">
                <a:solidFill>
                  <a:srgbClr val="C00000"/>
                </a:solidFill>
              </a:rPr>
              <a:t>完備創新法制</a:t>
            </a:r>
            <a:r>
              <a:rPr lang="en-US" altLang="zh-TW" sz="3600" b="1" dirty="0">
                <a:solidFill>
                  <a:srgbClr val="C00000"/>
                </a:solidFill>
              </a:rPr>
              <a:t>(3/5)</a:t>
            </a:r>
            <a:endParaRPr lang="zh-TW" altLang="en-US" sz="3600" b="1" dirty="0">
              <a:solidFill>
                <a:srgbClr val="C00000"/>
              </a:solidFill>
            </a:endParaRPr>
          </a:p>
        </p:txBody>
      </p:sp>
      <p:grpSp>
        <p:nvGrpSpPr>
          <p:cNvPr id="4" name="群組 3"/>
          <p:cNvGrpSpPr/>
          <p:nvPr/>
        </p:nvGrpSpPr>
        <p:grpSpPr>
          <a:xfrm>
            <a:off x="107504" y="1236133"/>
            <a:ext cx="8928992" cy="5259694"/>
            <a:chOff x="521654" y="2409770"/>
            <a:chExt cx="7925545" cy="1134906"/>
          </a:xfrm>
        </p:grpSpPr>
        <p:sp>
          <p:nvSpPr>
            <p:cNvPr id="5" name="圓角矩形 4"/>
            <p:cNvSpPr/>
            <p:nvPr/>
          </p:nvSpPr>
          <p:spPr bwMode="auto">
            <a:xfrm>
              <a:off x="1799968" y="2427373"/>
              <a:ext cx="6647231" cy="1117303"/>
            </a:xfrm>
            <a:prstGeom prst="roundRect">
              <a:avLst>
                <a:gd name="adj" fmla="val 10835"/>
              </a:avLst>
            </a:prstGeom>
            <a:ln/>
          </p:spPr>
          <p:style>
            <a:lnRef idx="2">
              <a:schemeClr val="accent2"/>
            </a:lnRef>
            <a:fillRef idx="1">
              <a:schemeClr val="lt1"/>
            </a:fillRef>
            <a:effectRef idx="0">
              <a:schemeClr val="accent2"/>
            </a:effectRef>
            <a:fontRef idx="minor">
              <a:schemeClr val="dk1"/>
            </a:fontRef>
          </p:style>
          <p:txBody>
            <a:bodyPr lIns="216000" tIns="0" rIns="108000" bIns="0" spcCol="1270" anchor="t"/>
            <a:lstStyle/>
            <a:p>
              <a:pPr marL="1080000" lvl="2" indent="-342900" algn="just" defTabSz="800100" hangingPunct="0">
                <a:lnSpc>
                  <a:spcPts val="3000"/>
                </a:lnSpc>
                <a:spcBef>
                  <a:spcPts val="600"/>
                </a:spcBef>
                <a:buFont typeface="Arial"/>
                <a:buChar char="•"/>
                <a:defRPr/>
              </a:pPr>
              <a:r>
                <a:rPr lang="zh-TW" altLang="en-US" sz="2600" b="1"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遠距醫療健康照護：</a:t>
              </a:r>
              <a:r>
                <a:rPr lang="zh-TW" altLang="en-US" sz="2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遠距診療、遠距照護、網路販售藥品與醫材等</a:t>
              </a:r>
            </a:p>
            <a:p>
              <a:pPr marL="1080000" lvl="2" indent="-342900" algn="just" defTabSz="800100" hangingPunct="0">
                <a:lnSpc>
                  <a:spcPts val="3000"/>
                </a:lnSpc>
                <a:spcBef>
                  <a:spcPts val="600"/>
                </a:spcBef>
                <a:buFont typeface="Arial"/>
                <a:buChar char="•"/>
                <a:defRPr/>
              </a:pPr>
              <a:r>
                <a:rPr lang="zh-TW" altLang="en-US" sz="2600" b="1"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電子商務：</a:t>
              </a:r>
              <a:r>
                <a:rPr lang="zh-TW" altLang="en-US" sz="2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網路交易課稅、跨境消費紛爭解決機制</a:t>
              </a:r>
              <a:endParaRPr lang="zh-TW" altLang="en-US" sz="2600" strike="sngStrike"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marL="1080000" lvl="2" indent="-342900" algn="just" defTabSz="800100" hangingPunct="0">
                <a:lnSpc>
                  <a:spcPts val="3000"/>
                </a:lnSpc>
                <a:spcBef>
                  <a:spcPts val="600"/>
                </a:spcBef>
                <a:buFont typeface="Arial"/>
                <a:buChar char="•"/>
                <a:defRPr/>
              </a:pPr>
              <a:r>
                <a:rPr lang="zh-TW" altLang="en-US" sz="2600" b="1"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金融科技服務：</a:t>
              </a:r>
              <a:r>
                <a:rPr lang="zh-TW" altLang="en-US" sz="2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擴大行動支付服務之運用及創新、鼓勵銀行與 </a:t>
              </a:r>
              <a:r>
                <a:rPr lang="en-US" altLang="zh-TW" sz="2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P2P</a:t>
              </a:r>
              <a:r>
                <a:rPr lang="zh-TW" altLang="en-US" sz="2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網路借貸平台合作、鼓勵保險業者開發 </a:t>
              </a:r>
              <a:r>
                <a:rPr lang="en-US" altLang="zh-TW" sz="2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Fintech</a:t>
              </a:r>
              <a:r>
                <a:rPr lang="zh-TW" altLang="en-US" sz="2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大數據應用之創新商品、推動金融科技人才培訓等</a:t>
              </a:r>
              <a:endParaRPr lang="en-US" altLang="zh-TW" sz="2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marL="1080000" lvl="2" indent="-342900" algn="just" defTabSz="800100" hangingPunct="0">
                <a:lnSpc>
                  <a:spcPts val="3000"/>
                </a:lnSpc>
                <a:spcBef>
                  <a:spcPts val="600"/>
                </a:spcBef>
                <a:buFont typeface="Arial"/>
                <a:buChar char="•"/>
                <a:defRPr/>
              </a:pPr>
              <a:r>
                <a:rPr lang="zh-TW" altLang="en-US" sz="2600" b="1"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共享經濟：</a:t>
              </a:r>
              <a:r>
                <a:rPr lang="zh-TW" altLang="en-US" sz="2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交通共享、房屋共享</a:t>
              </a:r>
              <a:endParaRPr lang="en-US" altLang="zh-TW" sz="2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marL="1080000" lvl="2" indent="-342900" algn="just" defTabSz="800100" hangingPunct="0">
                <a:lnSpc>
                  <a:spcPts val="3000"/>
                </a:lnSpc>
                <a:spcBef>
                  <a:spcPts val="600"/>
                </a:spcBef>
                <a:buFont typeface="Arial"/>
                <a:buChar char="•"/>
                <a:defRPr/>
              </a:pPr>
              <a:r>
                <a:rPr lang="zh-TW" altLang="en-US" sz="2600" b="1"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智慧聯網：</a:t>
              </a:r>
              <a:r>
                <a:rPr lang="zh-TW" altLang="en-US" sz="2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無人交通工具</a:t>
              </a:r>
              <a:r>
                <a:rPr lang="en-US" altLang="zh-TW" sz="2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無人機、無人車等</a:t>
              </a:r>
              <a:r>
                <a:rPr lang="en-US" altLang="zh-TW" sz="2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p>
          </p:txBody>
        </p:sp>
        <p:grpSp>
          <p:nvGrpSpPr>
            <p:cNvPr id="6" name="群組 52"/>
            <p:cNvGrpSpPr>
              <a:grpSpLocks/>
            </p:cNvGrpSpPr>
            <p:nvPr/>
          </p:nvGrpSpPr>
          <p:grpSpPr bwMode="auto">
            <a:xfrm>
              <a:off x="521654" y="2409770"/>
              <a:ext cx="2123314" cy="1134905"/>
              <a:chOff x="1187625" y="1772815"/>
              <a:chExt cx="1488829" cy="1190247"/>
            </a:xfrm>
          </p:grpSpPr>
          <p:sp>
            <p:nvSpPr>
              <p:cNvPr id="7" name="＞形箭號 6"/>
              <p:cNvSpPr/>
              <p:nvPr/>
            </p:nvSpPr>
            <p:spPr>
              <a:xfrm>
                <a:off x="1187625" y="1772815"/>
                <a:ext cx="1488829" cy="855926"/>
              </a:xfrm>
              <a:prstGeom prst="chevron">
                <a:avLst>
                  <a:gd name="adj" fmla="val 35715"/>
                </a:avLst>
              </a:prstGeom>
              <a:solidFill>
                <a:srgbClr val="931D22"/>
              </a:solidFill>
              <a:ln w="38100" cap="flat" cmpd="sng" algn="ctr">
                <a:solidFill>
                  <a:sysClr val="window" lastClr="FFFFFF"/>
                </a:solidFill>
                <a:prstDash val="solid"/>
              </a:ln>
              <a:effectLst>
                <a:outerShdw blurRad="40005"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8" name="圓角矩形 7"/>
              <p:cNvSpPr/>
              <p:nvPr/>
            </p:nvSpPr>
            <p:spPr>
              <a:xfrm>
                <a:off x="1443245" y="1923928"/>
                <a:ext cx="999242" cy="1039134"/>
              </a:xfrm>
              <a:prstGeom prst="roundRect">
                <a:avLst/>
              </a:prstGeom>
              <a:ln/>
            </p:spPr>
            <p:style>
              <a:lnRef idx="2">
                <a:schemeClr val="accent2"/>
              </a:lnRef>
              <a:fillRef idx="1">
                <a:schemeClr val="lt1"/>
              </a:fillRef>
              <a:effectRef idx="0">
                <a:schemeClr val="accent2"/>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友善數位經濟相關法制</a:t>
                </a:r>
                <a:r>
                  <a:rPr lang="en-US" altLang="zh-TW" sz="2800" b="1" kern="0" dirty="0">
                    <a:latin typeface="Arial Unicode MS" panose="020B0604020202020204" pitchFamily="34" charset="-120"/>
                    <a:ea typeface="微軟正黑體" panose="020B0604030504040204" pitchFamily="34" charset="-120"/>
                  </a:rPr>
                  <a:t>-</a:t>
                </a:r>
                <a:r>
                  <a:rPr lang="zh-TW" altLang="en-US" sz="2800" b="1" kern="0" dirty="0">
                    <a:latin typeface="Arial Unicode MS" panose="020B0604020202020204" pitchFamily="34" charset="-120"/>
                    <a:ea typeface="微軟正黑體" panose="020B0604030504040204" pitchFamily="34" charset="-120"/>
                  </a:rPr>
                  <a:t>應用面議題</a:t>
                </a:r>
              </a:p>
            </p:txBody>
          </p:sp>
        </p:grpSp>
      </p:grpSp>
      <p:sp>
        <p:nvSpPr>
          <p:cNvPr id="9" name="投影片編號版面配置區 3"/>
          <p:cNvSpPr>
            <a:spLocks noGrp="1"/>
          </p:cNvSpPr>
          <p:nvPr>
            <p:ph type="sldNum" sz="quarter" idx="12"/>
          </p:nvPr>
        </p:nvSpPr>
        <p:spPr>
          <a:xfrm>
            <a:off x="7013762" y="6356351"/>
            <a:ext cx="20574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49</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178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ct val="100000"/>
              </a:lnSpc>
            </a:pPr>
            <a:r>
              <a:rPr lang="zh-TW" altLang="en-US" sz="4000" b="1" dirty="0">
                <a:effectLst>
                  <a:outerShdw blurRad="38100" dist="38100" dir="2700000" algn="tl">
                    <a:srgbClr val="000000">
                      <a:alpha val="43137"/>
                    </a:srgbClr>
                  </a:outerShdw>
                </a:effectLst>
              </a:rPr>
              <a:t>二、</a:t>
            </a:r>
            <a:r>
              <a:rPr lang="en-US" altLang="zh-TW" sz="4000" b="1" dirty="0">
                <a:effectLst>
                  <a:outerShdw blurRad="38100" dist="38100" dir="2700000" algn="tl">
                    <a:srgbClr val="000000">
                      <a:alpha val="43137"/>
                    </a:srgbClr>
                  </a:outerShdw>
                </a:effectLst>
              </a:rPr>
              <a:t>2025 </a:t>
            </a:r>
            <a:r>
              <a:rPr lang="zh-TW" altLang="en-US" sz="4000" b="1" dirty="0">
                <a:effectLst>
                  <a:outerShdw blurRad="38100" dist="38100" dir="2700000" algn="tl">
                    <a:srgbClr val="000000">
                      <a:alpha val="43137"/>
                    </a:srgbClr>
                  </a:outerShdw>
                </a:effectLst>
              </a:rPr>
              <a:t>年物聯網潛在經濟影響</a:t>
            </a:r>
          </a:p>
        </p:txBody>
      </p:sp>
      <p:sp>
        <p:nvSpPr>
          <p:cNvPr id="11" name="矩形 10"/>
          <p:cNvSpPr/>
          <p:nvPr/>
        </p:nvSpPr>
        <p:spPr>
          <a:xfrm>
            <a:off x="4195350" y="1303543"/>
            <a:ext cx="4320000" cy="400110"/>
          </a:xfrm>
          <a:prstGeom prst="rect">
            <a:avLst/>
          </a:prstGeom>
        </p:spPr>
        <p:txBody>
          <a:bodyPr wrap="square" anchor="ctr">
            <a:spAutoFit/>
          </a:bodyPr>
          <a:lstStyle/>
          <a:p>
            <a:pPr algn="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Economic Impact</a:t>
            </a:r>
            <a:r>
              <a:rPr lang="zh-TW" altLang="en-US" sz="2000" dirty="0">
                <a:latin typeface="微軟正黑體" panose="020B0604030504040204" pitchFamily="34" charset="-120"/>
                <a:ea typeface="微軟正黑體" panose="020B0604030504040204" pitchFamily="34" charset="-120"/>
              </a:rPr>
              <a:t>）</a:t>
            </a:r>
          </a:p>
        </p:txBody>
      </p:sp>
      <p:sp>
        <p:nvSpPr>
          <p:cNvPr id="7"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5</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628650" y="6309058"/>
            <a:ext cx="4608000" cy="276999"/>
          </a:xfrm>
          <a:prstGeom prst="rect">
            <a:avLst/>
          </a:prstGeom>
          <a:noFill/>
        </p:spPr>
        <p:txBody>
          <a:bodyPr wrap="square" rtlCol="0" anchor="ctr">
            <a:spAutoFit/>
          </a:bodyPr>
          <a:lstStyle/>
          <a:p>
            <a:r>
              <a:rPr lang="zh-TW" altLang="en-US" sz="1200" dirty="0">
                <a:latin typeface="微軟正黑體" panose="020B0604030504040204" pitchFamily="34" charset="-120"/>
                <a:ea typeface="微軟正黑體" panose="020B0604030504040204" pitchFamily="34" charset="-120"/>
              </a:rPr>
              <a:t>資料來源：</a:t>
            </a:r>
            <a:r>
              <a:rPr lang="en-US" altLang="zh-TW" sz="1200" dirty="0" err="1">
                <a:latin typeface="微軟正黑體" panose="020B0604030504040204" pitchFamily="34" charset="-120"/>
                <a:ea typeface="微軟正黑體" panose="020B0604030504040204" pitchFamily="34" charset="-120"/>
              </a:rPr>
              <a:t>Mckinsey</a:t>
            </a:r>
            <a:r>
              <a:rPr lang="en-US" altLang="zh-TW" sz="1200" dirty="0">
                <a:latin typeface="微軟正黑體" panose="020B0604030504040204" pitchFamily="34" charset="-120"/>
                <a:ea typeface="微軟正黑體" panose="020B0604030504040204" pitchFamily="34" charset="-120"/>
              </a:rPr>
              <a:t>, 2015</a:t>
            </a:r>
            <a:endParaRPr lang="zh-TW" altLang="en-US" sz="1200" dirty="0">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7063" y="1820517"/>
            <a:ext cx="788828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3329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1603" y="293655"/>
            <a:ext cx="8404893" cy="1325563"/>
          </a:xfrm>
        </p:spPr>
        <p:txBody>
          <a:bodyPr>
            <a:normAutofit/>
          </a:bodyPr>
          <a:lstStyle/>
          <a:p>
            <a:r>
              <a:rPr lang="zh-TW" altLang="en-US" sz="3600" b="1" dirty="0">
                <a:solidFill>
                  <a:srgbClr val="C00000"/>
                </a:solidFill>
              </a:rPr>
              <a:t>完備創新法制</a:t>
            </a:r>
            <a:r>
              <a:rPr lang="en-US" altLang="zh-TW" sz="3600" b="1" dirty="0">
                <a:solidFill>
                  <a:srgbClr val="C00000"/>
                </a:solidFill>
              </a:rPr>
              <a:t>(4/5)</a:t>
            </a:r>
            <a:endParaRPr lang="zh-TW" altLang="en-US" sz="3600" b="1" dirty="0">
              <a:solidFill>
                <a:srgbClr val="C00000"/>
              </a:solidFill>
            </a:endParaRPr>
          </a:p>
        </p:txBody>
      </p:sp>
      <p:grpSp>
        <p:nvGrpSpPr>
          <p:cNvPr id="4" name="群組 3"/>
          <p:cNvGrpSpPr/>
          <p:nvPr/>
        </p:nvGrpSpPr>
        <p:grpSpPr>
          <a:xfrm>
            <a:off x="107504" y="1738742"/>
            <a:ext cx="8388664" cy="4932222"/>
            <a:chOff x="521654" y="2441692"/>
            <a:chExt cx="7445939" cy="941975"/>
          </a:xfrm>
        </p:grpSpPr>
        <p:sp>
          <p:nvSpPr>
            <p:cNvPr id="5" name="圓角矩形 4"/>
            <p:cNvSpPr/>
            <p:nvPr/>
          </p:nvSpPr>
          <p:spPr bwMode="auto">
            <a:xfrm>
              <a:off x="1320362" y="2441692"/>
              <a:ext cx="6647231" cy="914192"/>
            </a:xfrm>
            <a:prstGeom prst="roundRect">
              <a:avLst>
                <a:gd name="adj" fmla="val 13408"/>
              </a:avLst>
            </a:prstGeom>
            <a:ln/>
          </p:spPr>
          <p:style>
            <a:lnRef idx="2">
              <a:schemeClr val="accent2"/>
            </a:lnRef>
            <a:fillRef idx="1">
              <a:schemeClr val="lt1"/>
            </a:fillRef>
            <a:effectRef idx="0">
              <a:schemeClr val="accent2"/>
            </a:effectRef>
            <a:fontRef idx="minor">
              <a:schemeClr val="dk1"/>
            </a:fontRef>
          </p:style>
          <p:txBody>
            <a:bodyPr lIns="216000" tIns="108000" rIns="108000" bIns="0" spcCol="1270" anchor="t"/>
            <a:lstStyle/>
            <a:p>
              <a:pPr marL="1177925" lvl="2" indent="-342900" defTabSz="800100" hangingPunct="0">
                <a:lnSpc>
                  <a:spcPts val="2500"/>
                </a:lnSpc>
                <a:buFont typeface="Arial"/>
                <a:buChar char="•"/>
                <a:defRPr/>
              </a:pPr>
              <a:r>
                <a:rPr lang="zh-TW" altLang="en-US" sz="2200" b="1" dirty="0">
                  <a:solidFill>
                    <a:srgbClr val="151ECD"/>
                  </a:solidFill>
                  <a:latin typeface="微軟正黑體" panose="020B0604030504040204" pitchFamily="34" charset="-120"/>
                  <a:ea typeface="微軟正黑體" panose="020B0604030504040204" pitchFamily="34" charset="-120"/>
                  <a:cs typeface="Arial" panose="020B0604020202020204" pitchFamily="34" charset="0"/>
                </a:rPr>
                <a:t>當前重要財經法制</a:t>
              </a:r>
              <a:endParaRPr lang="en-US" altLang="zh-TW" sz="2200" b="1" dirty="0">
                <a:solidFill>
                  <a:srgbClr val="151ECD"/>
                </a:solidFill>
                <a:latin typeface="微軟正黑體" panose="020B0604030504040204" pitchFamily="34" charset="-120"/>
                <a:ea typeface="微軟正黑體" panose="020B0604030504040204" pitchFamily="34" charset="-120"/>
                <a:cs typeface="Arial" panose="020B0604020202020204" pitchFamily="34" charset="0"/>
              </a:endParaRPr>
            </a:p>
            <a:p>
              <a:pPr marL="1635125" lvl="3" indent="-342900" algn="just" defTabSz="800100" hangingPunct="0">
                <a:lnSpc>
                  <a:spcPts val="2500"/>
                </a:lnSpc>
                <a:buFont typeface="Wingdings" panose="05000000000000000000" pitchFamily="2" charset="2"/>
                <a:buChar char="Ø"/>
                <a:defRPr/>
              </a:pP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所得稅法</a:t>
              </a:r>
              <a:endParaRPr lang="en-US" altLang="zh-TW"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marL="1635125" lvl="3" indent="-342900" algn="just" defTabSz="800100" hangingPunct="0">
                <a:lnSpc>
                  <a:spcPts val="2500"/>
                </a:lnSpc>
                <a:buFont typeface="Wingdings" panose="05000000000000000000" pitchFamily="2" charset="2"/>
                <a:buChar char="Ø"/>
                <a:defRPr/>
              </a:pP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鬆綁延攬及留用國際人才相關法規：修改入出國及移民法、放寬高階及技術人才簽證及移民條件</a:t>
              </a:r>
              <a:endParaRPr lang="en-US" altLang="zh-TW"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marL="1635125" lvl="3" indent="-342900" algn="just" defTabSz="800100" hangingPunct="0">
                <a:lnSpc>
                  <a:spcPts val="2500"/>
                </a:lnSpc>
                <a:buFont typeface="Wingdings" panose="05000000000000000000" pitchFamily="2" charset="2"/>
                <a:buChar char="Ø"/>
                <a:defRPr/>
              </a:pP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企業反貪腐與企業行收賄</a:t>
              </a:r>
              <a:r>
                <a:rPr lang="en-US" altLang="zh-TW"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除刑法背信罪之外是否有其他相關法規可茲防範</a:t>
              </a:r>
              <a:r>
                <a:rPr lang="en-US" altLang="zh-TW"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a:t>
              </a:r>
            </a:p>
            <a:p>
              <a:pPr marL="1635125" lvl="3" indent="-342900" algn="just" defTabSz="800100" hangingPunct="0">
                <a:lnSpc>
                  <a:spcPts val="2500"/>
                </a:lnSpc>
                <a:buFont typeface="Wingdings" panose="05000000000000000000" pitchFamily="2" charset="2"/>
                <a:buChar char="Ø"/>
                <a:defRPr/>
              </a:pP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鬆綁學校及其師生參與創業規範</a:t>
              </a:r>
              <a:r>
                <a:rPr lang="en-US" altLang="zh-TW"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如科技基本法、高等教育創新轉型退場條例等</a:t>
              </a:r>
              <a:r>
                <a:rPr lang="en-US" altLang="zh-TW"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rPr>
                <a:t>)</a:t>
              </a:r>
            </a:p>
            <a:p>
              <a:pPr marL="1177925" lvl="2" indent="-342900" algn="just" defTabSz="800100" hangingPunct="0">
                <a:lnSpc>
                  <a:spcPts val="2500"/>
                </a:lnSpc>
                <a:buFont typeface="Arial" panose="020B0604020202020204" pitchFamily="34" charset="0"/>
                <a:buChar char="•"/>
                <a:defRPr/>
              </a:pPr>
              <a:r>
                <a:rPr lang="zh-TW" altLang="en-US" sz="2200" b="1" dirty="0">
                  <a:solidFill>
                    <a:srgbClr val="151ECD"/>
                  </a:solidFill>
                  <a:latin typeface="微軟正黑體" panose="020B0604030504040204" pitchFamily="34" charset="-120"/>
                  <a:ea typeface="微軟正黑體" panose="020B0604030504040204" pitchFamily="34" charset="-120"/>
                  <a:cs typeface="Arial" panose="020B0604020202020204" pitchFamily="34" charset="0"/>
                </a:rPr>
                <a:t>訂定有利於創新發展的審計及主計規範：</a:t>
              </a:r>
              <a:r>
                <a:rPr lang="zh-TW" altLang="en-US" sz="2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檢視並修正審計、主計相關規定，如經費使用彈性、單據審核、計畫</a:t>
              </a:r>
              <a:r>
                <a:rPr lang="en-US" altLang="zh-TW" sz="2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KPI</a:t>
              </a:r>
              <a:r>
                <a:rPr lang="zh-TW" altLang="en-US" sz="2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等</a:t>
              </a:r>
              <a:endParaRPr lang="en-US" altLang="zh-TW" sz="2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marL="1177925" lvl="2" indent="-342900" algn="just" defTabSz="800100" hangingPunct="0">
                <a:lnSpc>
                  <a:spcPts val="2500"/>
                </a:lnSpc>
                <a:buFont typeface="Arial" panose="020B0604020202020204" pitchFamily="34" charset="0"/>
                <a:buChar char="•"/>
                <a:defRPr/>
              </a:pPr>
              <a:r>
                <a:rPr lang="zh-TW" altLang="en-US" sz="2200" b="1" dirty="0">
                  <a:solidFill>
                    <a:srgbClr val="151ECD"/>
                  </a:solidFill>
                  <a:latin typeface="微軟正黑體" panose="020B0604030504040204" pitchFamily="34" charset="-120"/>
                  <a:ea typeface="微軟正黑體" panose="020B0604030504040204" pitchFamily="34" charset="-120"/>
                  <a:cs typeface="Arial" panose="020B0604020202020204" pitchFamily="34" charset="0"/>
                </a:rPr>
                <a:t>推動公務機關採購創新產品：</a:t>
              </a:r>
              <a:r>
                <a:rPr lang="zh-TW" altLang="en-US" sz="2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推動公部門創新採購預算，擴大採用新創事業產品與服務</a:t>
              </a:r>
            </a:p>
            <a:p>
              <a:pPr marL="1177925" lvl="2" indent="-342900" algn="just" defTabSz="800100" hangingPunct="0">
                <a:lnSpc>
                  <a:spcPts val="2400"/>
                </a:lnSpc>
                <a:spcBef>
                  <a:spcPts val="600"/>
                </a:spcBef>
                <a:spcAft>
                  <a:spcPts val="600"/>
                </a:spcAft>
                <a:buFont typeface="Arial" panose="020B0604020202020204" pitchFamily="34" charset="0"/>
                <a:buChar char="•"/>
                <a:defRPr/>
              </a:pPr>
              <a:endPar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marL="1177925" lvl="2" indent="-342900" algn="just" defTabSz="800100" hangingPunct="0">
                <a:lnSpc>
                  <a:spcPts val="2400"/>
                </a:lnSpc>
                <a:spcBef>
                  <a:spcPts val="600"/>
                </a:spcBef>
                <a:spcAft>
                  <a:spcPts val="600"/>
                </a:spcAft>
                <a:buFont typeface="Arial" panose="020B0604020202020204" pitchFamily="34" charset="0"/>
                <a:buChar char="•"/>
                <a:defRPr/>
              </a:pPr>
              <a:endParaRPr lang="zh-TW" altLang="en-US"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marL="1635125" lvl="3" indent="-342900" algn="just" defTabSz="800100" hangingPunct="0">
                <a:lnSpc>
                  <a:spcPts val="3200"/>
                </a:lnSpc>
                <a:spcBef>
                  <a:spcPts val="600"/>
                </a:spcBef>
                <a:spcAft>
                  <a:spcPts val="600"/>
                </a:spcAft>
                <a:buFont typeface="Wingdings" panose="05000000000000000000" pitchFamily="2" charset="2"/>
                <a:buChar char="Ø"/>
                <a:defRPr/>
              </a:pPr>
              <a:endParaRPr lang="en-US" altLang="zh-TW"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marL="1635125" lvl="3" indent="-342900" algn="just" defTabSz="800100" hangingPunct="0">
                <a:lnSpc>
                  <a:spcPts val="3200"/>
                </a:lnSpc>
                <a:spcBef>
                  <a:spcPts val="600"/>
                </a:spcBef>
                <a:spcAft>
                  <a:spcPts val="600"/>
                </a:spcAft>
                <a:buFont typeface="Wingdings" panose="05000000000000000000" pitchFamily="2" charset="2"/>
                <a:buChar char="Ø"/>
                <a:defRPr/>
              </a:pPr>
              <a:endParaRPr lang="en-US" altLang="zh-TW"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endParaRPr>
            </a:p>
            <a:p>
              <a:pPr marL="1177925" lvl="2" indent="-342900" algn="just" defTabSz="800100" hangingPunct="0">
                <a:lnSpc>
                  <a:spcPts val="2800"/>
                </a:lnSpc>
                <a:spcBef>
                  <a:spcPts val="600"/>
                </a:spcBef>
                <a:buFont typeface="Arial"/>
                <a:buChar char="•"/>
                <a:defRPr/>
              </a:pPr>
              <a:endParaRPr lang="en-US" altLang="zh-TW" sz="2200" dirty="0">
                <a:solidFill>
                  <a:schemeClr val="tx1">
                    <a:lumMod val="95000"/>
                    <a:lumOff val="5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6" name="群組 52"/>
            <p:cNvGrpSpPr>
              <a:grpSpLocks/>
            </p:cNvGrpSpPr>
            <p:nvPr/>
          </p:nvGrpSpPr>
          <p:grpSpPr bwMode="auto">
            <a:xfrm>
              <a:off x="521654" y="2473193"/>
              <a:ext cx="2123314" cy="910474"/>
              <a:chOff x="1187625" y="1839327"/>
              <a:chExt cx="1488829" cy="954867"/>
            </a:xfrm>
          </p:grpSpPr>
          <p:sp>
            <p:nvSpPr>
              <p:cNvPr id="7" name="＞形箭號 6"/>
              <p:cNvSpPr/>
              <p:nvPr/>
            </p:nvSpPr>
            <p:spPr>
              <a:xfrm>
                <a:off x="1187625" y="1839327"/>
                <a:ext cx="1488829" cy="855926"/>
              </a:xfrm>
              <a:prstGeom prst="chevron">
                <a:avLst>
                  <a:gd name="adj" fmla="val 35715"/>
                </a:avLst>
              </a:prstGeom>
              <a:solidFill>
                <a:srgbClr val="931D22"/>
              </a:solidFill>
              <a:ln w="38100" cap="flat" cmpd="sng" algn="ctr">
                <a:solidFill>
                  <a:sysClr val="window" lastClr="FFFFFF"/>
                </a:solidFill>
                <a:prstDash val="solid"/>
              </a:ln>
              <a:effectLst>
                <a:outerShdw blurRad="40005"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8" name="圓角矩形 7"/>
              <p:cNvSpPr/>
              <p:nvPr/>
            </p:nvSpPr>
            <p:spPr>
              <a:xfrm>
                <a:off x="1443245" y="1923928"/>
                <a:ext cx="999242" cy="870266"/>
              </a:xfrm>
              <a:prstGeom prst="roundRect">
                <a:avLst/>
              </a:prstGeom>
              <a:ln/>
            </p:spPr>
            <p:style>
              <a:lnRef idx="2">
                <a:schemeClr val="accent2"/>
              </a:lnRef>
              <a:fillRef idx="1">
                <a:schemeClr val="lt1"/>
              </a:fillRef>
              <a:effectRef idx="0">
                <a:schemeClr val="accent2"/>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調適一般重要財經法制議題</a:t>
                </a:r>
              </a:p>
            </p:txBody>
          </p:sp>
        </p:grpSp>
      </p:grpSp>
      <p:sp>
        <p:nvSpPr>
          <p:cNvPr id="9" name="投影片編號版面配置區 3"/>
          <p:cNvSpPr>
            <a:spLocks noGrp="1"/>
          </p:cNvSpPr>
          <p:nvPr>
            <p:ph type="sldNum" sz="quarter" idx="12"/>
          </p:nvPr>
        </p:nvSpPr>
        <p:spPr>
          <a:xfrm>
            <a:off x="7013762" y="6356351"/>
            <a:ext cx="20574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50</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84200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2752" y="234389"/>
            <a:ext cx="8512397" cy="1325563"/>
          </a:xfrm>
        </p:spPr>
        <p:txBody>
          <a:bodyPr>
            <a:normAutofit/>
          </a:bodyPr>
          <a:lstStyle/>
          <a:p>
            <a:r>
              <a:rPr lang="zh-TW" altLang="en-US" sz="3600" b="1" dirty="0">
                <a:solidFill>
                  <a:srgbClr val="C00000"/>
                </a:solidFill>
              </a:rPr>
              <a:t>完備創新法制</a:t>
            </a:r>
            <a:r>
              <a:rPr lang="en-US" altLang="zh-TW" sz="3600" b="1" dirty="0">
                <a:solidFill>
                  <a:srgbClr val="C00000"/>
                </a:solidFill>
              </a:rPr>
              <a:t>(5/5)</a:t>
            </a:r>
            <a:endParaRPr lang="zh-TW" altLang="en-US" sz="3600" b="1" dirty="0">
              <a:solidFill>
                <a:srgbClr val="C00000"/>
              </a:solidFill>
            </a:endParaRPr>
          </a:p>
        </p:txBody>
      </p:sp>
      <p:sp>
        <p:nvSpPr>
          <p:cNvPr id="29" name="圓角矩形 28"/>
          <p:cNvSpPr/>
          <p:nvPr/>
        </p:nvSpPr>
        <p:spPr>
          <a:xfrm>
            <a:off x="899592" y="5949336"/>
            <a:ext cx="7193516" cy="504000"/>
          </a:xfrm>
          <a:prstGeom prst="roundRect">
            <a:avLst/>
          </a:prstGeom>
          <a:gradFill>
            <a:gsLst>
              <a:gs pos="0">
                <a:schemeClr val="accent2">
                  <a:lumMod val="60000"/>
                  <a:lumOff val="40000"/>
                </a:schemeClr>
              </a:gs>
              <a:gs pos="50000">
                <a:schemeClr val="accent2">
                  <a:lumMod val="20000"/>
                  <a:lumOff val="80000"/>
                </a:schemeClr>
              </a:gs>
              <a:gs pos="100000">
                <a:schemeClr val="bg1"/>
              </a:gs>
            </a:gsLst>
            <a:lin ang="27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accent5">
                    <a:lumMod val="50000"/>
                  </a:schemeClr>
                </a:solidFill>
                <a:latin typeface="微軟正黑體" panose="020B0604030504040204" pitchFamily="34" charset="-120"/>
                <a:ea typeface="微軟正黑體" panose="020B0604030504040204" pitchFamily="34" charset="-120"/>
              </a:rPr>
              <a:t>機關依據解決方案，循法制作業程序提出相關法規增、修草案</a:t>
            </a:r>
          </a:p>
        </p:txBody>
      </p:sp>
      <p:sp>
        <p:nvSpPr>
          <p:cNvPr id="3" name="向右箭號 2"/>
          <p:cNvSpPr/>
          <p:nvPr/>
        </p:nvSpPr>
        <p:spPr>
          <a:xfrm rot="5400000">
            <a:off x="7096738" y="5049192"/>
            <a:ext cx="648000" cy="864000"/>
          </a:xfrm>
          <a:prstGeom prst="strip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nvGrpSpPr>
          <p:cNvPr id="30" name="群組 29"/>
          <p:cNvGrpSpPr/>
          <p:nvPr/>
        </p:nvGrpSpPr>
        <p:grpSpPr>
          <a:xfrm>
            <a:off x="576560" y="1479435"/>
            <a:ext cx="9036000" cy="4109805"/>
            <a:chOff x="-149058" y="1946808"/>
            <a:chExt cx="9904530" cy="4182000"/>
          </a:xfrm>
        </p:grpSpPr>
        <p:grpSp>
          <p:nvGrpSpPr>
            <p:cNvPr id="31" name="群組 30"/>
            <p:cNvGrpSpPr/>
            <p:nvPr/>
          </p:nvGrpSpPr>
          <p:grpSpPr>
            <a:xfrm>
              <a:off x="-149058" y="1946808"/>
              <a:ext cx="9904530" cy="4182000"/>
              <a:chOff x="-149058" y="1911296"/>
              <a:chExt cx="9904530" cy="4182000"/>
            </a:xfrm>
          </p:grpSpPr>
          <p:sp>
            <p:nvSpPr>
              <p:cNvPr id="38" name="Rectangle 9"/>
              <p:cNvSpPr>
                <a:spLocks noChangeArrowheads="1"/>
              </p:cNvSpPr>
              <p:nvPr/>
            </p:nvSpPr>
            <p:spPr bwMode="auto">
              <a:xfrm>
                <a:off x="-149058" y="1911296"/>
                <a:ext cx="9904530" cy="4182000"/>
              </a:xfrm>
              <a:prstGeom prst="rightArrow">
                <a:avLst>
                  <a:gd name="adj1" fmla="val 81663"/>
                  <a:gd name="adj2" fmla="val 13531"/>
                </a:avLst>
              </a:prstGeom>
              <a:gradFill>
                <a:gsLst>
                  <a:gs pos="0">
                    <a:schemeClr val="accent6">
                      <a:lumMod val="75000"/>
                    </a:schemeClr>
                  </a:gs>
                  <a:gs pos="58000">
                    <a:schemeClr val="accent6">
                      <a:lumMod val="60000"/>
                      <a:lumOff val="40000"/>
                    </a:schemeClr>
                  </a:gs>
                  <a:gs pos="100000">
                    <a:schemeClr val="accent6">
                      <a:lumMod val="20000"/>
                      <a:lumOff val="80000"/>
                    </a:schemeClr>
                  </a:gs>
                </a:gsLst>
                <a:lin ang="2700000" scaled="1"/>
              </a:gradFill>
              <a:ln>
                <a:noFill/>
              </a:ln>
              <a:scene3d>
                <a:camera prst="perspectiveRight"/>
                <a:lightRig rig="threePt" dir="t"/>
              </a:scene3d>
              <a:sp3d>
                <a:bevelT/>
              </a:sp3d>
            </p:spPr>
            <p:txBody>
              <a:bodyPr wrap="none" anchor="ctr"/>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微軟正黑體" pitchFamily="34"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9pPr>
              </a:lstStyle>
              <a:p>
                <a:pPr eaLnBrk="1" hangingPunct="1">
                  <a:spcBef>
                    <a:spcPct val="0"/>
                  </a:spcBef>
                  <a:buFontTx/>
                  <a:buNone/>
                </a:pPr>
                <a:endParaRPr lang="zh-TW" altLang="en-US" sz="1800" b="0"/>
              </a:p>
            </p:txBody>
          </p:sp>
          <p:grpSp>
            <p:nvGrpSpPr>
              <p:cNvPr id="39" name="群組 38"/>
              <p:cNvGrpSpPr/>
              <p:nvPr/>
            </p:nvGrpSpPr>
            <p:grpSpPr>
              <a:xfrm>
                <a:off x="362881" y="2649296"/>
                <a:ext cx="8176659" cy="2664740"/>
                <a:chOff x="643812" y="1712535"/>
                <a:chExt cx="8176659" cy="2594605"/>
              </a:xfrm>
            </p:grpSpPr>
            <p:sp>
              <p:nvSpPr>
                <p:cNvPr id="40" name="AutoShape 4"/>
                <p:cNvSpPr>
                  <a:spLocks noChangeArrowheads="1"/>
                </p:cNvSpPr>
                <p:nvPr/>
              </p:nvSpPr>
              <p:spPr bwMode="gray">
                <a:xfrm>
                  <a:off x="643812" y="1712535"/>
                  <a:ext cx="1657332" cy="2594605"/>
                </a:xfrm>
                <a:prstGeom prst="parallelogram">
                  <a:avLst>
                    <a:gd name="adj" fmla="val 14771"/>
                  </a:avLst>
                </a:prstGeom>
                <a:solidFill>
                  <a:schemeClr val="accent6">
                    <a:lumMod val="20000"/>
                    <a:lumOff val="80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0" tIns="1332000" rIns="0" bIns="44450" anchor="ctr" anchorCtr="1"/>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微軟正黑體" pitchFamily="34"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9pPr>
                </a:lstStyle>
                <a:p>
                  <a:pPr algn="ctr" eaLnBrk="1" hangingPunct="1">
                    <a:spcBef>
                      <a:spcPct val="0"/>
                    </a:spcBef>
                    <a:buFontTx/>
                    <a:buNone/>
                  </a:pPr>
                  <a:r>
                    <a:rPr lang="zh-TW" altLang="en-US" sz="1800" dirty="0"/>
                    <a:t>確認議題</a:t>
                  </a:r>
                </a:p>
              </p:txBody>
            </p:sp>
            <p:sp>
              <p:nvSpPr>
                <p:cNvPr id="41" name="AutoShape 5"/>
                <p:cNvSpPr>
                  <a:spLocks noChangeArrowheads="1"/>
                </p:cNvSpPr>
                <p:nvPr/>
              </p:nvSpPr>
              <p:spPr bwMode="gray">
                <a:xfrm>
                  <a:off x="2085866" y="1712537"/>
                  <a:ext cx="1854633" cy="2594570"/>
                </a:xfrm>
                <a:prstGeom prst="parallelogram">
                  <a:avLst>
                    <a:gd name="adj" fmla="val 14502"/>
                  </a:avLst>
                </a:prstGeom>
                <a:solidFill>
                  <a:schemeClr val="accent6">
                    <a:lumMod val="20000"/>
                    <a:lumOff val="80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0" tIns="1332000" rIns="0" bIns="44450" anchor="ctr" anchorCtr="1"/>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微軟正黑體" pitchFamily="34"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9pPr>
                </a:lstStyle>
                <a:p>
                  <a:pPr algn="ctr" eaLnBrk="1" hangingPunct="1">
                    <a:spcBef>
                      <a:spcPct val="0"/>
                    </a:spcBef>
                    <a:buFontTx/>
                    <a:buNone/>
                  </a:pPr>
                  <a:r>
                    <a:rPr lang="zh-TW" altLang="en-US" sz="1800" dirty="0"/>
                    <a:t>召開協調會</a:t>
                  </a:r>
                  <a:endParaRPr lang="en-US" altLang="zh-TW" sz="1800" dirty="0"/>
                </a:p>
                <a:p>
                  <a:pPr algn="ctr" eaLnBrk="1" hangingPunct="1">
                    <a:spcBef>
                      <a:spcPct val="0"/>
                    </a:spcBef>
                    <a:buFontTx/>
                    <a:buNone/>
                  </a:pPr>
                  <a:r>
                    <a:rPr lang="zh-TW" altLang="en-US" sz="1800" dirty="0"/>
                    <a:t>確定方向</a:t>
                  </a:r>
                </a:p>
              </p:txBody>
            </p:sp>
            <p:sp>
              <p:nvSpPr>
                <p:cNvPr id="42" name="AutoShape 6"/>
                <p:cNvSpPr>
                  <a:spLocks noChangeArrowheads="1"/>
                </p:cNvSpPr>
                <p:nvPr/>
              </p:nvSpPr>
              <p:spPr bwMode="gray">
                <a:xfrm>
                  <a:off x="3733038" y="1712537"/>
                  <a:ext cx="1800000" cy="2594570"/>
                </a:xfrm>
                <a:prstGeom prst="parallelogram">
                  <a:avLst>
                    <a:gd name="adj" fmla="val 13884"/>
                  </a:avLst>
                </a:prstGeom>
                <a:solidFill>
                  <a:schemeClr val="accent6">
                    <a:lumMod val="20000"/>
                    <a:lumOff val="80000"/>
                  </a:schemeClr>
                </a:solidFill>
                <a:ln w="25400" algn="ctr">
                  <a:solidFill>
                    <a:srgbClr val="000000"/>
                  </a:solidFill>
                  <a:miter lim="800000"/>
                  <a:headEnd/>
                  <a:tailEnd/>
                </a:ln>
                <a:extLst/>
              </p:spPr>
              <p:txBody>
                <a:bodyPr lIns="0" tIns="1332000" rIns="0" bIns="44450" anchor="ctr" anchorCtr="1"/>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微軟正黑體" pitchFamily="34"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9pPr>
                </a:lstStyle>
                <a:p>
                  <a:pPr eaLnBrk="1" hangingPunct="1">
                    <a:spcBef>
                      <a:spcPct val="0"/>
                    </a:spcBef>
                    <a:buFontTx/>
                    <a:buNone/>
                  </a:pPr>
                  <a:r>
                    <a:rPr lang="en-US" altLang="zh-TW" sz="1800" dirty="0" err="1"/>
                    <a:t>vTaiwan</a:t>
                  </a:r>
                  <a:endParaRPr lang="en-US" altLang="zh-TW" sz="1800" dirty="0"/>
                </a:p>
                <a:p>
                  <a:pPr eaLnBrk="1" hangingPunct="1">
                    <a:spcBef>
                      <a:spcPct val="0"/>
                    </a:spcBef>
                    <a:buFontTx/>
                    <a:buNone/>
                  </a:pPr>
                  <a:r>
                    <a:rPr lang="zh-TW" altLang="en-US" sz="1800" dirty="0"/>
                    <a:t>平台討論</a:t>
                  </a:r>
                </a:p>
              </p:txBody>
            </p:sp>
            <p:sp>
              <p:nvSpPr>
                <p:cNvPr id="43" name="AutoShape 7"/>
                <p:cNvSpPr>
                  <a:spLocks noChangeArrowheads="1"/>
                </p:cNvSpPr>
                <p:nvPr/>
              </p:nvSpPr>
              <p:spPr bwMode="gray">
                <a:xfrm>
                  <a:off x="5364288" y="1712537"/>
                  <a:ext cx="1800000" cy="2594570"/>
                </a:xfrm>
                <a:prstGeom prst="parallelogram">
                  <a:avLst>
                    <a:gd name="adj" fmla="val 12010"/>
                  </a:avLst>
                </a:prstGeom>
                <a:solidFill>
                  <a:schemeClr val="accent6">
                    <a:lumMod val="20000"/>
                    <a:lumOff val="80000"/>
                  </a:schemeClr>
                </a:solidFill>
                <a:ln w="25400" algn="ctr">
                  <a:solidFill>
                    <a:srgbClr val="000000"/>
                  </a:solidFill>
                  <a:miter lim="800000"/>
                  <a:headEnd/>
                  <a:tailEnd/>
                </a:ln>
                <a:extLst/>
              </p:spPr>
              <p:txBody>
                <a:bodyPr lIns="0" tIns="1332000" rIns="0" bIns="44450" anchor="ctr" anchorCtr="1"/>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微軟正黑體" pitchFamily="34"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9pPr>
                </a:lstStyle>
                <a:p>
                  <a:pPr algn="ctr" eaLnBrk="1" hangingPunct="1">
                    <a:spcBef>
                      <a:spcPct val="0"/>
                    </a:spcBef>
                    <a:buFontTx/>
                    <a:buNone/>
                  </a:pPr>
                  <a:r>
                    <a:rPr lang="zh-TW" altLang="en-US" sz="1800" dirty="0"/>
                    <a:t>線上</a:t>
                  </a:r>
                  <a:endParaRPr lang="en-US" altLang="zh-TW" sz="1800" dirty="0"/>
                </a:p>
                <a:p>
                  <a:pPr algn="ctr" eaLnBrk="1" hangingPunct="1">
                    <a:spcBef>
                      <a:spcPct val="0"/>
                    </a:spcBef>
                    <a:buFontTx/>
                    <a:buNone/>
                  </a:pPr>
                  <a:r>
                    <a:rPr lang="zh-TW" altLang="en-US" sz="1800" dirty="0"/>
                    <a:t>諮詢會議</a:t>
                  </a:r>
                </a:p>
              </p:txBody>
            </p:sp>
            <p:sp>
              <p:nvSpPr>
                <p:cNvPr id="44" name="AutoShape 8"/>
                <p:cNvSpPr>
                  <a:spLocks noChangeArrowheads="1"/>
                </p:cNvSpPr>
                <p:nvPr/>
              </p:nvSpPr>
              <p:spPr bwMode="gray">
                <a:xfrm>
                  <a:off x="7020471" y="1712537"/>
                  <a:ext cx="1800000" cy="2594570"/>
                </a:xfrm>
                <a:prstGeom prst="parallelogram">
                  <a:avLst>
                    <a:gd name="adj" fmla="val 12010"/>
                  </a:avLst>
                </a:prstGeom>
                <a:solidFill>
                  <a:schemeClr val="accent6">
                    <a:lumMod val="20000"/>
                    <a:lumOff val="80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0" tIns="1152000" rIns="0" bIns="44450" anchor="ctr" anchorCtr="1"/>
                <a:lstStyle>
                  <a:lvl1pPr eaLnBrk="0" hangingPunct="0">
                    <a:spcBef>
                      <a:spcPct val="20000"/>
                    </a:spcBef>
                    <a:buChar char="•"/>
                    <a:defRPr kumimoji="1" sz="2800" b="1">
                      <a:solidFill>
                        <a:schemeClr val="tx1"/>
                      </a:solidFill>
                      <a:latin typeface="微軟正黑體" pitchFamily="34" charset="-120"/>
                      <a:ea typeface="微軟正黑體" pitchFamily="34" charset="-120"/>
                    </a:defRPr>
                  </a:lvl1pPr>
                  <a:lvl2pPr marL="742950" indent="-285750" eaLnBrk="0" hangingPunct="0">
                    <a:spcBef>
                      <a:spcPct val="20000"/>
                    </a:spcBef>
                    <a:buChar char="–"/>
                    <a:defRPr kumimoji="1" sz="2400" b="1">
                      <a:solidFill>
                        <a:schemeClr val="tx1"/>
                      </a:solidFill>
                      <a:latin typeface="微軟正黑體" pitchFamily="34" charset="-120"/>
                      <a:ea typeface="微軟正黑體" pitchFamily="34" charset="-120"/>
                    </a:defRPr>
                  </a:lvl2pPr>
                  <a:lvl3pPr marL="1143000" indent="-228600" eaLnBrk="0" hangingPunct="0">
                    <a:spcBef>
                      <a:spcPct val="20000"/>
                    </a:spcBef>
                    <a:buChar char="•"/>
                    <a:defRPr kumimoji="1" sz="2000" b="1">
                      <a:solidFill>
                        <a:schemeClr val="tx1"/>
                      </a:solidFill>
                      <a:latin typeface="微軟正黑體" pitchFamily="34" charset="-120"/>
                      <a:ea typeface="微軟正黑體" pitchFamily="34" charset="-120"/>
                    </a:defRPr>
                  </a:lvl3pPr>
                  <a:lvl4pPr marL="1600200" indent="-228600" eaLnBrk="0" hangingPunct="0">
                    <a:spcBef>
                      <a:spcPct val="20000"/>
                    </a:spcBef>
                    <a:buChar char="–"/>
                    <a:defRPr kumimoji="1" b="1">
                      <a:solidFill>
                        <a:schemeClr val="tx1"/>
                      </a:solidFill>
                      <a:latin typeface="微軟正黑體" pitchFamily="34" charset="-120"/>
                      <a:ea typeface="微軟正黑體" pitchFamily="34" charset="-120"/>
                    </a:defRPr>
                  </a:lvl4pPr>
                  <a:lvl5pPr marL="2057400" indent="-228600" eaLnBrk="0" hangingPunct="0">
                    <a:spcBef>
                      <a:spcPct val="20000"/>
                    </a:spcBef>
                    <a:buChar char="»"/>
                    <a:defRPr kumimoji="1" sz="2000">
                      <a:solidFill>
                        <a:schemeClr val="bg1"/>
                      </a:solidFill>
                      <a:latin typeface="Arial" pitchFamily="34" charset="0"/>
                      <a:ea typeface="微軟正黑體" pitchFamily="34" charset="-120"/>
                    </a:defRPr>
                  </a:lvl5pPr>
                  <a:lvl6pPr marL="25146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6pPr>
                  <a:lvl7pPr marL="29718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7pPr>
                  <a:lvl8pPr marL="34290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8pPr>
                  <a:lvl9pPr marL="3886200" indent="-228600" eaLnBrk="0" fontAlgn="base" hangingPunct="0">
                    <a:spcBef>
                      <a:spcPct val="20000"/>
                    </a:spcBef>
                    <a:spcAft>
                      <a:spcPct val="0"/>
                    </a:spcAft>
                    <a:buChar char="»"/>
                    <a:defRPr kumimoji="1" sz="2000">
                      <a:solidFill>
                        <a:schemeClr val="bg1"/>
                      </a:solidFill>
                      <a:latin typeface="Arial" pitchFamily="34" charset="0"/>
                      <a:ea typeface="微軟正黑體" pitchFamily="34" charset="-120"/>
                    </a:defRPr>
                  </a:lvl9pPr>
                </a:lstStyle>
                <a:p>
                  <a:pPr eaLnBrk="1" hangingPunct="1">
                    <a:spcBef>
                      <a:spcPct val="0"/>
                    </a:spcBef>
                    <a:buFontTx/>
                    <a:buNone/>
                  </a:pPr>
                  <a:r>
                    <a:rPr lang="zh-TW" altLang="en-US" sz="1800" dirty="0"/>
                    <a:t>綜合考量，提出解決方案</a:t>
                  </a:r>
                </a:p>
              </p:txBody>
            </p:sp>
          </p:grpSp>
        </p:grpSp>
        <p:cxnSp>
          <p:nvCxnSpPr>
            <p:cNvPr id="32" name="直線單箭頭接點 31"/>
            <p:cNvCxnSpPr/>
            <p:nvPr/>
          </p:nvCxnSpPr>
          <p:spPr>
            <a:xfrm>
              <a:off x="651338" y="4078808"/>
              <a:ext cx="293326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a:off x="3651321" y="3914808"/>
              <a:ext cx="315292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6892607" y="3750808"/>
              <a:ext cx="1548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圓角矩形 34"/>
            <p:cNvSpPr/>
            <p:nvPr/>
          </p:nvSpPr>
          <p:spPr>
            <a:xfrm>
              <a:off x="827584" y="3174745"/>
              <a:ext cx="2160000" cy="576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議題協調</a:t>
              </a:r>
            </a:p>
          </p:txBody>
        </p:sp>
        <p:sp>
          <p:nvSpPr>
            <p:cNvPr id="36" name="圓角矩形 35"/>
            <p:cNvSpPr/>
            <p:nvPr/>
          </p:nvSpPr>
          <p:spPr>
            <a:xfrm>
              <a:off x="4140192" y="3092745"/>
              <a:ext cx="2160000" cy="57606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意見徵集</a:t>
              </a:r>
            </a:p>
          </p:txBody>
        </p:sp>
        <p:sp>
          <p:nvSpPr>
            <p:cNvPr id="37" name="圓角矩形 36"/>
            <p:cNvSpPr/>
            <p:nvPr/>
          </p:nvSpPr>
          <p:spPr>
            <a:xfrm>
              <a:off x="7056424" y="2848808"/>
              <a:ext cx="1332000" cy="699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提出</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解決方案</a:t>
              </a:r>
            </a:p>
          </p:txBody>
        </p:sp>
      </p:grpSp>
      <p:sp>
        <p:nvSpPr>
          <p:cNvPr id="21" name="文字方塊 20"/>
          <p:cNvSpPr txBox="1"/>
          <p:nvPr/>
        </p:nvSpPr>
        <p:spPr>
          <a:xfrm>
            <a:off x="451142" y="2348880"/>
            <a:ext cx="523220" cy="2232248"/>
          </a:xfrm>
          <a:prstGeom prst="rect">
            <a:avLst/>
          </a:prstGeom>
          <a:noFill/>
        </p:spPr>
        <p:txBody>
          <a:bodyPr vert="eaVert" wrap="square" rtlCol="0">
            <a:spAutoFit/>
          </a:bodyPr>
          <a:lstStyle/>
          <a:p>
            <a:pPr algn="ctr"/>
            <a:r>
              <a:rPr lang="zh-TW" altLang="en-US" sz="2200" b="1" dirty="0">
                <a:solidFill>
                  <a:schemeClr val="bg1"/>
                </a:solidFill>
                <a:latin typeface="微軟正黑體" panose="020B0604030504040204" pitchFamily="34" charset="-120"/>
                <a:ea typeface="微軟正黑體" panose="020B0604030504040204" pitchFamily="34" charset="-120"/>
              </a:rPr>
              <a:t>推動作法</a:t>
            </a:r>
          </a:p>
        </p:txBody>
      </p:sp>
      <p:sp>
        <p:nvSpPr>
          <p:cNvPr id="22" name="矩形 21"/>
          <p:cNvSpPr/>
          <p:nvPr/>
        </p:nvSpPr>
        <p:spPr>
          <a:xfrm>
            <a:off x="323728" y="1052736"/>
            <a:ext cx="8604463"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200" b="1" dirty="0">
                <a:solidFill>
                  <a:schemeClr val="tx1"/>
                </a:solidFill>
                <a:latin typeface="微軟正黑體" panose="020B0604030504040204" pitchFamily="34" charset="-120"/>
                <a:ea typeface="微軟正黑體" panose="020B0604030504040204" pitchFamily="34" charset="-120"/>
              </a:rPr>
              <a:t>善用線上平台，因應創新法制議題</a:t>
            </a:r>
          </a:p>
        </p:txBody>
      </p:sp>
      <p:sp>
        <p:nvSpPr>
          <p:cNvPr id="24"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51</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66807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924944"/>
            <a:ext cx="8532440" cy="1143000"/>
          </a:xfrm>
        </p:spPr>
        <p:txBody>
          <a:bodyPr>
            <a:normAutofit/>
          </a:bodyPr>
          <a:lstStyle/>
          <a:p>
            <a:r>
              <a:rPr lang="zh-TW" altLang="en-US" sz="5400" b="1" dirty="0">
                <a:solidFill>
                  <a:srgbClr val="C00000"/>
                </a:solidFill>
              </a:rPr>
              <a:t>提供創新場域</a:t>
            </a:r>
            <a:endParaRPr lang="zh-TW" altLang="en-US" sz="5400" b="1" dirty="0">
              <a:solidFill>
                <a:srgbClr val="C0000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52</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76896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20"/>
          <p:cNvGrpSpPr/>
          <p:nvPr/>
        </p:nvGrpSpPr>
        <p:grpSpPr>
          <a:xfrm>
            <a:off x="167085" y="1244601"/>
            <a:ext cx="8653387" cy="4488656"/>
            <a:chOff x="521654" y="2346521"/>
            <a:chExt cx="8210629" cy="1515636"/>
          </a:xfrm>
        </p:grpSpPr>
        <p:sp>
          <p:nvSpPr>
            <p:cNvPr id="22" name="圓角矩形 21"/>
            <p:cNvSpPr/>
            <p:nvPr/>
          </p:nvSpPr>
          <p:spPr bwMode="auto">
            <a:xfrm>
              <a:off x="2112433" y="2368810"/>
              <a:ext cx="6619850" cy="1493347"/>
            </a:xfrm>
            <a:prstGeom prst="roundRect">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lIns="216000" tIns="0" rIns="108000" bIns="0" spcCol="1270" anchor="ctr"/>
            <a:lstStyle/>
            <a:p>
              <a:pPr marL="720725" lvl="1" indent="-342900" algn="just" defTabSz="800100" hangingPunct="0">
                <a:lnSpc>
                  <a:spcPts val="2600"/>
                </a:lnSpc>
                <a:spcBef>
                  <a:spcPts val="600"/>
                </a:spcBef>
                <a:buFont typeface="Arial"/>
                <a:buChar char="•"/>
                <a:defRPr/>
              </a:pP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強化既有創新聚落功能，加強與國際新創聚落連結：</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強化既有創新聚落與計畫，包括青創基地、社企聚落、及台灣新創競技場</a:t>
              </a:r>
              <a:r>
                <a:rPr lang="en-US" altLang="zh-TW" sz="2000" dirty="0">
                  <a:latin typeface="微軟正黑體" panose="020B0604030504040204" pitchFamily="34" charset="-120"/>
                  <a:ea typeface="微軟正黑體" panose="020B0604030504040204" pitchFamily="34" charset="-120"/>
                  <a:cs typeface="Arial" panose="020B0604020202020204" pitchFamily="34" charset="0"/>
                </a:rPr>
                <a:t>(TSS)</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等功能，重新規劃及善用空總創新基地，並加強與亞洲等新創聚落連結</a:t>
              </a:r>
              <a:endParaRPr lang="en-US" altLang="zh-TW" sz="2000" dirty="0">
                <a:latin typeface="微軟正黑體" panose="020B0604030504040204" pitchFamily="34" charset="-120"/>
                <a:ea typeface="微軟正黑體" panose="020B0604030504040204" pitchFamily="34" charset="-120"/>
                <a:cs typeface="Arial" panose="020B0604020202020204" pitchFamily="34" charset="0"/>
              </a:endParaRPr>
            </a:p>
            <a:p>
              <a:pPr marL="720725" lvl="1" indent="-342900" algn="just" defTabSz="800100" hangingPunct="0">
                <a:lnSpc>
                  <a:spcPts val="2600"/>
                </a:lnSpc>
                <a:spcBef>
                  <a:spcPts val="600"/>
                </a:spcBef>
                <a:buFont typeface="Arial"/>
                <a:buChar char="•"/>
                <a:defRPr/>
              </a:pP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轉型既有學校育成中心與知名加速器聯盟：</a:t>
              </a:r>
              <a:r>
                <a:rPr lang="zh-TW" altLang="en-US"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轉型既有學校育成中心，並重新設定</a:t>
              </a:r>
              <a:r>
                <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KPI</a:t>
              </a:r>
              <a:r>
                <a:rPr lang="zh-TW" altLang="en-US"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，同時促使與知名加速器合作</a:t>
              </a:r>
              <a:endPar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720725" lvl="1" indent="-342900" algn="just" defTabSz="800100" hangingPunct="0">
                <a:lnSpc>
                  <a:spcPts val="2600"/>
                </a:lnSpc>
                <a:spcBef>
                  <a:spcPts val="600"/>
                </a:spcBef>
                <a:buFont typeface="Arial"/>
                <a:buChar char="•"/>
                <a:defRPr/>
              </a:pPr>
              <a:r>
                <a:rPr lang="zh-TW" altLang="en-US" sz="2000" b="1" dirty="0">
                  <a:solidFill>
                    <a:schemeClr val="accent3">
                      <a:lumMod val="50000"/>
                    </a:schemeClr>
                  </a:solidFill>
                  <a:latin typeface="Arial Unicode MS" panose="020B0604020202020204" pitchFamily="34" charset="-120"/>
                  <a:ea typeface="微軟正黑體" panose="020B0604030504040204" pitchFamily="34" charset="-120"/>
                </a:rPr>
                <a:t>促成國營事業、大企業與新創事業及加速器合作：</a:t>
              </a:r>
              <a:r>
                <a:rPr lang="zh-TW" altLang="en-US"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促進國營事業及大企業積極與新創事業及加速器進行交流，創造合作機會</a:t>
              </a:r>
              <a:endPar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a:p>
              <a:pPr marL="720725" lvl="1" indent="-342900" algn="just" defTabSz="800100" hangingPunct="0">
                <a:lnSpc>
                  <a:spcPts val="2600"/>
                </a:lnSpc>
                <a:spcBef>
                  <a:spcPts val="600"/>
                </a:spcBef>
                <a:buFont typeface="Arial"/>
                <a:buChar char="•"/>
                <a:defRPr/>
              </a:pPr>
              <a:endParaRPr lang="en-US" altLang="zh-TW" sz="20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3" name="群組 52"/>
            <p:cNvGrpSpPr>
              <a:grpSpLocks/>
            </p:cNvGrpSpPr>
            <p:nvPr/>
          </p:nvGrpSpPr>
          <p:grpSpPr bwMode="auto">
            <a:xfrm>
              <a:off x="521654" y="2346521"/>
              <a:ext cx="2123314" cy="1493347"/>
              <a:chOff x="1187625" y="1706479"/>
              <a:chExt cx="1488829" cy="1566166"/>
            </a:xfrm>
          </p:grpSpPr>
          <p:sp>
            <p:nvSpPr>
              <p:cNvPr id="24" name="＞形箭號 23"/>
              <p:cNvSpPr/>
              <p:nvPr/>
            </p:nvSpPr>
            <p:spPr>
              <a:xfrm>
                <a:off x="1187625" y="1706479"/>
                <a:ext cx="1488829" cy="922262"/>
              </a:xfrm>
              <a:prstGeom prst="chevron">
                <a:avLst>
                  <a:gd name="adj" fmla="val 35715"/>
                </a:avLst>
              </a:prstGeom>
              <a:solidFill>
                <a:schemeClr val="accent5"/>
              </a:solidFill>
              <a:ln w="38100" cap="flat" cmpd="sng" algn="ctr">
                <a:solidFill>
                  <a:sysClr val="window" lastClr="FFFFFF"/>
                </a:solidFill>
                <a:prstDash val="solid"/>
              </a:ln>
              <a:effectLst>
                <a:outerShdw blurRad="40005"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25" name="圓角矩形 24"/>
              <p:cNvSpPr/>
              <p:nvPr/>
            </p:nvSpPr>
            <p:spPr>
              <a:xfrm>
                <a:off x="1443245" y="1923928"/>
                <a:ext cx="1181598" cy="1348717"/>
              </a:xfrm>
              <a:prstGeom prst="roundRect">
                <a:avLst/>
              </a:prstGeom>
              <a:ln>
                <a:solidFill>
                  <a:schemeClr val="accent5"/>
                </a:solidFill>
              </a:ln>
            </p:spPr>
            <p:style>
              <a:lnRef idx="2">
                <a:schemeClr val="accent3"/>
              </a:lnRef>
              <a:fillRef idx="1">
                <a:schemeClr val="lt1"/>
              </a:fillRef>
              <a:effectRef idx="0">
                <a:schemeClr val="accent3"/>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強化既有聚落，</a:t>
                </a:r>
                <a:endParaRPr lang="en-US" altLang="zh-TW" sz="2800" b="1" kern="0" dirty="0">
                  <a:latin typeface="Arial Unicode MS" panose="020B0604020202020204" pitchFamily="34" charset="-120"/>
                  <a:ea typeface="微軟正黑體" panose="020B0604030504040204" pitchFamily="34" charset="-120"/>
                </a:endParaRPr>
              </a:p>
              <a:p>
                <a:pPr algn="ctr" hangingPunct="0">
                  <a:defRPr/>
                </a:pPr>
                <a:r>
                  <a:rPr lang="zh-TW" altLang="en-US" sz="2800" b="1" kern="0" dirty="0">
                    <a:latin typeface="Arial Unicode MS" panose="020B0604020202020204" pitchFamily="34" charset="-120"/>
                    <a:ea typeface="微軟正黑體" panose="020B0604030504040204" pitchFamily="34" charset="-120"/>
                  </a:rPr>
                  <a:t>善用民間加速器</a:t>
                </a:r>
              </a:p>
            </p:txBody>
          </p:sp>
        </p:grpSp>
      </p:grpSp>
      <p:sp>
        <p:nvSpPr>
          <p:cNvPr id="11" name="標題 3"/>
          <p:cNvSpPr txBox="1">
            <a:spLocks/>
          </p:cNvSpPr>
          <p:nvPr/>
        </p:nvSpPr>
        <p:spPr>
          <a:xfrm>
            <a:off x="610294" y="116632"/>
            <a:ext cx="8858250" cy="9596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sz="3600" b="1" dirty="0">
                <a:solidFill>
                  <a:srgbClr val="C00000"/>
                </a:solidFill>
                <a:latin typeface="微軟正黑體" panose="020B0604030504040204" pitchFamily="34" charset="-120"/>
                <a:ea typeface="微軟正黑體" panose="020B0604030504040204" pitchFamily="34" charset="-120"/>
              </a:rPr>
              <a:t>提供創新場域及合作契機</a:t>
            </a:r>
          </a:p>
        </p:txBody>
      </p:sp>
      <p:sp>
        <p:nvSpPr>
          <p:cNvPr id="9"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53</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4356021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040" y="1925960"/>
            <a:ext cx="8532440" cy="1143000"/>
          </a:xfrm>
        </p:spPr>
        <p:txBody>
          <a:bodyPr>
            <a:normAutofit fontScale="90000"/>
          </a:bodyPr>
          <a:lstStyle/>
          <a:p>
            <a:pPr algn="ctr"/>
            <a:r>
              <a:rPr lang="zh-TW" altLang="en-US" sz="5400" b="1" dirty="0">
                <a:solidFill>
                  <a:srgbClr val="C00000"/>
                </a:solidFill>
              </a:rPr>
              <a:t>二、連結矽谷等國際研發量能建立創新研發基地</a:t>
            </a:r>
            <a:endParaRPr lang="zh-TW" altLang="en-US" sz="5400" b="1" dirty="0">
              <a:solidFill>
                <a:srgbClr val="C0000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54</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698173" y="3212976"/>
            <a:ext cx="6252322" cy="1384995"/>
          </a:xfrm>
          <a:prstGeom prst="rect">
            <a:avLst/>
          </a:prstGeom>
          <a:noFill/>
        </p:spPr>
        <p:txBody>
          <a:bodyPr wrap="square" rtlCol="0">
            <a:spAutoFit/>
          </a:bodyPr>
          <a:lstStyle/>
          <a:p>
            <a:pPr marL="355600" indent="-355600">
              <a:buFont typeface="Wingdings" charset="2"/>
              <a:buChar char="l"/>
            </a:pP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連結矽谷等創新聚落，引進創新能量</a:t>
            </a:r>
            <a:endParaRPr lang="en-US" altLang="zh-TW" sz="2800" b="1" dirty="0">
              <a:solidFill>
                <a:schemeClr val="accent3">
                  <a:lumMod val="50000"/>
                </a:schemeClr>
              </a:solidFill>
              <a:latin typeface="微軟正黑體" panose="020B0604030504040204" pitchFamily="34" charset="-120"/>
              <a:ea typeface="微軟正黑體" panose="020B0604030504040204" pitchFamily="34" charset="-120"/>
            </a:endParaRPr>
          </a:p>
          <a:p>
            <a:pPr marL="355600" indent="-355600">
              <a:buFont typeface="Wingdings" charset="2"/>
              <a:buChar char="l"/>
            </a:pP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連結國內外資源，搶進下一世代物聯網標準與商機</a:t>
            </a:r>
            <a:endParaRPr lang="en-US" altLang="zh-TW" sz="2800" b="1" dirty="0">
              <a:solidFill>
                <a:schemeClr val="accent3">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86141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9"/>
          <p:cNvGrpSpPr/>
          <p:nvPr/>
        </p:nvGrpSpPr>
        <p:grpSpPr>
          <a:xfrm>
            <a:off x="149069" y="1484731"/>
            <a:ext cx="8870241" cy="5068468"/>
            <a:chOff x="521654" y="2409771"/>
            <a:chExt cx="8020968" cy="1416091"/>
          </a:xfrm>
        </p:grpSpPr>
        <p:sp>
          <p:nvSpPr>
            <p:cNvPr id="11" name="圓角矩形 10"/>
            <p:cNvSpPr/>
            <p:nvPr/>
          </p:nvSpPr>
          <p:spPr bwMode="auto">
            <a:xfrm>
              <a:off x="1927799" y="2427372"/>
              <a:ext cx="6614823" cy="1398490"/>
            </a:xfrm>
            <a:prstGeom prst="roundRect">
              <a:avLst/>
            </a:prstGeom>
            <a:ln/>
          </p:spPr>
          <p:style>
            <a:lnRef idx="2">
              <a:schemeClr val="accent2"/>
            </a:lnRef>
            <a:fillRef idx="1">
              <a:schemeClr val="lt1"/>
            </a:fillRef>
            <a:effectRef idx="0">
              <a:schemeClr val="accent2"/>
            </a:effectRef>
            <a:fontRef idx="minor">
              <a:schemeClr val="dk1"/>
            </a:fontRef>
          </p:style>
          <p:txBody>
            <a:bodyPr lIns="216000" tIns="0" rIns="108000" bIns="0" spcCol="1270" anchor="ctr"/>
            <a:lstStyle/>
            <a:p>
              <a:pPr marL="720725" lvl="1" indent="-342900" algn="just" defTabSz="800100" hangingPunct="0">
                <a:lnSpc>
                  <a:spcPts val="2600"/>
                </a:lnSpc>
                <a:spcBef>
                  <a:spcPts val="600"/>
                </a:spcBef>
                <a:buFont typeface="Arial"/>
                <a:buChar char="•"/>
                <a:defRPr/>
              </a:pPr>
              <a:r>
                <a:rPr lang="zh-TW" altLang="en-US" sz="2000" b="1" dirty="0">
                  <a:solidFill>
                    <a:srgbClr val="0000FF"/>
                  </a:solidFill>
                  <a:latin typeface="Arial Unicode MS" panose="020B0604020202020204" pitchFamily="34" charset="-120"/>
                  <a:ea typeface="微軟正黑體" panose="020B0604030504040204" pitchFamily="34" charset="-120"/>
                </a:rPr>
                <a:t>成立創新研發中心，作為單一推動窗口：</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此一創新研發中心對內將整合國內物聯網創新能量，對外主動積極招商，作為連結矽谷等國際創新中心之單一窗口</a:t>
              </a:r>
              <a:endParaRPr lang="en-US" altLang="zh-TW" sz="2000" dirty="0">
                <a:latin typeface="微軟正黑體" panose="020B0604030504040204" pitchFamily="34" charset="-120"/>
                <a:ea typeface="微軟正黑體" panose="020B0604030504040204" pitchFamily="34" charset="-120"/>
                <a:cs typeface="Arial" panose="020B0604020202020204" pitchFamily="34" charset="0"/>
              </a:endParaRPr>
            </a:p>
            <a:p>
              <a:pPr marL="720725" lvl="1" indent="-342900" algn="just" defTabSz="800100" hangingPunct="0">
                <a:lnSpc>
                  <a:spcPts val="2600"/>
                </a:lnSpc>
                <a:spcBef>
                  <a:spcPts val="600"/>
                </a:spcBef>
                <a:buFont typeface="Arial"/>
                <a:buChar char="•"/>
                <a:defRPr/>
              </a:pPr>
              <a:r>
                <a:rPr lang="zh-TW" altLang="en-US" sz="2000" b="1" dirty="0">
                  <a:solidFill>
                    <a:srgbClr val="0000FF"/>
                  </a:solidFill>
                  <a:latin typeface="Arial Unicode MS" panose="020B0604020202020204" pitchFamily="34" charset="-120"/>
                  <a:ea typeface="微軟正黑體" panose="020B0604030504040204" pitchFamily="34" charset="-120"/>
                </a:rPr>
                <a:t>整合矽谷各部會資源，引進國外技術</a:t>
              </a:r>
              <a:r>
                <a:rPr lang="zh-TW" altLang="en-US" sz="2000" dirty="0">
                  <a:solidFill>
                    <a:srgbClr val="0000FF"/>
                  </a:solidFill>
                  <a:latin typeface="微軟正黑體"/>
                  <a:ea typeface="微軟正黑體"/>
                </a:rPr>
                <a:t>：</a:t>
              </a:r>
              <a:r>
                <a:rPr lang="zh-TW" altLang="en-US" sz="2000" dirty="0">
                  <a:solidFill>
                    <a:schemeClr val="tx1"/>
                  </a:solidFill>
                  <a:latin typeface="微軟正黑體"/>
                  <a:ea typeface="微軟正黑體"/>
                </a:rPr>
                <a:t>整合我國外館、</a:t>
              </a:r>
              <a:r>
                <a:rPr lang="zh-TW" altLang="en-US" sz="2000" dirty="0">
                  <a:solidFill>
                    <a:schemeClr val="tx1"/>
                  </a:solidFill>
                  <a:latin typeface="Arial Unicode MS" panose="020B0604020202020204" pitchFamily="34" charset="-120"/>
                  <a:ea typeface="微軟正黑體" panose="020B0604030504040204" pitchFamily="34" charset="-120"/>
                </a:rPr>
                <a:t>貿協、工研院、</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海外台籍人士及在台外人</a:t>
              </a:r>
              <a:r>
                <a:rPr lang="zh-TW" altLang="en-US" sz="2000" dirty="0">
                  <a:solidFill>
                    <a:schemeClr val="tx1"/>
                  </a:solidFill>
                  <a:latin typeface="Arial Unicode MS" panose="020B0604020202020204" pitchFamily="34" charset="-120"/>
                  <a:ea typeface="微軟正黑體" panose="020B0604030504040204" pitchFamily="34" charset="-120"/>
                </a:rPr>
                <a:t>等網絡，</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尋找有合作機會且具潛力之物聯網矽谷企業</a:t>
              </a:r>
              <a:endParaRPr lang="en-US" altLang="zh-TW" sz="2000" dirty="0">
                <a:latin typeface="微軟正黑體" panose="020B0604030504040204" pitchFamily="34" charset="-120"/>
                <a:ea typeface="微軟正黑體" panose="020B0604030504040204" pitchFamily="34" charset="-120"/>
                <a:cs typeface="Arial" panose="020B0604020202020204" pitchFamily="34" charset="0"/>
              </a:endParaRPr>
            </a:p>
            <a:p>
              <a:pPr marL="720725" lvl="1" indent="-342900" algn="just" defTabSz="800100" hangingPunct="0">
                <a:lnSpc>
                  <a:spcPts val="2600"/>
                </a:lnSpc>
                <a:spcBef>
                  <a:spcPts val="600"/>
                </a:spcBef>
                <a:buFont typeface="Arial"/>
                <a:buChar char="•"/>
                <a:defRPr/>
              </a:pPr>
              <a:r>
                <a:rPr lang="zh-TW" altLang="en-US" sz="2000" b="1" dirty="0">
                  <a:solidFill>
                    <a:srgbClr val="0000FF"/>
                  </a:solidFill>
                  <a:latin typeface="微軟正黑體" panose="020B0604030504040204" pitchFamily="34" charset="-120"/>
                  <a:ea typeface="微軟正黑體" panose="020B0604030504040204" pitchFamily="34" charset="-120"/>
                </a:rPr>
                <a:t>主動與海外創投洽談合作</a:t>
              </a:r>
              <a:r>
                <a:rPr lang="zh-TW" altLang="en-US" sz="2000" dirty="0">
                  <a:solidFill>
                    <a:srgbClr val="0000FF"/>
                  </a:solidFill>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投資矽谷等海外物聯網潛力企業，將其研發創新能量引進國內</a:t>
              </a:r>
              <a:endParaRPr lang="en-US" altLang="zh-TW" sz="2000" dirty="0">
                <a:latin typeface="微軟正黑體" panose="020B0604030504040204" pitchFamily="34" charset="-120"/>
                <a:ea typeface="微軟正黑體" panose="020B0604030504040204" pitchFamily="34" charset="-120"/>
              </a:endParaRPr>
            </a:p>
            <a:p>
              <a:pPr marL="720725" lvl="1" indent="-342900" algn="just" defTabSz="800100" hangingPunct="0">
                <a:lnSpc>
                  <a:spcPts val="2600"/>
                </a:lnSpc>
                <a:spcBef>
                  <a:spcPts val="600"/>
                </a:spcBef>
                <a:buFont typeface="Arial"/>
                <a:buChar char="•"/>
                <a:defRPr/>
              </a:pPr>
              <a:r>
                <a:rPr lang="zh-TW" altLang="en-US" sz="2000" b="1" dirty="0">
                  <a:solidFill>
                    <a:srgbClr val="0000FF"/>
                  </a:solidFill>
                  <a:latin typeface="Arial Unicode MS" panose="020B0604020202020204" pitchFamily="34" charset="-120"/>
                  <a:ea typeface="微軟正黑體" panose="020B0604030504040204" pitchFamily="34" charset="-120"/>
                </a:rPr>
                <a:t>與全球主要物聯網協會結盟：</a:t>
              </a:r>
              <a:r>
                <a:rPr lang="zh-TW" altLang="en-US" sz="2000" dirty="0">
                  <a:latin typeface="微軟正黑體" panose="020B0604030504040204" pitchFamily="34" charset="-120"/>
                  <a:ea typeface="微軟正黑體" panose="020B0604030504040204" pitchFamily="34" charset="-120"/>
                  <a:cs typeface="Arial" panose="020B0604020202020204" pitchFamily="34" charset="0"/>
                </a:rPr>
                <a:t>透過單一窗口參與全球主要物聯網協會活動，或與其結盟；並參與制定國際物聯網標準及認證機制</a:t>
              </a:r>
              <a:endParaRPr lang="en-US" altLang="zh-TW" sz="2000" dirty="0">
                <a:latin typeface="微軟正黑體" panose="020B0604030504040204" pitchFamily="34" charset="-120"/>
                <a:ea typeface="微軟正黑體" panose="020B0604030504040204" pitchFamily="34" charset="-120"/>
                <a:cs typeface="Arial" panose="020B0604020202020204" pitchFamily="34" charset="0"/>
              </a:endParaRPr>
            </a:p>
            <a:p>
              <a:pPr marL="720725" lvl="1" indent="-342900" algn="just" defTabSz="800100" hangingPunct="0">
                <a:lnSpc>
                  <a:spcPts val="2600"/>
                </a:lnSpc>
                <a:spcBef>
                  <a:spcPts val="600"/>
                </a:spcBef>
                <a:buFont typeface="Arial"/>
                <a:buChar char="•"/>
                <a:defRPr/>
              </a:pPr>
              <a:r>
                <a:rPr lang="zh-TW" altLang="en-US" sz="2000" b="1" dirty="0">
                  <a:solidFill>
                    <a:srgbClr val="0000FF"/>
                  </a:solidFill>
                  <a:latin typeface="Arial Unicode MS" panose="020B0604020202020204" pitchFamily="34" charset="-120"/>
                  <a:ea typeface="微軟正黑體" panose="020B0604030504040204" pitchFamily="34" charset="-120"/>
                </a:rPr>
                <a:t>舉辦台矽物聯網交流活動：</a:t>
              </a:r>
              <a:r>
                <a:rPr lang="zh-TW" altLang="en-US" sz="20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定期與矽谷物聯網相關事業、創投合作，於矽谷或台灣舉辦雙邊交流活動</a:t>
              </a:r>
              <a:endParaRPr lang="en-US" altLang="zh-TW" sz="2000" dirty="0">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3" name="群組 52"/>
            <p:cNvGrpSpPr>
              <a:grpSpLocks/>
            </p:cNvGrpSpPr>
            <p:nvPr/>
          </p:nvGrpSpPr>
          <p:grpSpPr bwMode="auto">
            <a:xfrm>
              <a:off x="521654" y="2409771"/>
              <a:ext cx="2123314" cy="1400883"/>
              <a:chOff x="1187625" y="1772815"/>
              <a:chExt cx="1488829" cy="1469194"/>
            </a:xfrm>
          </p:grpSpPr>
          <p:sp>
            <p:nvSpPr>
              <p:cNvPr id="13" name="＞形箭號 12"/>
              <p:cNvSpPr/>
              <p:nvPr/>
            </p:nvSpPr>
            <p:spPr>
              <a:xfrm>
                <a:off x="1187625" y="1772815"/>
                <a:ext cx="1488829" cy="855926"/>
              </a:xfrm>
              <a:prstGeom prst="chevron">
                <a:avLst>
                  <a:gd name="adj" fmla="val 35715"/>
                </a:avLst>
              </a:prstGeom>
              <a:solidFill>
                <a:srgbClr val="931D22"/>
              </a:solidFill>
              <a:ln w="38100" cap="flat" cmpd="sng" algn="ctr">
                <a:solidFill>
                  <a:sysClr val="window" lastClr="FFFFFF"/>
                </a:solidFill>
                <a:prstDash val="solid"/>
              </a:ln>
              <a:effectLst>
                <a:outerShdw blurRad="40005"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14" name="圓角矩形 13"/>
              <p:cNvSpPr/>
              <p:nvPr/>
            </p:nvSpPr>
            <p:spPr>
              <a:xfrm>
                <a:off x="1443245" y="1923927"/>
                <a:ext cx="999242" cy="1318082"/>
              </a:xfrm>
              <a:prstGeom prst="roundRect">
                <a:avLst/>
              </a:prstGeom>
              <a:ln/>
            </p:spPr>
            <p:style>
              <a:lnRef idx="2">
                <a:schemeClr val="accent2"/>
              </a:lnRef>
              <a:fillRef idx="1">
                <a:schemeClr val="lt1"/>
              </a:fillRef>
              <a:effectRef idx="0">
                <a:schemeClr val="accent2"/>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連結矽谷等創新聚落，引進創新能量</a:t>
                </a:r>
              </a:p>
              <a:p>
                <a:pPr algn="ctr" hangingPunct="0">
                  <a:defRPr/>
                </a:pPr>
                <a:endParaRPr lang="zh-TW" altLang="en-US" sz="2800" b="1" kern="0" dirty="0">
                  <a:latin typeface="Arial Unicode MS" panose="020B0604020202020204" pitchFamily="34" charset="-120"/>
                  <a:ea typeface="微軟正黑體" panose="020B0604030504040204" pitchFamily="34" charset="-120"/>
                </a:endParaRPr>
              </a:p>
            </p:txBody>
          </p:sp>
        </p:grpSp>
      </p:grpSp>
      <p:sp>
        <p:nvSpPr>
          <p:cNvPr id="15" name="標題 3"/>
          <p:cNvSpPr txBox="1">
            <a:spLocks/>
          </p:cNvSpPr>
          <p:nvPr/>
        </p:nvSpPr>
        <p:spPr>
          <a:xfrm>
            <a:off x="-49878" y="425624"/>
            <a:ext cx="9351818" cy="9596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sz="3000" b="1" dirty="0">
                <a:solidFill>
                  <a:srgbClr val="C00000"/>
                </a:solidFill>
                <a:latin typeface="微軟正黑體" panose="020B0604030504040204" pitchFamily="34" charset="-120"/>
                <a:ea typeface="微軟正黑體" panose="020B0604030504040204" pitchFamily="34" charset="-120"/>
              </a:rPr>
              <a:t>二、連結矽谷等國際研發量能建立創新研發基地</a:t>
            </a:r>
            <a:r>
              <a:rPr lang="en-US" altLang="zh-TW" sz="3000" b="1" dirty="0">
                <a:solidFill>
                  <a:srgbClr val="C00000"/>
                </a:solidFill>
                <a:latin typeface="微軟正黑體" panose="020B0604030504040204" pitchFamily="34" charset="-120"/>
                <a:ea typeface="微軟正黑體" panose="020B0604030504040204" pitchFamily="34" charset="-120"/>
              </a:rPr>
              <a:t>(1/2)</a:t>
            </a:r>
            <a:endParaRPr lang="zh-TW" altLang="en-US" sz="3000" b="1" dirty="0">
              <a:solidFill>
                <a:srgbClr val="C00000"/>
              </a:solidFill>
              <a:latin typeface="微軟正黑體" panose="020B0604030504040204" pitchFamily="34" charset="-120"/>
              <a:ea typeface="微軟正黑體" panose="020B0604030504040204" pitchFamily="34" charset="-120"/>
            </a:endParaRPr>
          </a:p>
        </p:txBody>
      </p:sp>
      <p:sp>
        <p:nvSpPr>
          <p:cNvPr id="9"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55</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73160732"/>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4"/>
          <p:cNvGrpSpPr/>
          <p:nvPr/>
        </p:nvGrpSpPr>
        <p:grpSpPr>
          <a:xfrm>
            <a:off x="219766" y="1536319"/>
            <a:ext cx="8784976" cy="3492881"/>
            <a:chOff x="521654" y="2553859"/>
            <a:chExt cx="7925544" cy="1168480"/>
          </a:xfrm>
        </p:grpSpPr>
        <p:sp>
          <p:nvSpPr>
            <p:cNvPr id="6" name="圓角矩形 5"/>
            <p:cNvSpPr/>
            <p:nvPr/>
          </p:nvSpPr>
          <p:spPr bwMode="auto">
            <a:xfrm>
              <a:off x="1950850" y="2553859"/>
              <a:ext cx="6496348" cy="1163119"/>
            </a:xfrm>
            <a:prstGeom prst="roundRect">
              <a:avLst/>
            </a:prstGeom>
            <a:ln/>
          </p:spPr>
          <p:style>
            <a:lnRef idx="2">
              <a:schemeClr val="accent1"/>
            </a:lnRef>
            <a:fillRef idx="1">
              <a:schemeClr val="lt1"/>
            </a:fillRef>
            <a:effectRef idx="0">
              <a:schemeClr val="accent1"/>
            </a:effectRef>
            <a:fontRef idx="minor">
              <a:schemeClr val="dk1"/>
            </a:fontRef>
          </p:style>
          <p:txBody>
            <a:bodyPr lIns="216000" tIns="0" rIns="108000" bIns="0" spcCol="1270" anchor="ctr"/>
            <a:lstStyle/>
            <a:p>
              <a:pPr marL="720725" lvl="1" indent="-342900" algn="just" defTabSz="800100" hangingPunct="0">
                <a:lnSpc>
                  <a:spcPts val="2600"/>
                </a:lnSpc>
                <a:spcBef>
                  <a:spcPts val="600"/>
                </a:spcBef>
                <a:buFont typeface="Arial"/>
                <a:buChar char="•"/>
                <a:defRPr/>
              </a:pPr>
              <a:r>
                <a:rPr lang="zh-TW" altLang="en-US" sz="2000" b="1"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整合全國物聯網組織</a:t>
              </a:r>
              <a:r>
                <a:rPr lang="en-US" altLang="zh-TW" sz="2000" b="1"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b="1"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成立聯盟：</a:t>
              </a:r>
              <a:r>
                <a:rPr lang="zh-TW" altLang="en-US" sz="20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邀請各物聯網組織，成立物聯網聯盟，對內促進共同研發創新，對外整合連結海外研發創新資源</a:t>
              </a:r>
              <a:endParaRPr lang="en-US" altLang="zh-TW" sz="2000" b="1"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endParaRPr>
            </a:p>
            <a:p>
              <a:pPr marL="720725" lvl="1" indent="-342900" algn="just" defTabSz="800100" hangingPunct="0">
                <a:lnSpc>
                  <a:spcPts val="2600"/>
                </a:lnSpc>
                <a:spcBef>
                  <a:spcPts val="600"/>
                </a:spcBef>
                <a:spcAft>
                  <a:spcPts val="0"/>
                </a:spcAft>
                <a:buFont typeface="Arial"/>
                <a:buChar char="•"/>
                <a:defRPr/>
              </a:pPr>
              <a:r>
                <a:rPr lang="zh-TW" altLang="en-US" sz="2000" b="1"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串接產業研發能量，連結矽谷等創新聚落，搶進下一世代物聯網標準與商機：</a:t>
              </a:r>
              <a:r>
                <a:rPr lang="zh-TW" altLang="en-US" sz="20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串接全台產業物聯網研發能量及市場應用機會，建立測試及標準驗證場域，催生物聯網開放共通平台及產業標準</a:t>
              </a:r>
              <a:endParaRPr lang="en-US" altLang="zh-TW" sz="20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marL="720725" lvl="1" indent="-342900" algn="just" defTabSz="800100" hangingPunct="0">
                <a:lnSpc>
                  <a:spcPts val="2600"/>
                </a:lnSpc>
                <a:spcBef>
                  <a:spcPts val="600"/>
                </a:spcBef>
                <a:spcAft>
                  <a:spcPts val="0"/>
                </a:spcAft>
                <a:buFont typeface="Arial"/>
                <a:buChar char="•"/>
                <a:defRPr/>
              </a:pPr>
              <a:r>
                <a:rPr lang="zh-TW" altLang="en-US" sz="2000" b="1"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串接大專院校、財團法人、育成中心研發能量：</a:t>
              </a:r>
              <a:r>
                <a:rPr lang="zh-TW" altLang="en-US" sz="20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引進國內大學、研究機構、財團法人之研發能量，促成物聯網研發創新交流</a:t>
              </a:r>
              <a:endParaRPr lang="en-US" altLang="zh-TW" sz="20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3" name="群組 52"/>
            <p:cNvGrpSpPr>
              <a:grpSpLocks/>
            </p:cNvGrpSpPr>
            <p:nvPr/>
          </p:nvGrpSpPr>
          <p:grpSpPr bwMode="auto">
            <a:xfrm>
              <a:off x="521654" y="2553859"/>
              <a:ext cx="2123314" cy="1168480"/>
              <a:chOff x="1187625" y="1923928"/>
              <a:chExt cx="1488829" cy="1225458"/>
            </a:xfrm>
          </p:grpSpPr>
          <p:sp>
            <p:nvSpPr>
              <p:cNvPr id="8" name="＞形箭號 7"/>
              <p:cNvSpPr/>
              <p:nvPr/>
            </p:nvSpPr>
            <p:spPr>
              <a:xfrm>
                <a:off x="1187625" y="1923928"/>
                <a:ext cx="1488829" cy="855926"/>
              </a:xfrm>
              <a:prstGeom prst="chevron">
                <a:avLst>
                  <a:gd name="adj" fmla="val 35715"/>
                </a:avLst>
              </a:prstGeom>
              <a:solidFill>
                <a:srgbClr val="4F81BD"/>
              </a:solidFill>
              <a:ln w="38100" cap="flat" cmpd="sng" algn="ctr">
                <a:solidFill>
                  <a:sysClr val="window" lastClr="FFFFFF"/>
                </a:solidFill>
                <a:prstDash val="solid"/>
              </a:ln>
              <a:effectLst>
                <a:outerShdw blurRad="40005"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9" name="圓角矩形 8"/>
              <p:cNvSpPr/>
              <p:nvPr/>
            </p:nvSpPr>
            <p:spPr>
              <a:xfrm>
                <a:off x="1443245" y="2034428"/>
                <a:ext cx="1041779" cy="1114958"/>
              </a:xfrm>
              <a:prstGeom prst="round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連結國內外資源，搶進下一世代物聯網標準與商機</a:t>
                </a:r>
              </a:p>
              <a:p>
                <a:pPr algn="ctr" hangingPunct="0">
                  <a:defRPr/>
                </a:pPr>
                <a:endParaRPr lang="zh-TW" altLang="en-US" sz="2800" b="1" kern="0" dirty="0">
                  <a:latin typeface="Arial Unicode MS" panose="020B0604020202020204" pitchFamily="34" charset="-120"/>
                  <a:ea typeface="微軟正黑體" panose="020B0604030504040204" pitchFamily="34" charset="-120"/>
                </a:endParaRPr>
              </a:p>
            </p:txBody>
          </p:sp>
        </p:grpSp>
      </p:grpSp>
      <p:sp>
        <p:nvSpPr>
          <p:cNvPr id="11"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56</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13" name="標題 3"/>
          <p:cNvSpPr txBox="1">
            <a:spLocks/>
          </p:cNvSpPr>
          <p:nvPr/>
        </p:nvSpPr>
        <p:spPr>
          <a:xfrm>
            <a:off x="0" y="425624"/>
            <a:ext cx="9144000" cy="9596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sz="3000" b="1" dirty="0">
                <a:solidFill>
                  <a:srgbClr val="C00000"/>
                </a:solidFill>
                <a:latin typeface="微軟正黑體" panose="020B0604030504040204" pitchFamily="34" charset="-120"/>
                <a:ea typeface="微軟正黑體" panose="020B0604030504040204" pitchFamily="34" charset="-120"/>
              </a:rPr>
              <a:t>二、連結矽谷等國際研發量能建立創新研發基地</a:t>
            </a:r>
            <a:r>
              <a:rPr lang="en-US" altLang="zh-TW" sz="3000" b="1" dirty="0">
                <a:solidFill>
                  <a:srgbClr val="C00000"/>
                </a:solidFill>
                <a:latin typeface="微軟正黑體" panose="020B0604030504040204" pitchFamily="34" charset="-120"/>
                <a:ea typeface="微軟正黑體" panose="020B0604030504040204" pitchFamily="34" charset="-120"/>
              </a:rPr>
              <a:t>(2/2)</a:t>
            </a:r>
            <a:endParaRPr lang="zh-TW" altLang="en-US" sz="30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7135078"/>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040" y="1925960"/>
            <a:ext cx="8532440" cy="1143000"/>
          </a:xfrm>
        </p:spPr>
        <p:txBody>
          <a:bodyPr>
            <a:normAutofit fontScale="90000"/>
          </a:bodyPr>
          <a:lstStyle/>
          <a:p>
            <a:pPr algn="ctr"/>
            <a:r>
              <a:rPr lang="zh-TW" altLang="en-US" sz="5400" b="1" dirty="0">
                <a:solidFill>
                  <a:srgbClr val="C00000"/>
                </a:solidFill>
              </a:rPr>
              <a:t>三、軟硬互補，提升軟實力建構物聯網完整供應鏈</a:t>
            </a:r>
            <a:endParaRPr lang="zh-TW" altLang="en-US" sz="5400" b="1" dirty="0">
              <a:solidFill>
                <a:srgbClr val="C0000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57</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698173" y="3212976"/>
            <a:ext cx="6727370" cy="1815882"/>
          </a:xfrm>
          <a:prstGeom prst="rect">
            <a:avLst/>
          </a:prstGeom>
          <a:noFill/>
        </p:spPr>
        <p:txBody>
          <a:bodyPr wrap="square" rtlCol="0">
            <a:spAutoFit/>
          </a:bodyPr>
          <a:lstStyle/>
          <a:p>
            <a:pPr marL="355600" indent="-355600">
              <a:buFont typeface="Wingdings" charset="2"/>
              <a:buChar char="l"/>
            </a:pP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挹注創新能量與學術資源，提升軟實力</a:t>
            </a:r>
            <a:endParaRPr lang="en-US" altLang="zh-TW" sz="2800" b="1" dirty="0">
              <a:solidFill>
                <a:schemeClr val="accent3">
                  <a:lumMod val="50000"/>
                </a:schemeClr>
              </a:solidFill>
              <a:latin typeface="微軟正黑體" panose="020B0604030504040204" pitchFamily="34" charset="-120"/>
              <a:ea typeface="微軟正黑體" panose="020B0604030504040204" pitchFamily="34" charset="-120"/>
            </a:endParaRPr>
          </a:p>
          <a:p>
            <a:pPr marL="355600" indent="-355600">
              <a:buFont typeface="Wingdings" charset="2"/>
              <a:buChar char="l"/>
            </a:pP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學研機構物聯網研發成果產業化</a:t>
            </a:r>
          </a:p>
          <a:p>
            <a:pPr marL="355600" indent="-355600">
              <a:buFont typeface="Wingdings" charset="2"/>
              <a:buChar char="l"/>
            </a:pP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佈局物聯網技術缺口</a:t>
            </a:r>
          </a:p>
          <a:p>
            <a:pPr marL="355600" indent="-355600">
              <a:buFont typeface="Wingdings" charset="2"/>
              <a:buChar char="l"/>
            </a:pP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建構物聯網生態體系</a:t>
            </a:r>
          </a:p>
        </p:txBody>
      </p:sp>
    </p:spTree>
    <p:extLst>
      <p:ext uri="{BB962C8B-B14F-4D97-AF65-F5344CB8AC3E}">
        <p14:creationId xmlns:p14="http://schemas.microsoft.com/office/powerpoint/2010/main" val="787364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34094" y="295643"/>
            <a:ext cx="8858250" cy="959642"/>
          </a:xfrm>
        </p:spPr>
        <p:txBody>
          <a:bodyPr rtlCol="0">
            <a:noAutofit/>
          </a:bodyPr>
          <a:lstStyle/>
          <a:p>
            <a:pPr>
              <a:defRPr/>
            </a:pPr>
            <a:r>
              <a:rPr lang="zh-TW" altLang="en-US" sz="3200" b="1" dirty="0">
                <a:solidFill>
                  <a:srgbClr val="C00000"/>
                </a:solidFill>
              </a:rPr>
              <a:t>軟硬互補，提升軟實力建構物聯網完整供應鏈</a:t>
            </a:r>
            <a:endParaRPr lang="zh-TW" altLang="en-US" sz="3200" b="1" dirty="0">
              <a:solidFill>
                <a:srgbClr val="C00000"/>
              </a:solidFill>
              <a:latin typeface="微軟正黑體" panose="020B0604030504040204" pitchFamily="34" charset="-120"/>
              <a:ea typeface="微軟正黑體" panose="020B0604030504040204" pitchFamily="34" charset="-120"/>
            </a:endParaRPr>
          </a:p>
        </p:txBody>
      </p:sp>
      <p:grpSp>
        <p:nvGrpSpPr>
          <p:cNvPr id="2" name="群組 4"/>
          <p:cNvGrpSpPr/>
          <p:nvPr/>
        </p:nvGrpSpPr>
        <p:grpSpPr>
          <a:xfrm>
            <a:off x="251520" y="1196752"/>
            <a:ext cx="8640961" cy="5328592"/>
            <a:chOff x="521654" y="2553859"/>
            <a:chExt cx="7925544" cy="1178032"/>
          </a:xfrm>
        </p:grpSpPr>
        <p:sp>
          <p:nvSpPr>
            <p:cNvPr id="6" name="圓角矩形 5"/>
            <p:cNvSpPr/>
            <p:nvPr/>
          </p:nvSpPr>
          <p:spPr bwMode="auto">
            <a:xfrm>
              <a:off x="1908624" y="2568772"/>
              <a:ext cx="6538574" cy="1163119"/>
            </a:xfrm>
            <a:prstGeom prst="roundRect">
              <a:avLst/>
            </a:prstGeom>
            <a:ln/>
          </p:spPr>
          <p:style>
            <a:lnRef idx="2">
              <a:schemeClr val="accent1"/>
            </a:lnRef>
            <a:fillRef idx="1">
              <a:schemeClr val="lt1"/>
            </a:fillRef>
            <a:effectRef idx="0">
              <a:schemeClr val="accent1"/>
            </a:effectRef>
            <a:fontRef idx="minor">
              <a:schemeClr val="dk1"/>
            </a:fontRef>
          </p:style>
          <p:txBody>
            <a:bodyPr lIns="216000" tIns="0" rIns="108000" bIns="0" spcCol="1270" anchor="ctr"/>
            <a:lstStyle/>
            <a:p>
              <a:pPr marL="720725" lvl="1" indent="-342900" algn="just" defTabSz="800100" hangingPunct="0">
                <a:lnSpc>
                  <a:spcPts val="2600"/>
                </a:lnSpc>
                <a:spcBef>
                  <a:spcPts val="600"/>
                </a:spcBef>
                <a:buFont typeface="Arial"/>
                <a:buChar char="•"/>
                <a:defRPr/>
              </a:pPr>
              <a:r>
                <a:rPr lang="zh-TW" altLang="en-US" sz="2000" b="1" dirty="0">
                  <a:solidFill>
                    <a:srgbClr val="0000FF"/>
                  </a:solidFill>
                  <a:latin typeface="微軟正黑體" panose="020B0604030504040204" pitchFamily="34" charset="-120"/>
                  <a:ea typeface="微軟正黑體" panose="020B0604030504040204" pitchFamily="34" charset="-120"/>
                </a:rPr>
                <a:t>挹注創新能量與學術資源，提升軟實力：</a:t>
              </a:r>
              <a:r>
                <a:rPr lang="zh-TW" altLang="en-US" sz="2000" dirty="0">
                  <a:solidFill>
                    <a:srgbClr val="000000"/>
                  </a:solidFill>
                  <a:latin typeface="微軟正黑體" panose="020B0604030504040204" pitchFamily="34" charset="-120"/>
                  <a:ea typeface="微軟正黑體" panose="020B0604030504040204" pitchFamily="34" charset="-120"/>
                </a:rPr>
                <a:t>鼓勵開設科技、資訊、物聯網及跨領域等培訓課程或學程，並補助臺大、清華、交通、成大、中央等大學，成立軟體及軟硬跨領域之跨校虛擬學院</a:t>
              </a:r>
            </a:p>
            <a:p>
              <a:pPr marL="720725" lvl="1" indent="-342900" algn="just" defTabSz="800100" hangingPunct="0">
                <a:lnSpc>
                  <a:spcPts val="2600"/>
                </a:lnSpc>
                <a:spcBef>
                  <a:spcPts val="600"/>
                </a:spcBef>
                <a:buFont typeface="Arial"/>
                <a:buChar char="•"/>
                <a:defRPr/>
              </a:pPr>
              <a:r>
                <a:rPr lang="zh-TW" altLang="en-US" sz="2000" b="1" dirty="0">
                  <a:solidFill>
                    <a:srgbClr val="0000FF"/>
                  </a:solidFill>
                  <a:latin typeface="微軟正黑體" panose="020B0604030504040204" pitchFamily="34" charset="-120"/>
                  <a:ea typeface="微軟正黑體" panose="020B0604030504040204" pitchFamily="34" charset="-120"/>
                </a:rPr>
                <a:t>學研機構物聯網研發成果產業化：</a:t>
              </a:r>
              <a:r>
                <a:rPr lang="zh-TW" altLang="en-US" sz="2000" dirty="0">
                  <a:solidFill>
                    <a:srgbClr val="000000"/>
                  </a:solidFill>
                  <a:latin typeface="微軟正黑體" panose="020B0604030504040204" pitchFamily="34" charset="-120"/>
                  <a:ea typeface="微軟正黑體" panose="020B0604030504040204" pitchFamily="34" charset="-120"/>
                </a:rPr>
                <a:t>鼓勵學校、法人釋出物聯網相關研發成果或專利，成立新公司或與新創事業合作</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marL="720725" lvl="1" indent="-342900" algn="just" defTabSz="800100" hangingPunct="0">
                <a:lnSpc>
                  <a:spcPts val="2600"/>
                </a:lnSpc>
                <a:spcBef>
                  <a:spcPts val="600"/>
                </a:spcBef>
                <a:buFont typeface="Arial"/>
                <a:buChar char="•"/>
                <a:defRPr/>
              </a:pPr>
              <a:r>
                <a:rPr lang="zh-TW" altLang="en-US" sz="2000" b="1" dirty="0">
                  <a:solidFill>
                    <a:srgbClr val="0000FF"/>
                  </a:solidFill>
                  <a:latin typeface="微軟正黑體" panose="020B0604030504040204" pitchFamily="34" charset="-120"/>
                  <a:ea typeface="微軟正黑體" panose="020B0604030504040204" pitchFamily="34" charset="-120"/>
                </a:rPr>
                <a:t>佈局物聯網技術缺口</a:t>
              </a:r>
              <a:r>
                <a:rPr lang="en-US" altLang="zh-TW" sz="2000" dirty="0">
                  <a:solidFill>
                    <a:srgbClr val="0000FF"/>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盤點下世代智慧應用及物聯網技術缺口，鎖定感知終端、網路傳輸及服務平臺等關鍵項目領域，進行產業標準與專利佈局，厚植產業競爭力</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marL="720725" lvl="1" indent="-342900" algn="just" defTabSz="800100" hangingPunct="0">
                <a:lnSpc>
                  <a:spcPts val="2600"/>
                </a:lnSpc>
                <a:spcBef>
                  <a:spcPts val="600"/>
                </a:spcBef>
                <a:buFont typeface="Arial"/>
                <a:buChar char="•"/>
                <a:defRPr/>
              </a:pPr>
              <a:r>
                <a:rPr lang="zh-TW" altLang="en-US" sz="2000" b="1" dirty="0">
                  <a:solidFill>
                    <a:srgbClr val="0000FF"/>
                  </a:solidFill>
                  <a:latin typeface="微軟正黑體" panose="020B0604030504040204" pitchFamily="34" charset="-120"/>
                  <a:ea typeface="微軟正黑體" panose="020B0604030504040204" pitchFamily="34" charset="-120"/>
                </a:rPr>
                <a:t>建構物聯網生態體系</a:t>
              </a:r>
              <a:r>
                <a:rPr lang="zh-TW" altLang="en-US" sz="2000" dirty="0">
                  <a:solidFill>
                    <a:srgbClr val="000000"/>
                  </a:solidFill>
                  <a:latin typeface="微軟正黑體" panose="020B0604030504040204" pitchFamily="34" charset="-120"/>
                  <a:ea typeface="微軟正黑體" panose="020B0604030504040204" pitchFamily="34" charset="-120"/>
                </a:rPr>
                <a:t>：推動物聯網應用及其關鍵零組件</a:t>
              </a:r>
              <a:r>
                <a:rPr lang="en-US" altLang="zh-TW" sz="2000" dirty="0">
                  <a:solidFill>
                    <a:srgbClr val="000000"/>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半導體、面板、感測器、光電元件等</a:t>
              </a:r>
              <a:r>
                <a:rPr lang="en-US" altLang="zh-TW" sz="2000" dirty="0">
                  <a:solidFill>
                    <a:srgbClr val="000000"/>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與如雲端、大數據等其他關鍵技術之創新，並協助業者跨領域整合，串聯物聯網系統生態體系</a:t>
              </a:r>
              <a:endParaRPr lang="en-US" altLang="zh-TW" sz="2000" dirty="0">
                <a:solidFill>
                  <a:srgbClr val="000000"/>
                </a:solidFill>
                <a:latin typeface="微軟正黑體" panose="020B0604030504040204" pitchFamily="34" charset="-120"/>
                <a:ea typeface="微軟正黑體" panose="020B0604030504040204" pitchFamily="34" charset="-120"/>
              </a:endParaRPr>
            </a:p>
          </p:txBody>
        </p:sp>
        <p:grpSp>
          <p:nvGrpSpPr>
            <p:cNvPr id="3" name="群組 52"/>
            <p:cNvGrpSpPr>
              <a:grpSpLocks/>
            </p:cNvGrpSpPr>
            <p:nvPr/>
          </p:nvGrpSpPr>
          <p:grpSpPr bwMode="auto">
            <a:xfrm>
              <a:off x="521654" y="2553859"/>
              <a:ext cx="2123314" cy="1163120"/>
              <a:chOff x="1187625" y="1923928"/>
              <a:chExt cx="1488829" cy="1219837"/>
            </a:xfrm>
          </p:grpSpPr>
          <p:sp>
            <p:nvSpPr>
              <p:cNvPr id="8" name="＞形箭號 7"/>
              <p:cNvSpPr/>
              <p:nvPr/>
            </p:nvSpPr>
            <p:spPr>
              <a:xfrm>
                <a:off x="1187625" y="1923928"/>
                <a:ext cx="1488829" cy="855926"/>
              </a:xfrm>
              <a:prstGeom prst="chevron">
                <a:avLst>
                  <a:gd name="adj" fmla="val 35715"/>
                </a:avLst>
              </a:prstGeom>
              <a:solidFill>
                <a:srgbClr val="4F81BD"/>
              </a:solidFill>
              <a:ln w="38100" cap="flat" cmpd="sng" algn="ctr">
                <a:solidFill>
                  <a:sysClr val="window" lastClr="FFFFFF"/>
                </a:solidFill>
                <a:prstDash val="solid"/>
              </a:ln>
              <a:effectLst>
                <a:outerShdw blurRad="40005"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9" name="圓角矩形 8"/>
              <p:cNvSpPr/>
              <p:nvPr/>
            </p:nvSpPr>
            <p:spPr>
              <a:xfrm>
                <a:off x="1443245" y="2144930"/>
                <a:ext cx="1041779" cy="998835"/>
              </a:xfrm>
              <a:prstGeom prst="round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提升軟實力，強化跨領域合作</a:t>
                </a:r>
              </a:p>
            </p:txBody>
          </p:sp>
        </p:grpSp>
      </p:grpSp>
      <p:sp>
        <p:nvSpPr>
          <p:cNvPr id="10"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58</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45437930"/>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040" y="1925960"/>
            <a:ext cx="8532440" cy="1143000"/>
          </a:xfrm>
        </p:spPr>
        <p:txBody>
          <a:bodyPr>
            <a:normAutofit fontScale="90000"/>
          </a:bodyPr>
          <a:lstStyle/>
          <a:p>
            <a:pPr algn="ctr"/>
            <a:r>
              <a:rPr lang="zh-TW" altLang="en-US" sz="5400" b="1" dirty="0">
                <a:solidFill>
                  <a:srgbClr val="C00000"/>
                </a:solidFill>
              </a:rPr>
              <a:t>四、網實群聚，提供創新創業與智慧化多元示範場域</a:t>
            </a:r>
            <a:endParaRPr lang="zh-TW" altLang="en-US" sz="5400" b="1" dirty="0">
              <a:solidFill>
                <a:srgbClr val="C0000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59</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698173" y="3212976"/>
            <a:ext cx="6727370" cy="3108543"/>
          </a:xfrm>
          <a:prstGeom prst="rect">
            <a:avLst/>
          </a:prstGeom>
          <a:noFill/>
        </p:spPr>
        <p:txBody>
          <a:bodyPr wrap="square" rtlCol="0">
            <a:spAutoFit/>
          </a:bodyPr>
          <a:lstStyle/>
          <a:p>
            <a:pPr marL="355600" indent="-355600">
              <a:buFont typeface="Wingdings" charset="2"/>
              <a:buChar char="l"/>
            </a:pP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建構試驗及驗證環境</a:t>
            </a:r>
            <a:endParaRPr lang="en-US" altLang="zh-TW" sz="2800" b="1" dirty="0">
              <a:solidFill>
                <a:schemeClr val="accent3">
                  <a:lumMod val="50000"/>
                </a:schemeClr>
              </a:solidFill>
              <a:latin typeface="微軟正黑體" panose="020B0604030504040204" pitchFamily="34" charset="-120"/>
              <a:ea typeface="微軟正黑體" panose="020B0604030504040204" pitchFamily="34" charset="-120"/>
            </a:endParaRPr>
          </a:p>
          <a:p>
            <a:pPr marL="355600" indent="-355600">
              <a:buFont typeface="Wingdings" charset="2"/>
              <a:buChar char="l"/>
            </a:pP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推動智慧應用服務示範計畫</a:t>
            </a:r>
          </a:p>
          <a:p>
            <a:pPr marL="355600" indent="-355600">
              <a:buFont typeface="Wingdings" charset="2"/>
              <a:buChar char="l"/>
            </a:pP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推動園區智慧化轉型</a:t>
            </a:r>
            <a:endParaRPr lang="en-US" altLang="zh-TW" sz="2800" b="1" dirty="0">
              <a:solidFill>
                <a:schemeClr val="accent3">
                  <a:lumMod val="50000"/>
                </a:schemeClr>
              </a:solidFill>
              <a:latin typeface="微軟正黑體" panose="020B0604030504040204" pitchFamily="34" charset="-120"/>
              <a:ea typeface="微軟正黑體" panose="020B0604030504040204" pitchFamily="34" charset="-120"/>
            </a:endParaRPr>
          </a:p>
          <a:p>
            <a:pPr marL="355600" indent="-355600">
              <a:buFont typeface="Wingdings" charset="2"/>
              <a:buChar char="l"/>
            </a:pP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多元推動示範計畫</a:t>
            </a:r>
          </a:p>
          <a:p>
            <a:pPr marL="355600" indent="-355600">
              <a:buFont typeface="Wingdings" charset="2"/>
              <a:buChar char="l"/>
            </a:pPr>
            <a:endParaRPr lang="en-US" altLang="zh-TW" sz="2800" b="1" dirty="0">
              <a:solidFill>
                <a:schemeClr val="accent3">
                  <a:lumMod val="50000"/>
                </a:schemeClr>
              </a:solidFill>
              <a:latin typeface="微軟正黑體" panose="020B0604030504040204" pitchFamily="34" charset="-120"/>
              <a:ea typeface="微軟正黑體" panose="020B0604030504040204" pitchFamily="34" charset="-120"/>
            </a:endParaRPr>
          </a:p>
          <a:p>
            <a:pPr marL="355600" indent="-355600">
              <a:buFont typeface="Wingdings" charset="2"/>
              <a:buChar char="l"/>
            </a:pPr>
            <a:endParaRPr lang="zh-TW" altLang="en-US" sz="2800" b="1" dirty="0">
              <a:solidFill>
                <a:schemeClr val="accent3">
                  <a:lumMod val="50000"/>
                </a:schemeClr>
              </a:solidFill>
              <a:latin typeface="微軟正黑體" panose="020B0604030504040204" pitchFamily="34" charset="-120"/>
              <a:ea typeface="微軟正黑體" panose="020B0604030504040204" pitchFamily="34" charset="-120"/>
            </a:endParaRPr>
          </a:p>
          <a:p>
            <a:pPr marL="355600" indent="-355600">
              <a:buFont typeface="Wingdings" charset="2"/>
              <a:buChar char="l"/>
            </a:pPr>
            <a:endParaRPr lang="zh-TW" altLang="en-US" sz="2800" b="1" dirty="0">
              <a:solidFill>
                <a:schemeClr val="accent3">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8151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標題 13"/>
          <p:cNvSpPr>
            <a:spLocks noGrp="1"/>
          </p:cNvSpPr>
          <p:nvPr>
            <p:ph type="title"/>
          </p:nvPr>
        </p:nvSpPr>
        <p:spPr/>
        <p:txBody>
          <a:bodyPr>
            <a:normAutofit/>
          </a:bodyPr>
          <a:lstStyle/>
          <a:p>
            <a:pPr>
              <a:lnSpc>
                <a:spcPct val="100000"/>
              </a:lnSpc>
            </a:pPr>
            <a:r>
              <a:rPr lang="zh-TW" altLang="en-US" sz="4000" b="1" dirty="0">
                <a:effectLst>
                  <a:outerShdw blurRad="38100" dist="38100" dir="2700000" algn="tl">
                    <a:srgbClr val="000000">
                      <a:alpha val="43137"/>
                    </a:srgbClr>
                  </a:outerShdw>
                </a:effectLst>
              </a:rPr>
              <a:t>三、物聯網商機將來自於應用服務</a:t>
            </a:r>
          </a:p>
        </p:txBody>
      </p:sp>
      <p:pic>
        <p:nvPicPr>
          <p:cNvPr id="8" name="內容版面配置區 7"/>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398064" y="2149355"/>
            <a:ext cx="6784975" cy="4351338"/>
          </a:xfrm>
        </p:spPr>
      </p:pic>
      <p:sp>
        <p:nvSpPr>
          <p:cNvPr id="15" name="矩形 14"/>
          <p:cNvSpPr/>
          <p:nvPr/>
        </p:nvSpPr>
        <p:spPr>
          <a:xfrm>
            <a:off x="398064" y="1415264"/>
            <a:ext cx="8369998" cy="646331"/>
          </a:xfrm>
          <a:prstGeom prst="rect">
            <a:avLst/>
          </a:prstGeom>
        </p:spPr>
        <p:txBody>
          <a:bodyPr wrap="square" anchor="ctr">
            <a:spAutoFit/>
          </a:bodyPr>
          <a:lstStyle/>
          <a:p>
            <a:pPr marL="285750" lvl="0" indent="-285750" algn="just">
              <a:buFont typeface="Wingdings" panose="05000000000000000000" pitchFamily="2" charset="2"/>
              <a:buChar char="l"/>
              <a:defRPr/>
            </a:pPr>
            <a:r>
              <a:rPr lang="zh-TW" altLang="en-US" kern="0" dirty="0">
                <a:latin typeface="Franklin Gothic Book"/>
                <a:ea typeface="微軟正黑體"/>
              </a:rPr>
              <a:t>物聯網發展重點將從硬體聯網轉成服務應用，並藉由智慧裝置、數據分析及推估預測等，將聯網資訊轉化為商業決策之輔助</a:t>
            </a:r>
            <a:endParaRPr lang="en-US" altLang="zh-TW" kern="0" dirty="0">
              <a:latin typeface="Franklin Gothic Book"/>
              <a:ea typeface="微軟正黑體"/>
            </a:endParaRPr>
          </a:p>
        </p:txBody>
      </p:sp>
      <p:sp>
        <p:nvSpPr>
          <p:cNvPr id="16" name="向左箭號 15"/>
          <p:cNvSpPr/>
          <p:nvPr/>
        </p:nvSpPr>
        <p:spPr>
          <a:xfrm>
            <a:off x="7256062" y="2149355"/>
            <a:ext cx="1512000" cy="1080000"/>
          </a:xfrm>
          <a:prstGeom prst="leftArrow">
            <a:avLst>
              <a:gd name="adj1" fmla="val 69142"/>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1400" dirty="0" err="1">
                <a:solidFill>
                  <a:srgbClr val="FF0000"/>
                </a:solidFill>
                <a:latin typeface="微軟正黑體" panose="020B0604030504040204" pitchFamily="34" charset="-120"/>
                <a:ea typeface="微軟正黑體" panose="020B0604030504040204" pitchFamily="34" charset="-120"/>
              </a:rPr>
              <a:t>IoT</a:t>
            </a:r>
            <a:r>
              <a:rPr lang="en-US" altLang="zh-TW" sz="1400" dirty="0">
                <a:solidFill>
                  <a:srgbClr val="FF0000"/>
                </a:solidFill>
                <a:latin typeface="微軟正黑體" panose="020B0604030504040204" pitchFamily="34" charset="-120"/>
                <a:ea typeface="微軟正黑體" panose="020B0604030504040204" pitchFamily="34" charset="-120"/>
              </a:rPr>
              <a:t> </a:t>
            </a:r>
            <a:r>
              <a:rPr lang="zh-TW" altLang="en-US" sz="1400" dirty="0">
                <a:solidFill>
                  <a:srgbClr val="FF0000"/>
                </a:solidFill>
                <a:latin typeface="微軟正黑體" panose="020B0604030504040204" pitchFamily="34" charset="-120"/>
                <a:ea typeface="微軟正黑體" panose="020B0604030504040204" pitchFamily="34" charset="-120"/>
              </a:rPr>
              <a:t>商機 </a:t>
            </a:r>
            <a:r>
              <a:rPr lang="en-US" altLang="zh-TW" sz="1400" dirty="0">
                <a:solidFill>
                  <a:srgbClr val="FF0000"/>
                </a:solidFill>
                <a:latin typeface="微軟正黑體" panose="020B0604030504040204" pitchFamily="34" charset="-120"/>
                <a:ea typeface="微軟正黑體" panose="020B0604030504040204" pitchFamily="34" charset="-120"/>
              </a:rPr>
              <a:t>80% </a:t>
            </a:r>
            <a:r>
              <a:rPr lang="zh-TW" altLang="en-US" sz="1400" dirty="0">
                <a:solidFill>
                  <a:srgbClr val="FF0000"/>
                </a:solidFill>
                <a:latin typeface="微軟正黑體" panose="020B0604030504040204" pitchFamily="34" charset="-120"/>
                <a:ea typeface="微軟正黑體" panose="020B0604030504040204" pitchFamily="34" charset="-120"/>
              </a:rPr>
              <a:t>來自服務</a:t>
            </a:r>
          </a:p>
        </p:txBody>
      </p:sp>
      <p:sp>
        <p:nvSpPr>
          <p:cNvPr id="18" name="向左箭號 17"/>
          <p:cNvSpPr/>
          <p:nvPr/>
        </p:nvSpPr>
        <p:spPr>
          <a:xfrm>
            <a:off x="7256062" y="5392122"/>
            <a:ext cx="1512000" cy="1080000"/>
          </a:xfrm>
          <a:prstGeom prst="leftArrow">
            <a:avLst>
              <a:gd name="adj1" fmla="val 69142"/>
              <a:gd name="adj2"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400" dirty="0">
                <a:solidFill>
                  <a:srgbClr val="FF0000"/>
                </a:solidFill>
                <a:latin typeface="微軟正黑體" panose="020B0604030504040204" pitchFamily="34" charset="-120"/>
                <a:ea typeface="微軟正黑體" panose="020B0604030504040204" pitchFamily="34" charset="-120"/>
              </a:rPr>
              <a:t>臺灣強項</a:t>
            </a:r>
          </a:p>
        </p:txBody>
      </p:sp>
      <p:sp>
        <p:nvSpPr>
          <p:cNvPr id="19" name="矩形 18"/>
          <p:cNvSpPr/>
          <p:nvPr/>
        </p:nvSpPr>
        <p:spPr>
          <a:xfrm>
            <a:off x="398064" y="6474889"/>
            <a:ext cx="1656000" cy="288032"/>
          </a:xfrm>
          <a:prstGeom prst="rect">
            <a:avLst/>
          </a:prstGeom>
          <a:noFill/>
          <a:ln w="158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2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資料來源：</a:t>
            </a:r>
            <a:r>
              <a:rPr kumimoji="0" lang="en-US" altLang="zh-TW" sz="12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MIC</a:t>
            </a:r>
            <a:r>
              <a:rPr kumimoji="0" lang="zh-TW" altLang="en-US" sz="12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r>
              <a:rPr kumimoji="0" lang="en-US" altLang="zh-TW" sz="12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IEK</a:t>
            </a:r>
            <a:endParaRPr kumimoji="0" lang="zh-TW" altLang="en-US" sz="12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9" name="向左箭號 8"/>
          <p:cNvSpPr/>
          <p:nvPr/>
        </p:nvSpPr>
        <p:spPr>
          <a:xfrm>
            <a:off x="7256062" y="4312122"/>
            <a:ext cx="1512000" cy="1080000"/>
          </a:xfrm>
          <a:prstGeom prst="leftArrow">
            <a:avLst>
              <a:gd name="adj1" fmla="val 69142"/>
              <a:gd name="adj2"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400" dirty="0">
                <a:solidFill>
                  <a:srgbClr val="FF0000"/>
                </a:solidFill>
                <a:latin typeface="微軟正黑體" panose="020B0604030504040204" pitchFamily="34" charset="-120"/>
                <a:ea typeface="微軟正黑體" panose="020B0604030504040204" pitchFamily="34" charset="-120"/>
              </a:rPr>
              <a:t>臺灣強項</a:t>
            </a:r>
          </a:p>
        </p:txBody>
      </p:sp>
      <p:sp>
        <p:nvSpPr>
          <p:cNvPr id="10"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6</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9675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251520" y="1556792"/>
            <a:ext cx="8640961" cy="4032448"/>
            <a:chOff x="251520" y="1052736"/>
            <a:chExt cx="8640961" cy="4968552"/>
          </a:xfrm>
        </p:grpSpPr>
        <p:sp>
          <p:nvSpPr>
            <p:cNvPr id="14" name="圓角矩形 13"/>
            <p:cNvSpPr/>
            <p:nvPr/>
          </p:nvSpPr>
          <p:spPr bwMode="auto">
            <a:xfrm>
              <a:off x="1982573" y="1119632"/>
              <a:ext cx="6909908" cy="4901653"/>
            </a:xfrm>
            <a:prstGeom prst="roundRect">
              <a:avLst/>
            </a:prstGeom>
            <a:ln/>
          </p:spPr>
          <p:style>
            <a:lnRef idx="2">
              <a:schemeClr val="accent1"/>
            </a:lnRef>
            <a:fillRef idx="1">
              <a:schemeClr val="lt1"/>
            </a:fillRef>
            <a:effectRef idx="0">
              <a:schemeClr val="accent1"/>
            </a:effectRef>
            <a:fontRef idx="minor">
              <a:schemeClr val="dk1"/>
            </a:fontRef>
          </p:style>
          <p:txBody>
            <a:bodyPr lIns="216000" tIns="0" rIns="108000" bIns="0" spcCol="1270" anchor="ctr"/>
            <a:lstStyle/>
            <a:p>
              <a:pPr marL="720725" lvl="1" indent="-342900" algn="just" defTabSz="800100" hangingPunct="0">
                <a:lnSpc>
                  <a:spcPts val="2600"/>
                </a:lnSpc>
                <a:spcBef>
                  <a:spcPts val="600"/>
                </a:spcBef>
                <a:spcAft>
                  <a:spcPts val="0"/>
                </a:spcAft>
                <a:buFont typeface="Arial"/>
                <a:buChar char="•"/>
                <a:defRPr/>
              </a:pPr>
              <a:r>
                <a:rPr lang="zh-TW" altLang="en-US" sz="2000" b="1" dirty="0">
                  <a:solidFill>
                    <a:srgbClr val="0000FF"/>
                  </a:solidFill>
                  <a:latin typeface="微軟正黑體" panose="020B0604030504040204" pitchFamily="34" charset="-120"/>
                  <a:ea typeface="微軟正黑體" panose="020B0604030504040204" pitchFamily="34" charset="-120"/>
                </a:rPr>
                <a:t>建置高品質網路環境</a:t>
              </a:r>
              <a:r>
                <a:rPr lang="zh-TW" altLang="en-US" sz="2000" dirty="0">
                  <a:solidFill>
                    <a:srgbClr val="000000"/>
                  </a:solidFill>
                  <a:latin typeface="微軟正黑體" panose="020B0604030504040204" pitchFamily="34" charset="-120"/>
                  <a:ea typeface="微軟正黑體" panose="020B0604030504040204" pitchFamily="34" charset="-120"/>
                </a:rPr>
                <a:t>：選擇試驗區域，由政府主導佈建高速寬頻與感測網絡，並開放系統提供產業在既有基礎上，發展物聯網各類型創新應用</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marL="720725" lvl="1" indent="-342900" algn="just" defTabSz="800100" hangingPunct="0">
                <a:lnSpc>
                  <a:spcPts val="2600"/>
                </a:lnSpc>
                <a:spcBef>
                  <a:spcPts val="600"/>
                </a:spcBef>
                <a:spcAft>
                  <a:spcPts val="0"/>
                </a:spcAft>
                <a:buFont typeface="Arial"/>
                <a:buChar char="•"/>
                <a:defRPr/>
              </a:pPr>
              <a:r>
                <a:rPr lang="zh-TW" altLang="en-US" sz="2000" b="1" dirty="0">
                  <a:solidFill>
                    <a:srgbClr val="0000FF"/>
                  </a:solidFill>
                  <a:latin typeface="微軟正黑體" panose="020B0604030504040204" pitchFamily="34" charset="-120"/>
                  <a:ea typeface="微軟正黑體" panose="020B0604030504040204" pitchFamily="34" charset="-120"/>
                </a:rPr>
                <a:t>佈建智慧配電網絡及充電設施：</a:t>
              </a:r>
              <a:r>
                <a:rPr lang="zh-TW" altLang="en-US" sz="2000" dirty="0">
                  <a:solidFill>
                    <a:srgbClr val="000000"/>
                  </a:solidFill>
                  <a:latin typeface="微軟正黑體" panose="020B0604030504040204" pitchFamily="34" charset="-120"/>
                  <a:ea typeface="微軟正黑體" panose="020B0604030504040204" pitchFamily="34" charset="-120"/>
                </a:rPr>
                <a:t>選擇試驗區域，由政府規劃設置基礎供電設施，提供產業發展各類型智慧電動載具</a:t>
              </a:r>
              <a:r>
                <a:rPr lang="en-US" altLang="zh-TW" sz="2000" dirty="0">
                  <a:solidFill>
                    <a:srgbClr val="000000"/>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電動汽車、機車</a:t>
              </a:r>
              <a:r>
                <a:rPr lang="en-US" altLang="zh-TW" sz="2000" dirty="0">
                  <a:solidFill>
                    <a:srgbClr val="000000"/>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與充電裝置</a:t>
              </a:r>
              <a:endParaRPr lang="en-US" altLang="zh-TW" sz="2000" dirty="0">
                <a:solidFill>
                  <a:srgbClr val="000000"/>
                </a:solidFill>
                <a:latin typeface="微軟正黑體" panose="020B0604030504040204" pitchFamily="34" charset="-120"/>
                <a:ea typeface="微軟正黑體" panose="020B0604030504040204" pitchFamily="34" charset="-120"/>
              </a:endParaRPr>
            </a:p>
          </p:txBody>
        </p:sp>
        <p:sp>
          <p:nvSpPr>
            <p:cNvPr id="16" name="＞形箭號 15"/>
            <p:cNvSpPr/>
            <p:nvPr/>
          </p:nvSpPr>
          <p:spPr bwMode="auto">
            <a:xfrm>
              <a:off x="251520" y="1052736"/>
              <a:ext cx="2314980" cy="3102019"/>
            </a:xfrm>
            <a:prstGeom prst="chevron">
              <a:avLst>
                <a:gd name="adj" fmla="val 35715"/>
              </a:avLst>
            </a:prstGeom>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17" name="圓角矩形 16"/>
            <p:cNvSpPr/>
            <p:nvPr/>
          </p:nvSpPr>
          <p:spPr bwMode="auto">
            <a:xfrm>
              <a:off x="539552" y="1600395"/>
              <a:ext cx="1800200" cy="4420893"/>
            </a:xfrm>
            <a:prstGeom prst="roundRect">
              <a:avLst/>
            </a:prstGeom>
            <a:ln/>
          </p:spPr>
          <p:style>
            <a:lnRef idx="2">
              <a:schemeClr val="accent1"/>
            </a:lnRef>
            <a:fillRef idx="1">
              <a:schemeClr val="lt1"/>
            </a:fillRef>
            <a:effectRef idx="0">
              <a:schemeClr val="accent1"/>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建構</a:t>
              </a:r>
              <a:endParaRPr lang="en-US" altLang="zh-TW" sz="2800" b="1" kern="0" dirty="0">
                <a:latin typeface="Arial Unicode MS" panose="020B0604020202020204" pitchFamily="34" charset="-120"/>
                <a:ea typeface="微軟正黑體" panose="020B0604030504040204" pitchFamily="34" charset="-120"/>
              </a:endParaRPr>
            </a:p>
            <a:p>
              <a:pPr algn="ctr" hangingPunct="0">
                <a:defRPr/>
              </a:pPr>
              <a:r>
                <a:rPr lang="zh-TW" altLang="en-US" sz="2800" b="1" kern="0" dirty="0">
                  <a:latin typeface="Arial Unicode MS" panose="020B0604020202020204" pitchFamily="34" charset="-120"/>
                  <a:ea typeface="微軟正黑體" panose="020B0604030504040204" pitchFamily="34" charset="-120"/>
                </a:rPr>
                <a:t>試驗及驗證環境</a:t>
              </a:r>
            </a:p>
          </p:txBody>
        </p:sp>
      </p:grpSp>
      <p:sp>
        <p:nvSpPr>
          <p:cNvPr id="8" name="標題 3"/>
          <p:cNvSpPr>
            <a:spLocks noGrp="1"/>
          </p:cNvSpPr>
          <p:nvPr>
            <p:ph type="title"/>
          </p:nvPr>
        </p:nvSpPr>
        <p:spPr>
          <a:xfrm>
            <a:off x="-74817" y="388776"/>
            <a:ext cx="9285513" cy="959642"/>
          </a:xfrm>
        </p:spPr>
        <p:txBody>
          <a:bodyPr rtlCol="0">
            <a:noAutofit/>
          </a:bodyPr>
          <a:lstStyle/>
          <a:p>
            <a:pPr>
              <a:defRPr/>
            </a:pPr>
            <a:r>
              <a:rPr lang="zh-TW" altLang="en-US" sz="3200" b="1" dirty="0">
                <a:solidFill>
                  <a:srgbClr val="C00000"/>
                </a:solidFill>
              </a:rPr>
              <a:t>網實群聚，提供創新創業與智慧化多元示範場域</a:t>
            </a:r>
            <a:r>
              <a:rPr lang="en-US" altLang="zh-TW" sz="2000" b="1" dirty="0">
                <a:solidFill>
                  <a:srgbClr val="C00000"/>
                </a:solidFill>
              </a:rPr>
              <a:t>(</a:t>
            </a:r>
            <a:r>
              <a:rPr lang="en-US" altLang="zh-TW" sz="2000" b="1" dirty="0">
                <a:solidFill>
                  <a:srgbClr val="C00000"/>
                </a:solidFill>
                <a:latin typeface="微軟正黑體" panose="020B0604030504040204" pitchFamily="34" charset="-120"/>
                <a:ea typeface="微軟正黑體" panose="020B0604030504040204" pitchFamily="34" charset="-120"/>
              </a:rPr>
              <a:t>1/4)</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
        <p:nvSpPr>
          <p:cNvPr id="9"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60</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39671781"/>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bwMode="auto">
          <a:xfrm>
            <a:off x="1986021" y="1412776"/>
            <a:ext cx="6909908" cy="4901653"/>
          </a:xfrm>
          <a:prstGeom prst="roundRect">
            <a:avLst/>
          </a:prstGeom>
          <a:ln/>
        </p:spPr>
        <p:style>
          <a:lnRef idx="2">
            <a:schemeClr val="accent2"/>
          </a:lnRef>
          <a:fillRef idx="1">
            <a:schemeClr val="lt1"/>
          </a:fillRef>
          <a:effectRef idx="0">
            <a:schemeClr val="accent2"/>
          </a:effectRef>
          <a:fontRef idx="minor">
            <a:schemeClr val="dk1"/>
          </a:fontRef>
        </p:style>
        <p:txBody>
          <a:bodyPr lIns="216000" tIns="0" rIns="108000" bIns="0" spcCol="1270" anchor="ctr"/>
          <a:lstStyle/>
          <a:p>
            <a:pPr marL="720725" lvl="1" indent="-342900" algn="just" defTabSz="800100" hangingPunct="0">
              <a:lnSpc>
                <a:spcPts val="2600"/>
              </a:lnSpc>
              <a:spcBef>
                <a:spcPts val="600"/>
              </a:spcBef>
              <a:spcAft>
                <a:spcPts val="0"/>
              </a:spcAft>
              <a:buFont typeface="Arial"/>
              <a:buChar char="•"/>
              <a:defRPr/>
            </a:pPr>
            <a:r>
              <a:rPr lang="zh-TW" altLang="en-US" sz="2000" b="1" dirty="0">
                <a:solidFill>
                  <a:srgbClr val="0000FF"/>
                </a:solidFill>
                <a:latin typeface="微軟正黑體" panose="020B0604030504040204" pitchFamily="34" charset="-120"/>
                <a:ea typeface="微軟正黑體" panose="020B0604030504040204" pitchFamily="34" charset="-120"/>
              </a:rPr>
              <a:t>順暢智慧物流運行</a:t>
            </a:r>
            <a:r>
              <a:rPr lang="en-US" altLang="zh-TW" sz="2000" dirty="0">
                <a:solidFill>
                  <a:srgbClr val="0000FF"/>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選擇實驗場域持續推動「智慧物流」，</a:t>
            </a:r>
            <a:r>
              <a:rPr lang="zh-TW" altLang="en-US" sz="2000" dirty="0">
                <a:latin typeface="微軟正黑體" panose="020B0604030504040204" pitchFamily="34" charset="-120"/>
                <a:ea typeface="微軟正黑體" panose="020B0604030504040204" pitchFamily="34" charset="-120"/>
              </a:rPr>
              <a:t>輔導業者善用智慧管理與調度機制，進行庫存與資源的最適化管理；並針對物流中心的高人力作業，導入智動化相關物流系統與設備</a:t>
            </a:r>
            <a:endParaRPr lang="en-US" altLang="zh-TW" sz="2000" dirty="0">
              <a:latin typeface="微軟正黑體" panose="020B0604030504040204" pitchFamily="34" charset="-120"/>
              <a:ea typeface="微軟正黑體" panose="020B0604030504040204" pitchFamily="34" charset="-120"/>
            </a:endParaRPr>
          </a:p>
          <a:p>
            <a:pPr marL="720725" lvl="1" indent="-342900" algn="just" defTabSz="800100" hangingPunct="0">
              <a:lnSpc>
                <a:spcPts val="2600"/>
              </a:lnSpc>
              <a:spcBef>
                <a:spcPts val="600"/>
              </a:spcBef>
              <a:spcAft>
                <a:spcPts val="0"/>
              </a:spcAft>
              <a:buFont typeface="Arial"/>
              <a:buChar char="•"/>
              <a:defRPr/>
            </a:pPr>
            <a:r>
              <a:rPr lang="zh-TW" altLang="en-US" sz="2000" b="1" dirty="0">
                <a:solidFill>
                  <a:srgbClr val="0000FF"/>
                </a:solidFill>
                <a:latin typeface="微軟正黑體" panose="020B0604030504040204" pitchFamily="34" charset="-120"/>
                <a:ea typeface="微軟正黑體" panose="020B0604030504040204" pitchFamily="34" charset="-120"/>
              </a:rPr>
              <a:t>建置智慧交通系統</a:t>
            </a:r>
            <a:r>
              <a:rPr lang="en-US" altLang="zh-TW" sz="2000" dirty="0">
                <a:solidFill>
                  <a:srgbClr val="0000FF"/>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選擇試驗區域推動「智慧交通」，建立交通號誌控制系統、即時公共運輸查詢，智慧停車導引及收費系統等智慧運輸應用</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marL="720725" lvl="1" indent="-342900" algn="just" defTabSz="800100" hangingPunct="0">
              <a:lnSpc>
                <a:spcPts val="2600"/>
              </a:lnSpc>
              <a:spcBef>
                <a:spcPts val="600"/>
              </a:spcBef>
              <a:buFont typeface="Arial"/>
              <a:buChar char="•"/>
              <a:defRPr/>
            </a:pPr>
            <a:r>
              <a:rPr lang="zh-TW" altLang="en-US" sz="2000" b="1" dirty="0">
                <a:solidFill>
                  <a:srgbClr val="0000FF"/>
                </a:solidFill>
                <a:latin typeface="微軟正黑體" panose="020B0604030504040204" pitchFamily="34" charset="-120"/>
                <a:ea typeface="微軟正黑體" panose="020B0604030504040204" pitchFamily="34" charset="-120"/>
              </a:rPr>
              <a:t>發展智慧醫療服務</a:t>
            </a:r>
            <a:r>
              <a:rPr lang="en-US" altLang="zh-TW" sz="2000" dirty="0">
                <a:solidFill>
                  <a:srgbClr val="0000FF"/>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選擇特定醫院推動「智慧醫療」，透過穿戴式裝置自動收集穿戴者生理訊號，遠端監測高血壓、糖尿病、心臟病等慢性病患，將其生理資訊回傳分析並長期追蹤  </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marL="377825" lvl="1" algn="just" defTabSz="800100" hangingPunct="0">
              <a:lnSpc>
                <a:spcPts val="2600"/>
              </a:lnSpc>
              <a:spcBef>
                <a:spcPts val="600"/>
              </a:spcBef>
              <a:defRPr/>
            </a:pPr>
            <a:r>
              <a:rPr lang="zh-TW" altLang="en-US" sz="2000" b="1" dirty="0">
                <a:solidFill>
                  <a:schemeClr val="tx1"/>
                </a:solidFill>
                <a:latin typeface="微軟正黑體" panose="020B0604030504040204" pitchFamily="34" charset="-120"/>
                <a:ea typeface="微軟正黑體" panose="020B0604030504040204" pitchFamily="34" charset="-120"/>
              </a:rPr>
              <a:t>若有適合其他產業</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如紡織等</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之智慧應用服務，亦可申請示範計畫。</a:t>
            </a:r>
            <a:endParaRPr lang="en-US" altLang="zh-TW" sz="2000" b="1" dirty="0">
              <a:solidFill>
                <a:schemeClr val="tx1"/>
              </a:solidFill>
              <a:latin typeface="微軟正黑體" panose="020B0604030504040204" pitchFamily="34" charset="-120"/>
              <a:ea typeface="微軟正黑體" panose="020B0604030504040204" pitchFamily="34" charset="-120"/>
            </a:endParaRPr>
          </a:p>
        </p:txBody>
      </p:sp>
      <p:sp>
        <p:nvSpPr>
          <p:cNvPr id="16" name="＞形箭號 15"/>
          <p:cNvSpPr/>
          <p:nvPr/>
        </p:nvSpPr>
        <p:spPr bwMode="auto">
          <a:xfrm>
            <a:off x="254968" y="1345880"/>
            <a:ext cx="2314980" cy="3102019"/>
          </a:xfrm>
          <a:prstGeom prst="chevron">
            <a:avLst>
              <a:gd name="adj" fmla="val 35715"/>
            </a:avLst>
          </a:prstGeom>
          <a:ln/>
        </p:spPr>
        <p:style>
          <a:lnRef idx="2">
            <a:schemeClr val="accent2">
              <a:shade val="50000"/>
            </a:schemeClr>
          </a:lnRef>
          <a:fillRef idx="1">
            <a:schemeClr val="accent2"/>
          </a:fillRef>
          <a:effectRef idx="0">
            <a:schemeClr val="accent2"/>
          </a:effectRef>
          <a:fontRef idx="minor">
            <a:schemeClr val="lt1"/>
          </a:fontRef>
        </p:style>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17" name="圓角矩形 16"/>
          <p:cNvSpPr/>
          <p:nvPr/>
        </p:nvSpPr>
        <p:spPr bwMode="auto">
          <a:xfrm>
            <a:off x="543000" y="1893539"/>
            <a:ext cx="1800200" cy="4420893"/>
          </a:xfrm>
          <a:prstGeom prst="roundRect">
            <a:avLst/>
          </a:prstGeom>
          <a:ln/>
        </p:spPr>
        <p:style>
          <a:lnRef idx="2">
            <a:schemeClr val="accent2"/>
          </a:lnRef>
          <a:fillRef idx="1">
            <a:schemeClr val="lt1"/>
          </a:fillRef>
          <a:effectRef idx="0">
            <a:schemeClr val="accent2"/>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推動智慧應用服務示範計畫</a:t>
            </a:r>
          </a:p>
        </p:txBody>
      </p:sp>
      <p:sp>
        <p:nvSpPr>
          <p:cNvPr id="7"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61</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10" name="標題 3"/>
          <p:cNvSpPr>
            <a:spLocks noGrp="1"/>
          </p:cNvSpPr>
          <p:nvPr>
            <p:ph type="title"/>
          </p:nvPr>
        </p:nvSpPr>
        <p:spPr>
          <a:xfrm>
            <a:off x="-74817" y="388776"/>
            <a:ext cx="9285513" cy="959642"/>
          </a:xfrm>
        </p:spPr>
        <p:txBody>
          <a:bodyPr rtlCol="0">
            <a:noAutofit/>
          </a:bodyPr>
          <a:lstStyle/>
          <a:p>
            <a:pPr>
              <a:defRPr/>
            </a:pPr>
            <a:r>
              <a:rPr lang="zh-TW" altLang="en-US" sz="3200" b="1" dirty="0">
                <a:solidFill>
                  <a:srgbClr val="C00000"/>
                </a:solidFill>
              </a:rPr>
              <a:t>網實群聚，提供創新創業與智慧化多元示範場域</a:t>
            </a:r>
            <a:r>
              <a:rPr lang="en-US" altLang="zh-TW" sz="2000" b="1" dirty="0">
                <a:solidFill>
                  <a:srgbClr val="C00000"/>
                </a:solidFill>
              </a:rPr>
              <a:t>(2</a:t>
            </a:r>
            <a:r>
              <a:rPr lang="en-US" altLang="zh-TW" sz="2000" b="1" dirty="0">
                <a:solidFill>
                  <a:srgbClr val="C00000"/>
                </a:solidFill>
                <a:latin typeface="微軟正黑體" panose="020B0604030504040204" pitchFamily="34" charset="-120"/>
                <a:ea typeface="微軟正黑體" panose="020B0604030504040204" pitchFamily="34" charset="-120"/>
              </a:rPr>
              <a:t>/4)</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37738852"/>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bwMode="auto">
          <a:xfrm>
            <a:off x="1982573" y="1484785"/>
            <a:ext cx="6909908" cy="4032447"/>
          </a:xfrm>
          <a:prstGeom prst="roundRect">
            <a:avLst/>
          </a:prstGeom>
          <a:ln/>
        </p:spPr>
        <p:style>
          <a:lnRef idx="2">
            <a:schemeClr val="accent3"/>
          </a:lnRef>
          <a:fillRef idx="1">
            <a:schemeClr val="lt1"/>
          </a:fillRef>
          <a:effectRef idx="0">
            <a:schemeClr val="accent3"/>
          </a:effectRef>
          <a:fontRef idx="minor">
            <a:schemeClr val="dk1"/>
          </a:fontRef>
        </p:style>
        <p:txBody>
          <a:bodyPr lIns="216000" tIns="0" rIns="108000" bIns="0" spcCol="1270" anchor="ctr"/>
          <a:lstStyle/>
          <a:p>
            <a:pPr marL="720725" lvl="1" indent="-342900" algn="just" defTabSz="800100" hangingPunct="0">
              <a:lnSpc>
                <a:spcPts val="2600"/>
              </a:lnSpc>
              <a:spcBef>
                <a:spcPts val="600"/>
              </a:spcBef>
              <a:spcAft>
                <a:spcPts val="0"/>
              </a:spcAft>
              <a:buFont typeface="Arial"/>
              <a:buChar char="•"/>
              <a:defRPr/>
            </a:pPr>
            <a:r>
              <a:rPr lang="zh-TW" altLang="en-US" sz="2000" b="1" dirty="0">
                <a:solidFill>
                  <a:srgbClr val="0000FF"/>
                </a:solidFill>
                <a:latin typeface="微軟正黑體" panose="020B0604030504040204" pitchFamily="34" charset="-120"/>
                <a:ea typeface="微軟正黑體" panose="020B0604030504040204" pitchFamily="34" charset="-120"/>
              </a:rPr>
              <a:t>傳統工業區智慧化轉型示範</a:t>
            </a:r>
            <a:r>
              <a:rPr lang="en-US" altLang="zh-TW" sz="2000" dirty="0">
                <a:solidFill>
                  <a:srgbClr val="0000FF"/>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擇定特定產業園區</a:t>
            </a:r>
            <a:r>
              <a:rPr lang="en-US" altLang="zh-TW" sz="2000" dirty="0">
                <a:solidFill>
                  <a:srgbClr val="000000"/>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單一或多個</a:t>
            </a:r>
            <a:r>
              <a:rPr lang="en-US" altLang="zh-TW" sz="2000" dirty="0">
                <a:solidFill>
                  <a:srgbClr val="000000"/>
                </a:solidFill>
                <a:latin typeface="微軟正黑體" panose="020B0604030504040204" pitchFamily="34" charset="-120"/>
                <a:ea typeface="微軟正黑體" panose="020B0604030504040204" pitchFamily="34" charset="-120"/>
              </a:rPr>
              <a:t>) </a:t>
            </a:r>
            <a:r>
              <a:rPr lang="zh-TW" altLang="en-US" sz="2000" dirty="0">
                <a:solidFill>
                  <a:srgbClr val="000000"/>
                </a:solidFill>
                <a:latin typeface="微軟正黑體" panose="020B0604030504040204" pitchFamily="34" charset="-120"/>
                <a:ea typeface="微軟正黑體" panose="020B0604030504040204" pitchFamily="34" charset="-120"/>
              </a:rPr>
              <a:t>作為示範場域，結合物聯網、大數據導入相關智慧應用，如智慧環境監測</a:t>
            </a:r>
            <a:r>
              <a:rPr lang="en-US" altLang="zh-TW" sz="2000" dirty="0">
                <a:solidFill>
                  <a:srgbClr val="000000"/>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空汙</a:t>
            </a:r>
            <a:r>
              <a:rPr lang="en-US" altLang="zh-TW" sz="2000" dirty="0">
                <a:solidFill>
                  <a:srgbClr val="000000"/>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廢水</a:t>
            </a:r>
            <a:r>
              <a:rPr lang="en-US" altLang="zh-TW" sz="2000" dirty="0">
                <a:solidFill>
                  <a:srgbClr val="000000"/>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、建築節能管理</a:t>
            </a:r>
            <a:r>
              <a:rPr lang="en-US" altLang="zh-TW" sz="2000" dirty="0">
                <a:solidFill>
                  <a:srgbClr val="000000"/>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能耗</a:t>
            </a:r>
            <a:r>
              <a:rPr lang="en-US" altLang="zh-TW" sz="2000" dirty="0">
                <a:solidFill>
                  <a:srgbClr val="000000"/>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排碳</a:t>
            </a:r>
            <a:r>
              <a:rPr lang="en-US" altLang="zh-TW" sz="2000" dirty="0">
                <a:solidFill>
                  <a:srgbClr val="000000"/>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、智慧機器人應用、客製化生產系統</a:t>
            </a:r>
            <a:r>
              <a:rPr lang="zh-TW" altLang="en-US" sz="2000" dirty="0">
                <a:solidFill>
                  <a:schemeClr val="tx1"/>
                </a:solidFill>
                <a:latin typeface="微軟正黑體" panose="020B0604030504040204" pitchFamily="34" charset="-120"/>
                <a:ea typeface="微軟正黑體" panose="020B0604030504040204" pitchFamily="34" charset="-120"/>
              </a:rPr>
              <a:t>及</a:t>
            </a:r>
            <a:r>
              <a:rPr lang="zh-TW" altLang="en-US" sz="2000" dirty="0">
                <a:solidFill>
                  <a:srgbClr val="000000"/>
                </a:solidFill>
                <a:latin typeface="微軟正黑體" panose="020B0604030504040204" pitchFamily="34" charset="-120"/>
                <a:ea typeface="微軟正黑體" panose="020B0604030504040204" pitchFamily="34" charset="-120"/>
              </a:rPr>
              <a:t>智慧電網等，打造環保、節能、自動化的智慧產業園區典範，進而形成系統化整體解決方案</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marL="720725" lvl="1" indent="-342900" algn="just" defTabSz="800100" hangingPunct="0">
              <a:lnSpc>
                <a:spcPts val="2600"/>
              </a:lnSpc>
              <a:spcBef>
                <a:spcPts val="600"/>
              </a:spcBef>
              <a:buFont typeface="Arial"/>
              <a:buChar char="•"/>
              <a:defRPr/>
            </a:pPr>
            <a:r>
              <a:rPr lang="zh-TW" altLang="en-US" sz="2000" b="1" dirty="0">
                <a:solidFill>
                  <a:srgbClr val="0000FF"/>
                </a:solidFill>
                <a:latin typeface="微軟正黑體" panose="020B0604030504040204" pitchFamily="34" charset="-120"/>
                <a:ea typeface="微軟正黑體" panose="020B0604030504040204" pitchFamily="34" charset="-120"/>
              </a:rPr>
              <a:t>科學園區智慧化</a:t>
            </a:r>
            <a:r>
              <a:rPr lang="en-US" altLang="zh-TW" sz="2000" dirty="0">
                <a:solidFill>
                  <a:srgbClr val="0000FF"/>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運用</a:t>
            </a:r>
            <a:r>
              <a:rPr lang="en-US" altLang="zh-TW" sz="2000" dirty="0">
                <a:solidFill>
                  <a:srgbClr val="000000"/>
                </a:solidFill>
                <a:latin typeface="微軟正黑體" panose="020B0604030504040204" pitchFamily="34" charset="-120"/>
                <a:ea typeface="微軟正黑體" panose="020B0604030504040204" pitchFamily="34" charset="-120"/>
              </a:rPr>
              <a:t>ICT</a:t>
            </a:r>
            <a:r>
              <a:rPr lang="zh-TW" altLang="en-US" sz="2000" dirty="0">
                <a:solidFill>
                  <a:srgbClr val="000000"/>
                </a:solidFill>
                <a:latin typeface="微軟正黑體" panose="020B0604030504040204" pitchFamily="34" charset="-120"/>
                <a:ea typeface="微軟正黑體" panose="020B0604030504040204" pitchFamily="34" charset="-120"/>
              </a:rPr>
              <a:t>技術發展智慧園區計畫</a:t>
            </a:r>
            <a:endParaRPr lang="en-US" altLang="zh-TW" sz="2000" dirty="0">
              <a:solidFill>
                <a:srgbClr val="000000"/>
              </a:solidFill>
              <a:latin typeface="微軟正黑體" panose="020B0604030504040204" pitchFamily="34" charset="-120"/>
              <a:ea typeface="微軟正黑體" panose="020B0604030504040204" pitchFamily="34" charset="-120"/>
            </a:endParaRPr>
          </a:p>
        </p:txBody>
      </p:sp>
      <p:sp>
        <p:nvSpPr>
          <p:cNvPr id="16" name="＞形箭號 15"/>
          <p:cNvSpPr/>
          <p:nvPr/>
        </p:nvSpPr>
        <p:spPr bwMode="auto">
          <a:xfrm>
            <a:off x="251520" y="1484784"/>
            <a:ext cx="2314980" cy="2952327"/>
          </a:xfrm>
          <a:prstGeom prst="chevron">
            <a:avLst>
              <a:gd name="adj" fmla="val 35715"/>
            </a:avLst>
          </a:prstGeom>
          <a:solidFill>
            <a:schemeClr val="accent3">
              <a:lumMod val="75000"/>
            </a:schemeClr>
          </a:solidFill>
          <a:ln w="38100" cap="flat" cmpd="sng" algn="ctr">
            <a:solidFill>
              <a:sysClr val="window" lastClr="FFFFFF"/>
            </a:solidFill>
            <a:prstDash val="solid"/>
          </a:ln>
          <a:effectLst>
            <a:outerShdw blurRad="40005"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17" name="圓角矩形 16"/>
          <p:cNvSpPr/>
          <p:nvPr/>
        </p:nvSpPr>
        <p:spPr bwMode="auto">
          <a:xfrm>
            <a:off x="611560" y="2132856"/>
            <a:ext cx="1728192" cy="3384376"/>
          </a:xfrm>
          <a:prstGeom prst="roundRect">
            <a:avLst/>
          </a:prstGeom>
          <a:ln/>
        </p:spPr>
        <p:style>
          <a:lnRef idx="2">
            <a:schemeClr val="accent3"/>
          </a:lnRef>
          <a:fillRef idx="1">
            <a:schemeClr val="lt1"/>
          </a:fillRef>
          <a:effectRef idx="0">
            <a:schemeClr val="accent3"/>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推動園區智慧化轉型</a:t>
            </a:r>
          </a:p>
        </p:txBody>
      </p:sp>
      <p:sp>
        <p:nvSpPr>
          <p:cNvPr id="7"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62</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10" name="標題 3"/>
          <p:cNvSpPr>
            <a:spLocks noGrp="1"/>
          </p:cNvSpPr>
          <p:nvPr>
            <p:ph type="title"/>
          </p:nvPr>
        </p:nvSpPr>
        <p:spPr>
          <a:xfrm>
            <a:off x="-74817" y="388776"/>
            <a:ext cx="9285513" cy="959642"/>
          </a:xfrm>
        </p:spPr>
        <p:txBody>
          <a:bodyPr rtlCol="0">
            <a:noAutofit/>
          </a:bodyPr>
          <a:lstStyle/>
          <a:p>
            <a:pPr>
              <a:defRPr/>
            </a:pPr>
            <a:r>
              <a:rPr lang="zh-TW" altLang="en-US" sz="3200" b="1" dirty="0">
                <a:solidFill>
                  <a:srgbClr val="C00000"/>
                </a:solidFill>
              </a:rPr>
              <a:t>網實群聚，提供創新創業與智慧化多元示範場域</a:t>
            </a:r>
            <a:r>
              <a:rPr lang="en-US" altLang="zh-TW" sz="2000" b="1" dirty="0">
                <a:solidFill>
                  <a:srgbClr val="C00000"/>
                </a:solidFill>
              </a:rPr>
              <a:t>(3</a:t>
            </a:r>
            <a:r>
              <a:rPr lang="en-US" altLang="zh-TW" sz="2000" b="1" dirty="0">
                <a:solidFill>
                  <a:srgbClr val="C00000"/>
                </a:solidFill>
                <a:latin typeface="微軟正黑體" panose="020B0604030504040204" pitchFamily="34" charset="-120"/>
                <a:ea typeface="微軟正黑體" panose="020B0604030504040204" pitchFamily="34" charset="-120"/>
              </a:rPr>
              <a:t>/4)</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31072532"/>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bwMode="auto">
          <a:xfrm>
            <a:off x="1982573" y="1479109"/>
            <a:ext cx="6909908" cy="4038123"/>
          </a:xfrm>
          <a:prstGeom prst="roundRect">
            <a:avLst/>
          </a:prstGeom>
          <a:ln/>
        </p:spPr>
        <p:style>
          <a:lnRef idx="2">
            <a:schemeClr val="accent3"/>
          </a:lnRef>
          <a:fillRef idx="1">
            <a:schemeClr val="lt1"/>
          </a:fillRef>
          <a:effectRef idx="0">
            <a:schemeClr val="accent3"/>
          </a:effectRef>
          <a:fontRef idx="minor">
            <a:schemeClr val="dk1"/>
          </a:fontRef>
        </p:style>
        <p:txBody>
          <a:bodyPr lIns="216000" tIns="0" rIns="108000" bIns="0" spcCol="1270" anchor="ctr"/>
          <a:lstStyle/>
          <a:p>
            <a:pPr marL="720725" lvl="1" indent="-342900" algn="just" defTabSz="800100" hangingPunct="0">
              <a:lnSpc>
                <a:spcPts val="2600"/>
              </a:lnSpc>
              <a:spcBef>
                <a:spcPts val="600"/>
              </a:spcBef>
              <a:buFont typeface="Arial"/>
              <a:buChar char="•"/>
              <a:defRPr/>
            </a:pPr>
            <a:r>
              <a:rPr lang="zh-TW" altLang="en-US" sz="2000" b="1" dirty="0">
                <a:solidFill>
                  <a:srgbClr val="0000FF"/>
                </a:solidFill>
                <a:latin typeface="微軟正黑體" panose="020B0604030504040204" pitchFamily="34" charset="-120"/>
                <a:ea typeface="微軟正黑體" panose="020B0604030504040204" pitchFamily="34" charset="-120"/>
              </a:rPr>
              <a:t>物聯網示範計畫三層次：</a:t>
            </a:r>
          </a:p>
          <a:p>
            <a:pPr marL="1292225" lvl="2" indent="-457200" algn="just" defTabSz="800100" hangingPunct="0">
              <a:lnSpc>
                <a:spcPts val="2600"/>
              </a:lnSpc>
              <a:spcBef>
                <a:spcPts val="600"/>
              </a:spcBef>
              <a:buFont typeface="Wingdings" panose="05000000000000000000" pitchFamily="2" charset="2"/>
              <a:buChar char="Ø"/>
              <a:defRPr/>
            </a:pPr>
            <a:r>
              <a:rPr lang="zh-TW" altLang="en-US" sz="2000" dirty="0">
                <a:solidFill>
                  <a:schemeClr val="tx1"/>
                </a:solidFill>
                <a:latin typeface="微軟正黑體" panose="020B0604030504040204" pitchFamily="34" charset="-120"/>
                <a:ea typeface="微軟正黑體" panose="020B0604030504040204" pitchFamily="34" charset="-120"/>
              </a:rPr>
              <a:t>全台場域：創新場域</a:t>
            </a:r>
            <a:r>
              <a:rPr lang="en-US" altLang="zh-TW" sz="2000" dirty="0">
                <a:solidFill>
                  <a:schemeClr val="tx1"/>
                </a:solidFill>
                <a:latin typeface="微軟正黑體" panose="020B0604030504040204" pitchFamily="34" charset="-120"/>
                <a:ea typeface="微軟正黑體" panose="020B0604030504040204" pitchFamily="34" charset="-120"/>
              </a:rPr>
              <a:t>AR</a:t>
            </a:r>
            <a:r>
              <a:rPr lang="zh-TW" altLang="en-US" sz="2000" dirty="0">
                <a:solidFill>
                  <a:schemeClr val="tx1"/>
                </a:solidFill>
                <a:latin typeface="微軟正黑體" panose="020B0604030504040204" pitchFamily="34" charset="-120"/>
                <a:ea typeface="微軟正黑體" panose="020B0604030504040204" pitchFamily="34" charset="-120"/>
              </a:rPr>
              <a:t>、</a:t>
            </a:r>
            <a:r>
              <a:rPr lang="en-US" altLang="zh-TW" sz="2000" dirty="0">
                <a:solidFill>
                  <a:schemeClr val="tx1"/>
                </a:solidFill>
                <a:latin typeface="微軟正黑體" panose="020B0604030504040204" pitchFamily="34" charset="-120"/>
                <a:ea typeface="微軟正黑體" panose="020B0604030504040204" pitchFamily="34" charset="-120"/>
              </a:rPr>
              <a:t>VR</a:t>
            </a:r>
            <a:r>
              <a:rPr lang="zh-TW" altLang="en-US" sz="2000" dirty="0">
                <a:solidFill>
                  <a:schemeClr val="tx1"/>
                </a:solidFill>
                <a:latin typeface="微軟正黑體" panose="020B0604030504040204" pitchFamily="34" charset="-120"/>
                <a:ea typeface="微軟正黑體" panose="020B0604030504040204" pitchFamily="34" charset="-120"/>
              </a:rPr>
              <a:t>、電商</a:t>
            </a:r>
          </a:p>
          <a:p>
            <a:pPr marL="1292225" lvl="2" indent="-457200" algn="just" defTabSz="800100" hangingPunct="0">
              <a:lnSpc>
                <a:spcPts val="2600"/>
              </a:lnSpc>
              <a:spcBef>
                <a:spcPts val="600"/>
              </a:spcBef>
              <a:buFont typeface="Wingdings" panose="05000000000000000000" pitchFamily="2" charset="2"/>
              <a:buChar char="Ø"/>
              <a:defRPr/>
            </a:pPr>
            <a:r>
              <a:rPr lang="zh-TW" altLang="en-US" sz="2000" dirty="0">
                <a:solidFill>
                  <a:schemeClr val="tx1"/>
                </a:solidFill>
                <a:latin typeface="微軟正黑體" panose="020B0604030504040204" pitchFamily="34" charset="-120"/>
                <a:ea typeface="微軟正黑體" panose="020B0604030504040204" pitchFamily="34" charset="-120"/>
              </a:rPr>
              <a:t>區域示範場域：例智慧物流、醫療、商業、城市、既有園區智慧化、智慧電網</a:t>
            </a:r>
          </a:p>
          <a:p>
            <a:pPr marL="1292225" lvl="2" indent="-457200" algn="just" defTabSz="800100" hangingPunct="0">
              <a:lnSpc>
                <a:spcPts val="2600"/>
              </a:lnSpc>
              <a:spcBef>
                <a:spcPts val="600"/>
              </a:spcBef>
              <a:buFont typeface="Wingdings" panose="05000000000000000000" pitchFamily="2" charset="2"/>
              <a:buChar char="Ø"/>
              <a:defRPr/>
            </a:pPr>
            <a:r>
              <a:rPr lang="zh-TW" altLang="en-US" sz="2000" dirty="0">
                <a:solidFill>
                  <a:schemeClr val="tx1"/>
                </a:solidFill>
                <a:latin typeface="微軟正黑體" panose="020B0604030504040204" pitchFamily="34" charset="-120"/>
                <a:ea typeface="微軟正黑體" panose="020B0604030504040204" pitchFamily="34" charset="-120"/>
              </a:rPr>
              <a:t>跨域示範場域：例如，基北桃竹之智慧交通、中部智慧製造、南部智慧能源、東部智慧觀光等</a:t>
            </a:r>
            <a:endParaRPr lang="en-US" altLang="zh-TW" sz="2000" dirty="0">
              <a:solidFill>
                <a:srgbClr val="000000"/>
              </a:solidFill>
              <a:latin typeface="微軟正黑體" panose="020B0604030504040204" pitchFamily="34" charset="-120"/>
              <a:ea typeface="微軟正黑體" panose="020B0604030504040204" pitchFamily="34" charset="-120"/>
            </a:endParaRPr>
          </a:p>
        </p:txBody>
      </p:sp>
      <p:sp>
        <p:nvSpPr>
          <p:cNvPr id="16" name="＞形箭號 15"/>
          <p:cNvSpPr/>
          <p:nvPr/>
        </p:nvSpPr>
        <p:spPr bwMode="auto">
          <a:xfrm>
            <a:off x="251520" y="1479109"/>
            <a:ext cx="2314980" cy="3102019"/>
          </a:xfrm>
          <a:prstGeom prst="chevron">
            <a:avLst>
              <a:gd name="adj" fmla="val 35715"/>
            </a:avLst>
          </a:prstGeom>
          <a:solidFill>
            <a:schemeClr val="accent3">
              <a:lumMod val="75000"/>
            </a:schemeClr>
          </a:solidFill>
          <a:ln w="38100" cap="flat" cmpd="sng" algn="ctr">
            <a:solidFill>
              <a:sysClr val="window" lastClr="FFFFFF"/>
            </a:solidFill>
            <a:prstDash val="solid"/>
          </a:ln>
          <a:effectLst>
            <a:outerShdw blurRad="40005"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17" name="圓角矩形 16"/>
          <p:cNvSpPr/>
          <p:nvPr/>
        </p:nvSpPr>
        <p:spPr bwMode="auto">
          <a:xfrm>
            <a:off x="611560" y="2132856"/>
            <a:ext cx="1728192" cy="3384376"/>
          </a:xfrm>
          <a:prstGeom prst="roundRect">
            <a:avLst/>
          </a:prstGeom>
          <a:ln/>
        </p:spPr>
        <p:style>
          <a:lnRef idx="2">
            <a:schemeClr val="accent3"/>
          </a:lnRef>
          <a:fillRef idx="1">
            <a:schemeClr val="lt1"/>
          </a:fillRef>
          <a:effectRef idx="0">
            <a:schemeClr val="accent3"/>
          </a:effectRef>
          <a:fontRef idx="minor">
            <a:schemeClr val="dk1"/>
          </a:fontRef>
        </p:style>
        <p:txBody>
          <a:bodyPr lIns="0" tIns="0" rIns="0" bIns="0" anchor="ctr"/>
          <a:lstStyle/>
          <a:p>
            <a:pPr algn="ctr" hangingPunct="0">
              <a:defRPr/>
            </a:pPr>
            <a:r>
              <a:rPr lang="zh-TW" altLang="en-US" sz="2800" b="1" kern="0" dirty="0">
                <a:latin typeface="Arial Unicode MS" panose="020B0604020202020204" pitchFamily="34" charset="-120"/>
                <a:ea typeface="微軟正黑體" panose="020B0604030504040204" pitchFamily="34" charset="-120"/>
              </a:rPr>
              <a:t>多元推動示範計畫</a:t>
            </a:r>
          </a:p>
        </p:txBody>
      </p:sp>
      <p:sp>
        <p:nvSpPr>
          <p:cNvPr id="7"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63</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10" name="標題 3"/>
          <p:cNvSpPr>
            <a:spLocks noGrp="1"/>
          </p:cNvSpPr>
          <p:nvPr>
            <p:ph type="title"/>
          </p:nvPr>
        </p:nvSpPr>
        <p:spPr>
          <a:xfrm>
            <a:off x="-83130" y="388776"/>
            <a:ext cx="9285513" cy="959642"/>
          </a:xfrm>
        </p:spPr>
        <p:txBody>
          <a:bodyPr rtlCol="0">
            <a:noAutofit/>
          </a:bodyPr>
          <a:lstStyle/>
          <a:p>
            <a:pPr>
              <a:defRPr/>
            </a:pPr>
            <a:r>
              <a:rPr lang="zh-TW" altLang="en-US" sz="3200" b="1" dirty="0">
                <a:solidFill>
                  <a:srgbClr val="C00000"/>
                </a:solidFill>
              </a:rPr>
              <a:t>網實群聚，提供創新創業與智慧化多元示範場域</a:t>
            </a:r>
            <a:r>
              <a:rPr lang="en-US" altLang="zh-TW" sz="2000" b="1" dirty="0">
                <a:solidFill>
                  <a:srgbClr val="C00000"/>
                </a:solidFill>
              </a:rPr>
              <a:t>(4</a:t>
            </a:r>
            <a:r>
              <a:rPr lang="en-US" altLang="zh-TW" sz="2000" b="1" dirty="0">
                <a:solidFill>
                  <a:srgbClr val="C00000"/>
                </a:solidFill>
                <a:latin typeface="微軟正黑體" panose="020B0604030504040204" pitchFamily="34" charset="-120"/>
                <a:ea typeface="微軟正黑體" panose="020B0604030504040204" pitchFamily="34" charset="-120"/>
              </a:rPr>
              <a:t>/4)</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03661799"/>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ct val="100000"/>
              </a:lnSpc>
            </a:pPr>
            <a:r>
              <a:rPr lang="zh-TW" altLang="en-US" sz="6000" b="1" dirty="0">
                <a:effectLst>
                  <a:outerShdw blurRad="38100" dist="38100" dir="2700000" algn="tl">
                    <a:srgbClr val="000000">
                      <a:alpha val="43137"/>
                    </a:srgbClr>
                  </a:outerShdw>
                </a:effectLst>
              </a:rPr>
              <a:t>部會分工</a:t>
            </a:r>
          </a:p>
        </p:txBody>
      </p:sp>
      <p:sp>
        <p:nvSpPr>
          <p:cNvPr id="3" name="文字版面配置區 2"/>
          <p:cNvSpPr>
            <a:spLocks noGrp="1"/>
          </p:cNvSpPr>
          <p:nvPr>
            <p:ph type="body" idx="1"/>
          </p:nvPr>
        </p:nvSpPr>
        <p:spPr/>
        <p:txBody>
          <a:bodyPr/>
          <a:lstStyle/>
          <a:p>
            <a:endParaRPr lang="zh-TW" altLang="en-US" dirty="0"/>
          </a:p>
        </p:txBody>
      </p:sp>
      <p:sp>
        <p:nvSpPr>
          <p:cNvPr id="5"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64</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2768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prstClr val="black"/>
                </a:solidFill>
              </a:rPr>
              <a:pPr/>
              <a:t>65</a:t>
            </a:fld>
            <a:endParaRPr lang="zh-TW" altLang="en-US" sz="1400" b="1" dirty="0">
              <a:solidFill>
                <a:prstClr val="black"/>
              </a:solidFill>
            </a:endParaRPr>
          </a:p>
        </p:txBody>
      </p:sp>
      <p:graphicFrame>
        <p:nvGraphicFramePr>
          <p:cNvPr id="6" name="內容版面配置區 5"/>
          <p:cNvGraphicFramePr>
            <a:graphicFrameLocks/>
          </p:cNvGraphicFramePr>
          <p:nvPr>
            <p:extLst>
              <p:ext uri="{D42A27DB-BD31-4B8C-83A1-F6EECF244321}">
                <p14:modId xmlns:p14="http://schemas.microsoft.com/office/powerpoint/2010/main" val="4058943790"/>
              </p:ext>
            </p:extLst>
          </p:nvPr>
        </p:nvGraphicFramePr>
        <p:xfrm>
          <a:off x="467544" y="1412776"/>
          <a:ext cx="8136904" cy="445375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670539">
                  <a:extLst>
                    <a:ext uri="{9D8B030D-6E8A-4147-A177-3AD203B41FA5}">
                      <a16:colId xmlns:a16="http://schemas.microsoft.com/office/drawing/2014/main" val="20001"/>
                    </a:ext>
                  </a:extLst>
                </a:gridCol>
                <a:gridCol w="781143">
                  <a:extLst>
                    <a:ext uri="{9D8B030D-6E8A-4147-A177-3AD203B41FA5}">
                      <a16:colId xmlns:a16="http://schemas.microsoft.com/office/drawing/2014/main" val="20002"/>
                    </a:ext>
                  </a:extLst>
                </a:gridCol>
                <a:gridCol w="2929285">
                  <a:extLst>
                    <a:ext uri="{9D8B030D-6E8A-4147-A177-3AD203B41FA5}">
                      <a16:colId xmlns:a16="http://schemas.microsoft.com/office/drawing/2014/main" val="20003"/>
                    </a:ext>
                  </a:extLst>
                </a:gridCol>
                <a:gridCol w="2603809">
                  <a:extLst>
                    <a:ext uri="{9D8B030D-6E8A-4147-A177-3AD203B41FA5}">
                      <a16:colId xmlns:a16="http://schemas.microsoft.com/office/drawing/2014/main" val="20004"/>
                    </a:ext>
                  </a:extLst>
                </a:gridCol>
              </a:tblGrid>
              <a:tr h="338950">
                <a:tc>
                  <a:txBody>
                    <a:bodyPr/>
                    <a:lstStyle/>
                    <a:p>
                      <a:r>
                        <a:rPr lang="zh-TW" altLang="en-US" u="none" dirty="0">
                          <a:latin typeface="微軟正黑體"/>
                          <a:ea typeface="微軟正黑體"/>
                          <a:cs typeface="微軟正黑體"/>
                        </a:rPr>
                        <a:t>推動策略</a:t>
                      </a:r>
                    </a:p>
                  </a:txBody>
                  <a:tcPr/>
                </a:tc>
                <a:tc gridSpan="3">
                  <a:txBody>
                    <a:bodyPr/>
                    <a:lstStyle/>
                    <a:p>
                      <a:pPr algn="ctr"/>
                      <a:r>
                        <a:rPr lang="zh-TW" altLang="en-US" u="none" dirty="0">
                          <a:latin typeface="微軟正黑體"/>
                          <a:ea typeface="微軟正黑體"/>
                          <a:cs typeface="微軟正黑體"/>
                        </a:rPr>
                        <a:t>具體措施</a:t>
                      </a:r>
                    </a:p>
                  </a:txBody>
                  <a:tcPr/>
                </a:tc>
                <a:tc hMerge="1">
                  <a:txBody>
                    <a:bodyPr/>
                    <a:lstStyle/>
                    <a:p>
                      <a:pPr algn="ctr"/>
                      <a:endParaRPr lang="zh-TW" altLang="en-US" u="none" dirty="0">
                        <a:latin typeface="微軟正黑體"/>
                        <a:ea typeface="微軟正黑體"/>
                        <a:cs typeface="微軟正黑體"/>
                      </a:endParaRPr>
                    </a:p>
                  </a:txBody>
                  <a:tcPr/>
                </a:tc>
                <a:tc hMerge="1">
                  <a:txBody>
                    <a:bodyPr/>
                    <a:lstStyle/>
                    <a:p>
                      <a:endParaRPr lang="zh-TW" altLang="en-US" dirty="0">
                        <a:latin typeface="微軟正黑體"/>
                        <a:ea typeface="微軟正黑體"/>
                        <a:cs typeface="微軟正黑體"/>
                      </a:endParaRPr>
                    </a:p>
                  </a:txBody>
                  <a:tcPr/>
                </a:tc>
                <a:tc>
                  <a:txBody>
                    <a:bodyPr/>
                    <a:lstStyle/>
                    <a:p>
                      <a:r>
                        <a:rPr lang="zh-TW" altLang="en-US" u="none" dirty="0">
                          <a:latin typeface="微軟正黑體"/>
                          <a:ea typeface="微軟正黑體"/>
                          <a:cs typeface="微軟正黑體"/>
                        </a:rPr>
                        <a:t>主</a:t>
                      </a:r>
                      <a:r>
                        <a:rPr lang="en-US" altLang="zh-TW" u="none" dirty="0">
                          <a:latin typeface="微軟正黑體"/>
                          <a:ea typeface="微軟正黑體"/>
                          <a:cs typeface="微軟正黑體"/>
                        </a:rPr>
                        <a:t>(</a:t>
                      </a:r>
                      <a:r>
                        <a:rPr lang="zh-TW" altLang="en-US" u="none" dirty="0">
                          <a:latin typeface="微軟正黑體"/>
                          <a:ea typeface="微軟正黑體"/>
                          <a:cs typeface="微軟正黑體"/>
                        </a:rPr>
                        <a:t>協</a:t>
                      </a:r>
                      <a:r>
                        <a:rPr lang="en-US" altLang="zh-TW" u="none" dirty="0">
                          <a:latin typeface="微軟正黑體"/>
                          <a:ea typeface="微軟正黑體"/>
                          <a:cs typeface="微軟正黑體"/>
                        </a:rPr>
                        <a:t>)</a:t>
                      </a:r>
                      <a:r>
                        <a:rPr lang="zh-TW" altLang="en-US" u="none" dirty="0">
                          <a:latin typeface="微軟正黑體"/>
                          <a:ea typeface="微軟正黑體"/>
                          <a:cs typeface="微軟正黑體"/>
                        </a:rPr>
                        <a:t>辦部會</a:t>
                      </a:r>
                    </a:p>
                  </a:txBody>
                  <a:tcPr/>
                </a:tc>
                <a:extLst>
                  <a:ext uri="{0D108BD9-81ED-4DB2-BD59-A6C34878D82A}">
                    <a16:rowId xmlns:a16="http://schemas.microsoft.com/office/drawing/2014/main" val="10000"/>
                  </a:ext>
                </a:extLst>
              </a:tr>
              <a:tr h="303715">
                <a:tc rowSpan="10">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dirty="0">
                          <a:solidFill>
                            <a:srgbClr val="002060"/>
                          </a:solidFill>
                          <a:latin typeface="微軟正黑體" panose="020B0604030504040204" pitchFamily="34" charset="-120"/>
                          <a:ea typeface="微軟正黑體" panose="020B0604030504040204" pitchFamily="34" charset="-120"/>
                        </a:rPr>
                        <a:t>一、體現矽谷精神，強化鏈結亞洲，建全創新創業生態系 </a:t>
                      </a:r>
                    </a:p>
                  </a:txBody>
                  <a:tcPr/>
                </a:tc>
                <a:tc rowSpan="10">
                  <a:txBody>
                    <a:bodyPr/>
                    <a:lstStyle/>
                    <a:p>
                      <a:r>
                        <a:rPr lang="zh-TW" altLang="en-US" sz="1600" u="none" dirty="0">
                          <a:latin typeface="微軟正黑體"/>
                          <a:ea typeface="微軟正黑體"/>
                          <a:cs typeface="微軟正黑體"/>
                        </a:rPr>
                        <a:t>活絡創新人才</a:t>
                      </a:r>
                    </a:p>
                  </a:txBody>
                  <a:tcPr/>
                </a:tc>
                <a:tc rowSpan="4">
                  <a:txBody>
                    <a:bodyPr/>
                    <a:lstStyle/>
                    <a:p>
                      <a:r>
                        <a:rPr lang="zh-TW" altLang="en-US" sz="1600" u="none" dirty="0">
                          <a:latin typeface="微軟正黑體"/>
                          <a:ea typeface="微軟正黑體"/>
                          <a:cs typeface="微軟正黑體"/>
                        </a:rPr>
                        <a:t>吸引國際人才</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開放國際學生、人才來臺管道</a:t>
                      </a:r>
                      <a:r>
                        <a:rPr lang="zh-TW" altLang="en-US" sz="1400" u="none" kern="1200" dirty="0">
                          <a:solidFill>
                            <a:schemeClr val="dk1"/>
                          </a:solidFill>
                          <a:latin typeface="微軟正黑體"/>
                          <a:ea typeface="微軟正黑體"/>
                          <a:cs typeface="微軟正黑體"/>
                        </a:rPr>
                        <a:t>，優先推動與亞洲人才之交流</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教育部、勞動部 </a:t>
                      </a:r>
                      <a:r>
                        <a:rPr lang="en-US" altLang="zh-TW" sz="1400" u="none" dirty="0">
                          <a:solidFill>
                            <a:schemeClr val="tx1"/>
                          </a:solidFill>
                          <a:latin typeface="微軟正黑體"/>
                          <a:ea typeface="微軟正黑體"/>
                          <a:cs typeface="微軟正黑體"/>
                        </a:rPr>
                        <a:t>(</a:t>
                      </a:r>
                      <a:r>
                        <a:rPr lang="zh-TW" altLang="en-US" sz="1400" u="none" dirty="0">
                          <a:solidFill>
                            <a:schemeClr val="tx1"/>
                          </a:solidFill>
                          <a:latin typeface="微軟正黑體"/>
                          <a:ea typeface="微軟正黑體"/>
                          <a:cs typeface="微軟正黑體"/>
                        </a:rPr>
                        <a:t>國發會、外交部、內政部、僑委會、經濟部</a:t>
                      </a:r>
                      <a:r>
                        <a:rPr lang="en-US" altLang="zh-TW" sz="1400" u="none" dirty="0">
                          <a:solidFill>
                            <a:schemeClr val="tx1"/>
                          </a:solidFill>
                          <a:latin typeface="微軟正黑體"/>
                          <a:ea typeface="微軟正黑體"/>
                          <a:cs typeface="微軟正黑體"/>
                        </a:rPr>
                        <a:t>)</a:t>
                      </a:r>
                      <a:endParaRPr lang="zh-TW" altLang="en-US" sz="1400" u="none" dirty="0">
                        <a:solidFill>
                          <a:schemeClr val="tx1"/>
                        </a:solidFill>
                        <a:latin typeface="微軟正黑體"/>
                        <a:ea typeface="微軟正黑體"/>
                        <a:cs typeface="微軟正黑體"/>
                      </a:endParaRPr>
                    </a:p>
                  </a:txBody>
                  <a:tcPr anchor="ctr"/>
                </a:tc>
                <a:extLst>
                  <a:ext uri="{0D108BD9-81ED-4DB2-BD59-A6C34878D82A}">
                    <a16:rowId xmlns:a16="http://schemas.microsoft.com/office/drawing/2014/main" val="10001"/>
                  </a:ext>
                </a:extLst>
              </a:tr>
              <a:tr h="303715">
                <a:tc vMerge="1">
                  <a:txBody>
                    <a:bodyPr/>
                    <a:lstStyle/>
                    <a:p>
                      <a:endParaRPr lang="zh-TW" altLang="en-US" dirty="0"/>
                    </a:p>
                  </a:txBody>
                  <a:tcPr/>
                </a:tc>
                <a:tc vMerge="1">
                  <a:txBody>
                    <a:bodyPr/>
                    <a:lstStyle/>
                    <a:p>
                      <a:endParaRPr lang="zh-TW" altLang="en-US"/>
                    </a:p>
                  </a:txBody>
                  <a:tcPr/>
                </a:tc>
                <a:tc vMerge="1">
                  <a:txBody>
                    <a:bodyPr/>
                    <a:lstStyle/>
                    <a:p>
                      <a:endParaRPr lang="zh-TW"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a:ea typeface="微軟正黑體"/>
                          <a:cs typeface="微軟正黑體"/>
                        </a:rPr>
                        <a:t>提升國際人才在台工作及生活便利性</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內政部、教育部</a:t>
                      </a:r>
                      <a:r>
                        <a:rPr lang="en-US" altLang="zh-TW" sz="1400" u="none" dirty="0">
                          <a:solidFill>
                            <a:schemeClr val="tx1"/>
                          </a:solidFill>
                          <a:latin typeface="微軟正黑體"/>
                          <a:ea typeface="微軟正黑體"/>
                          <a:cs typeface="微軟正黑體"/>
                        </a:rPr>
                        <a:t>(</a:t>
                      </a:r>
                      <a:r>
                        <a:rPr lang="zh-TW" altLang="en-US" sz="1400" u="none" dirty="0">
                          <a:solidFill>
                            <a:schemeClr val="tx1"/>
                          </a:solidFill>
                          <a:latin typeface="微軟正黑體"/>
                          <a:ea typeface="微軟正黑體"/>
                          <a:cs typeface="微軟正黑體"/>
                        </a:rPr>
                        <a:t>外交部、勞動部、經濟部、國發會</a:t>
                      </a:r>
                      <a:r>
                        <a:rPr lang="en-US" altLang="zh-TW" sz="1400" u="none" dirty="0">
                          <a:solidFill>
                            <a:schemeClr val="tx1"/>
                          </a:solidFill>
                          <a:latin typeface="微軟正黑體"/>
                          <a:ea typeface="微軟正黑體"/>
                          <a:cs typeface="微軟正黑體"/>
                        </a:rPr>
                        <a:t>)</a:t>
                      </a:r>
                      <a:endParaRPr lang="zh-TW" altLang="en-US" sz="1400" u="none" dirty="0">
                        <a:solidFill>
                          <a:schemeClr val="tx1"/>
                        </a:solidFill>
                        <a:latin typeface="微軟正黑體"/>
                        <a:ea typeface="微軟正黑體"/>
                        <a:cs typeface="微軟正黑體"/>
                      </a:endParaRPr>
                    </a:p>
                  </a:txBody>
                  <a:tcPr anchor="ctr"/>
                </a:tc>
                <a:extLst>
                  <a:ext uri="{0D108BD9-81ED-4DB2-BD59-A6C34878D82A}">
                    <a16:rowId xmlns:a16="http://schemas.microsoft.com/office/drawing/2014/main" val="10002"/>
                  </a:ext>
                </a:extLst>
              </a:tr>
              <a:tr h="303715">
                <a:tc vMerge="1">
                  <a:txBody>
                    <a:bodyPr/>
                    <a:lstStyle/>
                    <a:p>
                      <a:endParaRPr lang="zh-TW" altLang="en-US"/>
                    </a:p>
                  </a:txBody>
                  <a:tcPr/>
                </a:tc>
                <a:tc vMerge="1">
                  <a:txBody>
                    <a:bodyPr/>
                    <a:lstStyle/>
                    <a:p>
                      <a:endParaRPr lang="zh-TW" altLang="en-US"/>
                    </a:p>
                  </a:txBody>
                  <a:tcPr/>
                </a:tc>
                <a:tc vMerge="1">
                  <a:txBody>
                    <a:bodyPr/>
                    <a:lstStyle/>
                    <a:p>
                      <a:endParaRPr lang="zh-TW" altLang="en-US" sz="1600" u="none" dirty="0">
                        <a:latin typeface="微軟正黑體"/>
                        <a:ea typeface="微軟正黑體"/>
                        <a:cs typeface="微軟正黑體"/>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a:ea typeface="微軟正黑體"/>
                          <a:cs typeface="微軟正黑體"/>
                        </a:rPr>
                        <a:t>強化與海外國人鏈結</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僑委會、外交部 </a:t>
                      </a:r>
                      <a:r>
                        <a:rPr lang="en-US" altLang="zh-TW" sz="1400" u="none" dirty="0">
                          <a:solidFill>
                            <a:schemeClr val="tx1"/>
                          </a:solidFill>
                          <a:latin typeface="微軟正黑體"/>
                          <a:ea typeface="微軟正黑體"/>
                          <a:cs typeface="微軟正黑體"/>
                        </a:rPr>
                        <a:t>(</a:t>
                      </a:r>
                      <a:r>
                        <a:rPr lang="zh-TW" altLang="en-US" sz="1400" u="none" dirty="0">
                          <a:solidFill>
                            <a:schemeClr val="tx1"/>
                          </a:solidFill>
                          <a:latin typeface="微軟正黑體"/>
                          <a:ea typeface="微軟正黑體"/>
                          <a:cs typeface="微軟正黑體"/>
                        </a:rPr>
                        <a:t>科技部、經濟部、國發會</a:t>
                      </a:r>
                      <a:r>
                        <a:rPr lang="en-US" altLang="zh-TW" sz="1400" u="none" dirty="0">
                          <a:solidFill>
                            <a:schemeClr val="tx1"/>
                          </a:solidFill>
                          <a:latin typeface="微軟正黑體"/>
                          <a:ea typeface="微軟正黑體"/>
                          <a:cs typeface="微軟正黑體"/>
                        </a:rPr>
                        <a:t>)</a:t>
                      </a:r>
                      <a:endParaRPr lang="zh-TW" altLang="en-US" sz="1400" u="none" dirty="0">
                        <a:solidFill>
                          <a:schemeClr val="tx1"/>
                        </a:solidFill>
                        <a:latin typeface="微軟正黑體"/>
                        <a:ea typeface="微軟正黑體"/>
                        <a:cs typeface="微軟正黑體"/>
                      </a:endParaRPr>
                    </a:p>
                  </a:txBody>
                  <a:tcPr anchor="ctr"/>
                </a:tc>
                <a:extLst>
                  <a:ext uri="{0D108BD9-81ED-4DB2-BD59-A6C34878D82A}">
                    <a16:rowId xmlns:a16="http://schemas.microsoft.com/office/drawing/2014/main" val="10003"/>
                  </a:ext>
                </a:extLst>
              </a:tr>
              <a:tr h="303715">
                <a:tc vMerge="1">
                  <a:txBody>
                    <a:bodyPr/>
                    <a:lstStyle/>
                    <a:p>
                      <a:endParaRPr lang="zh-TW" altLang="en-US"/>
                    </a:p>
                  </a:txBody>
                  <a:tcPr/>
                </a:tc>
                <a:tc vMerge="1">
                  <a:txBody>
                    <a:bodyPr/>
                    <a:lstStyle/>
                    <a:p>
                      <a:endParaRPr lang="zh-TW" altLang="en-US"/>
                    </a:p>
                  </a:txBody>
                  <a:tcPr/>
                </a:tc>
                <a:tc vMerge="1">
                  <a:txBody>
                    <a:bodyPr/>
                    <a:lstStyle/>
                    <a:p>
                      <a:endParaRPr lang="zh-TW" altLang="en-US" sz="1600" u="none" dirty="0">
                        <a:latin typeface="微軟正黑體"/>
                        <a:ea typeface="微軟正黑體"/>
                        <a:cs typeface="微軟正黑體"/>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a:ea typeface="微軟正黑體"/>
                          <a:cs typeface="微軟正黑體"/>
                        </a:rPr>
                        <a:t>研議具國際競爭力之租稅政策</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財政部</a:t>
                      </a:r>
                    </a:p>
                  </a:txBody>
                  <a:tcPr anchor="ctr"/>
                </a:tc>
                <a:extLst>
                  <a:ext uri="{0D108BD9-81ED-4DB2-BD59-A6C34878D82A}">
                    <a16:rowId xmlns:a16="http://schemas.microsoft.com/office/drawing/2014/main" val="10004"/>
                  </a:ext>
                </a:extLst>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dirty="0">
                        <a:solidFill>
                          <a:srgbClr val="002060"/>
                        </a:solidFill>
                        <a:latin typeface="微軟正黑體"/>
                        <a:ea typeface="微軟正黑體"/>
                        <a:cs typeface="微軟正黑體"/>
                      </a:endParaRPr>
                    </a:p>
                  </a:txBody>
                  <a:tcPr/>
                </a:tc>
                <a:tc vMerge="1">
                  <a:txBody>
                    <a:bodyPr/>
                    <a:lstStyle/>
                    <a:p>
                      <a:endParaRPr lang="zh-TW" altLang="en-US" sz="1600" u="none" dirty="0">
                        <a:latin typeface="微軟正黑體"/>
                        <a:ea typeface="微軟正黑體"/>
                        <a:cs typeface="微軟正黑體"/>
                      </a:endParaRPr>
                    </a:p>
                  </a:txBody>
                  <a:tcPr/>
                </a:tc>
                <a:tc rowSpan="6">
                  <a:txBody>
                    <a:bodyPr/>
                    <a:lstStyle/>
                    <a:p>
                      <a:r>
                        <a:rPr lang="zh-TW" altLang="en-US" sz="1600" u="none" dirty="0">
                          <a:latin typeface="微軟正黑體"/>
                          <a:ea typeface="微軟正黑體"/>
                          <a:cs typeface="微軟正黑體"/>
                        </a:rPr>
                        <a:t>培育在地人才</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a:ea typeface="微軟正黑體"/>
                          <a:cs typeface="微軟正黑體"/>
                        </a:rPr>
                        <a:t>完善校園創業規範及改善育成機制</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教育部、經濟部</a:t>
                      </a:r>
                      <a:r>
                        <a:rPr lang="en-US" altLang="zh-TW" sz="1400" u="none" dirty="0">
                          <a:latin typeface="微軟正黑體"/>
                          <a:ea typeface="微軟正黑體"/>
                          <a:cs typeface="微軟正黑體"/>
                        </a:rPr>
                        <a:t>(</a:t>
                      </a:r>
                      <a:r>
                        <a:rPr lang="zh-TW" altLang="en-US" sz="1400" u="none" dirty="0">
                          <a:latin typeface="微軟正黑體"/>
                          <a:ea typeface="微軟正黑體"/>
                          <a:cs typeface="微軟正黑體"/>
                        </a:rPr>
                        <a:t>科技部、金管會</a:t>
                      </a:r>
                      <a:r>
                        <a:rPr lang="en-US" altLang="zh-TW" sz="1400" u="none" dirty="0">
                          <a:latin typeface="微軟正黑體"/>
                          <a:ea typeface="微軟正黑體"/>
                          <a:cs typeface="微軟正黑體"/>
                        </a:rPr>
                        <a:t>)</a:t>
                      </a:r>
                      <a:endParaRPr lang="zh-TW" altLang="en-US" sz="1400" u="none" dirty="0">
                        <a:latin typeface="微軟正黑體"/>
                        <a:ea typeface="微軟正黑體"/>
                        <a:cs typeface="微軟正黑體"/>
                      </a:endParaRPr>
                    </a:p>
                  </a:txBody>
                  <a:tcPr anchor="ctr"/>
                </a:tc>
                <a:extLst>
                  <a:ext uri="{0D108BD9-81ED-4DB2-BD59-A6C34878D82A}">
                    <a16:rowId xmlns:a16="http://schemas.microsoft.com/office/drawing/2014/main" val="10005"/>
                  </a:ext>
                </a:extLst>
              </a:tr>
              <a:tr h="28172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noProof="0" dirty="0">
                          <a:solidFill>
                            <a:schemeClr val="dk1"/>
                          </a:solidFill>
                          <a:latin typeface="微軟正黑體"/>
                          <a:ea typeface="微軟正黑體"/>
                          <a:cs typeface="微軟正黑體"/>
                        </a:rPr>
                        <a:t>掌握國際創新趨勢</a:t>
                      </a:r>
                      <a:endParaRPr lang="zh-TW" altLang="en-US" sz="1400" u="none" kern="1200" dirty="0">
                        <a:solidFill>
                          <a:schemeClr val="dk1"/>
                        </a:solidFill>
                        <a:latin typeface="微軟正黑體"/>
                        <a:ea typeface="微軟正黑體"/>
                        <a:cs typeface="微軟正黑體"/>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教育部 </a:t>
                      </a:r>
                      <a:r>
                        <a:rPr lang="en-US" altLang="zh-TW" sz="1400" u="none" dirty="0">
                          <a:latin typeface="微軟正黑體"/>
                          <a:ea typeface="微軟正黑體"/>
                          <a:cs typeface="微軟正黑體"/>
                        </a:rPr>
                        <a:t>(</a:t>
                      </a:r>
                      <a:r>
                        <a:rPr lang="zh-TW" altLang="en-US" sz="1400" u="none" dirty="0">
                          <a:latin typeface="微軟正黑體"/>
                          <a:ea typeface="微軟正黑體"/>
                          <a:cs typeface="微軟正黑體"/>
                        </a:rPr>
                        <a:t>科技部</a:t>
                      </a:r>
                      <a:r>
                        <a:rPr lang="en-US" altLang="zh-TW" sz="1400" u="none" dirty="0">
                          <a:latin typeface="微軟正黑體"/>
                          <a:ea typeface="微軟正黑體"/>
                          <a:cs typeface="微軟正黑體"/>
                        </a:rPr>
                        <a:t>)</a:t>
                      </a:r>
                      <a:endParaRPr lang="zh-TW" altLang="en-US" sz="1400" u="none" dirty="0">
                        <a:latin typeface="微軟正黑體"/>
                        <a:ea typeface="微軟正黑體"/>
                        <a:cs typeface="微軟正黑體"/>
                      </a:endParaRPr>
                    </a:p>
                  </a:txBody>
                  <a:tcPr anchor="ctr"/>
                </a:tc>
                <a:extLst>
                  <a:ext uri="{0D108BD9-81ED-4DB2-BD59-A6C34878D82A}">
                    <a16:rowId xmlns:a16="http://schemas.microsoft.com/office/drawing/2014/main" val="10006"/>
                  </a:ext>
                </a:extLst>
              </a:tr>
              <a:tr h="28172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u="none" dirty="0">
                        <a:solidFill>
                          <a:srgbClr val="002060"/>
                        </a:solidFill>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tc vMerge="1">
                  <a:txBody>
                    <a:bodyPr/>
                    <a:lstStyle/>
                    <a:p>
                      <a:endParaRPr lang="zh-TW" altLang="en-US" sz="1600" u="none" dirty="0">
                        <a:latin typeface="微軟正黑體"/>
                        <a:ea typeface="微軟正黑體"/>
                        <a:cs typeface="微軟正黑體"/>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a:ea typeface="微軟正黑體"/>
                          <a:cs typeface="微軟正黑體"/>
                        </a:rPr>
                        <a:t>加強培育創新產業發展所需關鍵人才</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教育部、經濟部、科技部、勞動部</a:t>
                      </a:r>
                    </a:p>
                  </a:txBody>
                  <a:tcPr anchor="ctr"/>
                </a:tc>
                <a:extLst>
                  <a:ext uri="{0D108BD9-81ED-4DB2-BD59-A6C34878D82A}">
                    <a16:rowId xmlns:a16="http://schemas.microsoft.com/office/drawing/2014/main" val="10007"/>
                  </a:ext>
                </a:extLst>
              </a:tr>
              <a:tr h="28172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u="none" dirty="0">
                        <a:solidFill>
                          <a:srgbClr val="002060"/>
                        </a:solidFill>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tc vMerge="1">
                  <a:txBody>
                    <a:bodyPr/>
                    <a:lstStyle/>
                    <a:p>
                      <a:endParaRPr lang="zh-TW" altLang="en-US" sz="1600" u="none" dirty="0">
                        <a:latin typeface="微軟正黑體"/>
                        <a:ea typeface="微軟正黑體"/>
                        <a:cs typeface="微軟正黑體"/>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a:ea typeface="微軟正黑體"/>
                          <a:cs typeface="微軟正黑體"/>
                        </a:rPr>
                        <a:t>建立產學研合作平台</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教育部、經濟部、科技部</a:t>
                      </a:r>
                    </a:p>
                  </a:txBody>
                  <a:tcPr anchor="ctr"/>
                </a:tc>
                <a:extLst>
                  <a:ext uri="{0D108BD9-81ED-4DB2-BD59-A6C34878D82A}">
                    <a16:rowId xmlns:a16="http://schemas.microsoft.com/office/drawing/2014/main" val="10008"/>
                  </a:ext>
                </a:extLst>
              </a:tr>
              <a:tr h="28172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u="none" dirty="0">
                        <a:solidFill>
                          <a:srgbClr val="002060"/>
                        </a:solidFill>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tc vMerge="1">
                  <a:txBody>
                    <a:bodyPr/>
                    <a:lstStyle/>
                    <a:p>
                      <a:endParaRPr lang="zh-TW" altLang="en-US" sz="1600" u="none" dirty="0">
                        <a:latin typeface="微軟正黑體"/>
                        <a:ea typeface="微軟正黑體"/>
                        <a:cs typeface="微軟正黑體"/>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a:ea typeface="微軟正黑體"/>
                          <a:cs typeface="微軟正黑體"/>
                        </a:rPr>
                        <a:t>發展地區性研發聚落</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教育部、經濟部、科技部</a:t>
                      </a:r>
                    </a:p>
                  </a:txBody>
                  <a:tcPr anchor="ctr"/>
                </a:tc>
                <a:extLst>
                  <a:ext uri="{0D108BD9-81ED-4DB2-BD59-A6C34878D82A}">
                    <a16:rowId xmlns:a16="http://schemas.microsoft.com/office/drawing/2014/main" val="10009"/>
                  </a:ext>
                </a:extLst>
              </a:tr>
              <a:tr h="28172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u="none" dirty="0">
                        <a:solidFill>
                          <a:srgbClr val="002060"/>
                        </a:solidFill>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tc vMerge="1">
                  <a:txBody>
                    <a:bodyPr/>
                    <a:lstStyle/>
                    <a:p>
                      <a:endParaRPr lang="zh-TW" altLang="en-US" sz="1600" u="none" dirty="0">
                        <a:latin typeface="微軟正黑體"/>
                        <a:ea typeface="微軟正黑體"/>
                        <a:cs typeface="微軟正黑體"/>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a:ea typeface="微軟正黑體"/>
                          <a:cs typeface="微軟正黑體"/>
                        </a:rPr>
                        <a:t>學研機構研發成果產業化</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教育部、經濟部、科技部</a:t>
                      </a:r>
                    </a:p>
                  </a:txBody>
                  <a:tcPr anchor="ctr"/>
                </a:tc>
                <a:extLst>
                  <a:ext uri="{0D108BD9-81ED-4DB2-BD59-A6C34878D82A}">
                    <a16:rowId xmlns:a16="http://schemas.microsoft.com/office/drawing/2014/main" val="10010"/>
                  </a:ext>
                </a:extLst>
              </a:tr>
            </a:tbl>
          </a:graphicData>
        </a:graphic>
      </p:graphicFrame>
      <p:sp>
        <p:nvSpPr>
          <p:cNvPr id="7" name="標題 3"/>
          <p:cNvSpPr>
            <a:spLocks noGrp="1"/>
          </p:cNvSpPr>
          <p:nvPr>
            <p:ph type="title"/>
          </p:nvPr>
        </p:nvSpPr>
        <p:spPr>
          <a:xfrm>
            <a:off x="467544" y="3743"/>
            <a:ext cx="8229600" cy="904977"/>
          </a:xfrm>
        </p:spPr>
        <p:txBody>
          <a:bodyPr rtlCol="0">
            <a:noAutofit/>
          </a:bodyPr>
          <a:lstStyle/>
          <a:p>
            <a:pPr algn="ctr" fontAlgn="auto">
              <a:spcAft>
                <a:spcPts val="0"/>
              </a:spcAft>
              <a:defRPr/>
            </a:pPr>
            <a:r>
              <a:rPr lang="zh-TW" altLang="en-US" sz="4400" b="1" dirty="0">
                <a:effectLst>
                  <a:outerShdw blurRad="38100" dist="38100" dir="2700000" algn="tl">
                    <a:srgbClr val="000000">
                      <a:alpha val="43137"/>
                    </a:srgbClr>
                  </a:outerShdw>
                </a:effectLst>
              </a:rPr>
              <a:t>部會分工</a:t>
            </a:r>
            <a:r>
              <a:rPr lang="en-US" altLang="zh-TW" sz="4400" b="1" dirty="0">
                <a:effectLst>
                  <a:outerShdw blurRad="38100" dist="38100" dir="2700000" algn="tl">
                    <a:srgbClr val="000000">
                      <a:alpha val="43137"/>
                    </a:srgbClr>
                  </a:outerShdw>
                </a:effectLst>
              </a:rPr>
              <a:t>(1/7)</a:t>
            </a:r>
            <a:endParaRPr lang="zh-TW" alt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88668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prstClr val="black"/>
                </a:solidFill>
              </a:rPr>
              <a:pPr/>
              <a:t>66</a:t>
            </a:fld>
            <a:endParaRPr lang="zh-TW" altLang="en-US" sz="1400" b="1" dirty="0">
              <a:solidFill>
                <a:prstClr val="black"/>
              </a:solidFill>
            </a:endParaRPr>
          </a:p>
        </p:txBody>
      </p:sp>
      <p:sp>
        <p:nvSpPr>
          <p:cNvPr id="7" name="標題 3"/>
          <p:cNvSpPr>
            <a:spLocks noGrp="1"/>
          </p:cNvSpPr>
          <p:nvPr>
            <p:ph type="title"/>
          </p:nvPr>
        </p:nvSpPr>
        <p:spPr>
          <a:xfrm>
            <a:off x="467544" y="3743"/>
            <a:ext cx="8229600" cy="904977"/>
          </a:xfrm>
        </p:spPr>
        <p:txBody>
          <a:bodyPr rtlCol="0">
            <a:noAutofit/>
          </a:bodyPr>
          <a:lstStyle/>
          <a:p>
            <a:pPr algn="ctr" fontAlgn="auto">
              <a:spcAft>
                <a:spcPts val="0"/>
              </a:spcAft>
              <a:defRPr/>
            </a:pPr>
            <a:r>
              <a:rPr lang="zh-TW" altLang="en-US" sz="4400" b="1" dirty="0">
                <a:effectLst>
                  <a:outerShdw blurRad="38100" dist="38100" dir="2700000" algn="tl">
                    <a:srgbClr val="000000">
                      <a:alpha val="43137"/>
                    </a:srgbClr>
                  </a:outerShdw>
                </a:effectLst>
              </a:rPr>
              <a:t>部會分工</a:t>
            </a:r>
            <a:r>
              <a:rPr lang="en-US" altLang="zh-TW" sz="4400" b="1" dirty="0">
                <a:effectLst>
                  <a:outerShdw blurRad="38100" dist="38100" dir="2700000" algn="tl">
                    <a:srgbClr val="000000">
                      <a:alpha val="43137"/>
                    </a:srgbClr>
                  </a:outerShdw>
                </a:effectLst>
              </a:rPr>
              <a:t>(2/7)</a:t>
            </a:r>
            <a:endParaRPr lang="zh-TW" altLang="en-US" sz="4400" b="1" dirty="0">
              <a:effectLst>
                <a:outerShdw blurRad="38100" dist="38100" dir="2700000" algn="tl">
                  <a:srgbClr val="000000">
                    <a:alpha val="43137"/>
                  </a:srgbClr>
                </a:outerShdw>
              </a:effectLst>
            </a:endParaRPr>
          </a:p>
        </p:txBody>
      </p:sp>
      <p:graphicFrame>
        <p:nvGraphicFramePr>
          <p:cNvPr id="8" name="內容版面配置區 5"/>
          <p:cNvGraphicFramePr>
            <a:graphicFrameLocks/>
          </p:cNvGraphicFramePr>
          <p:nvPr>
            <p:extLst>
              <p:ext uri="{D42A27DB-BD31-4B8C-83A1-F6EECF244321}">
                <p14:modId xmlns:p14="http://schemas.microsoft.com/office/powerpoint/2010/main" val="1285523024"/>
              </p:ext>
            </p:extLst>
          </p:nvPr>
        </p:nvGraphicFramePr>
        <p:xfrm>
          <a:off x="395536" y="1412776"/>
          <a:ext cx="8136904" cy="360031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598531">
                  <a:extLst>
                    <a:ext uri="{9D8B030D-6E8A-4147-A177-3AD203B41FA5}">
                      <a16:colId xmlns:a16="http://schemas.microsoft.com/office/drawing/2014/main" val="20001"/>
                    </a:ext>
                  </a:extLst>
                </a:gridCol>
                <a:gridCol w="781143">
                  <a:extLst>
                    <a:ext uri="{9D8B030D-6E8A-4147-A177-3AD203B41FA5}">
                      <a16:colId xmlns:a16="http://schemas.microsoft.com/office/drawing/2014/main" val="20002"/>
                    </a:ext>
                  </a:extLst>
                </a:gridCol>
                <a:gridCol w="2929285">
                  <a:extLst>
                    <a:ext uri="{9D8B030D-6E8A-4147-A177-3AD203B41FA5}">
                      <a16:colId xmlns:a16="http://schemas.microsoft.com/office/drawing/2014/main" val="20003"/>
                    </a:ext>
                  </a:extLst>
                </a:gridCol>
                <a:gridCol w="2603809">
                  <a:extLst>
                    <a:ext uri="{9D8B030D-6E8A-4147-A177-3AD203B41FA5}">
                      <a16:colId xmlns:a16="http://schemas.microsoft.com/office/drawing/2014/main" val="20004"/>
                    </a:ext>
                  </a:extLst>
                </a:gridCol>
              </a:tblGrid>
              <a:tr h="338950">
                <a:tc>
                  <a:txBody>
                    <a:bodyPr/>
                    <a:lstStyle/>
                    <a:p>
                      <a:r>
                        <a:rPr lang="zh-TW" altLang="en-US" u="none" dirty="0">
                          <a:latin typeface="微軟正黑體"/>
                          <a:ea typeface="微軟正黑體"/>
                          <a:cs typeface="微軟正黑體"/>
                        </a:rPr>
                        <a:t>推動策略</a:t>
                      </a:r>
                    </a:p>
                  </a:txBody>
                  <a:tcPr/>
                </a:tc>
                <a:tc gridSpan="3">
                  <a:txBody>
                    <a:bodyPr/>
                    <a:lstStyle/>
                    <a:p>
                      <a:pPr algn="ctr"/>
                      <a:r>
                        <a:rPr lang="zh-TW" altLang="en-US" u="none" dirty="0">
                          <a:latin typeface="微軟正黑體"/>
                          <a:ea typeface="微軟正黑體"/>
                          <a:cs typeface="微軟正黑體"/>
                        </a:rPr>
                        <a:t>具體措施</a:t>
                      </a:r>
                    </a:p>
                  </a:txBody>
                  <a:tcPr/>
                </a:tc>
                <a:tc hMerge="1">
                  <a:txBody>
                    <a:bodyPr/>
                    <a:lstStyle/>
                    <a:p>
                      <a:pPr algn="ctr"/>
                      <a:endParaRPr lang="zh-TW" altLang="en-US" u="none" dirty="0">
                        <a:latin typeface="微軟正黑體"/>
                        <a:ea typeface="微軟正黑體"/>
                        <a:cs typeface="微軟正黑體"/>
                      </a:endParaRPr>
                    </a:p>
                  </a:txBody>
                  <a:tcPr/>
                </a:tc>
                <a:tc hMerge="1">
                  <a:txBody>
                    <a:bodyPr/>
                    <a:lstStyle/>
                    <a:p>
                      <a:endParaRPr lang="zh-TW" altLang="en-US" dirty="0">
                        <a:latin typeface="微軟正黑體"/>
                        <a:ea typeface="微軟正黑體"/>
                        <a:cs typeface="微軟正黑體"/>
                      </a:endParaRPr>
                    </a:p>
                  </a:txBody>
                  <a:tcPr/>
                </a:tc>
                <a:tc>
                  <a:txBody>
                    <a:bodyPr/>
                    <a:lstStyle/>
                    <a:p>
                      <a:r>
                        <a:rPr lang="zh-TW" altLang="en-US" u="none" dirty="0">
                          <a:latin typeface="微軟正黑體"/>
                          <a:ea typeface="微軟正黑體"/>
                          <a:cs typeface="微軟正黑體"/>
                        </a:rPr>
                        <a:t>主</a:t>
                      </a:r>
                      <a:r>
                        <a:rPr lang="en-US" altLang="zh-TW" u="none" dirty="0">
                          <a:latin typeface="微軟正黑體"/>
                          <a:ea typeface="微軟正黑體"/>
                          <a:cs typeface="微軟正黑體"/>
                        </a:rPr>
                        <a:t>(</a:t>
                      </a:r>
                      <a:r>
                        <a:rPr lang="zh-TW" altLang="en-US" u="none" dirty="0">
                          <a:latin typeface="微軟正黑體"/>
                          <a:ea typeface="微軟正黑體"/>
                          <a:cs typeface="微軟正黑體"/>
                        </a:rPr>
                        <a:t>協</a:t>
                      </a:r>
                      <a:r>
                        <a:rPr lang="en-US" altLang="zh-TW" u="none" dirty="0">
                          <a:latin typeface="微軟正黑體"/>
                          <a:ea typeface="微軟正黑體"/>
                          <a:cs typeface="微軟正黑體"/>
                        </a:rPr>
                        <a:t>)</a:t>
                      </a:r>
                      <a:r>
                        <a:rPr lang="zh-TW" altLang="en-US" u="none" dirty="0">
                          <a:latin typeface="微軟正黑體"/>
                          <a:ea typeface="微軟正黑體"/>
                          <a:cs typeface="微軟正黑體"/>
                        </a:rPr>
                        <a:t>辦部會</a:t>
                      </a:r>
                    </a:p>
                  </a:txBody>
                  <a:tcPr/>
                </a:tc>
                <a:extLst>
                  <a:ext uri="{0D108BD9-81ED-4DB2-BD59-A6C34878D82A}">
                    <a16:rowId xmlns:a16="http://schemas.microsoft.com/office/drawing/2014/main" val="10000"/>
                  </a:ext>
                </a:extLst>
              </a:tr>
              <a:tr h="303715">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dirty="0">
                          <a:solidFill>
                            <a:srgbClr val="002060"/>
                          </a:solidFill>
                          <a:latin typeface="微軟正黑體" panose="020B0604030504040204" pitchFamily="34" charset="-120"/>
                          <a:ea typeface="微軟正黑體" panose="020B0604030504040204" pitchFamily="34" charset="-120"/>
                        </a:rPr>
                        <a:t>一、體現矽谷精神，強化鏈結亞洲，建全創新創業生態系 </a:t>
                      </a:r>
                    </a:p>
                  </a:txBody>
                  <a:tcPr/>
                </a:tc>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u="none" dirty="0">
                          <a:solidFill>
                            <a:srgbClr val="002060"/>
                          </a:solidFill>
                          <a:latin typeface="微軟正黑體" panose="020B0604030504040204" pitchFamily="34" charset="-120"/>
                          <a:ea typeface="微軟正黑體" panose="020B0604030504040204" pitchFamily="34" charset="-120"/>
                        </a:rPr>
                        <a:t>完善資金協助</a:t>
                      </a:r>
                      <a:endParaRPr lang="en-US" altLang="zh-TW" sz="1600" u="none" dirty="0">
                        <a:solidFill>
                          <a:srgbClr val="002060"/>
                        </a:solidFill>
                        <a:latin typeface="微軟正黑體" panose="020B0604030504040204" pitchFamily="34" charset="-120"/>
                        <a:ea typeface="微軟正黑體" panose="020B0604030504040204" pitchFamily="34" charset="-120"/>
                      </a:endParaRPr>
                    </a:p>
                    <a:p>
                      <a:endParaRPr lang="zh-TW" altLang="en-US" sz="1600" u="none" dirty="0">
                        <a:latin typeface="微軟正黑體"/>
                        <a:ea typeface="微軟正黑體"/>
                        <a:cs typeface="微軟正黑體"/>
                      </a:endParaRPr>
                    </a:p>
                  </a:txBody>
                  <a:tcPr/>
                </a:tc>
                <a:tc rowSpan="5">
                  <a:txBody>
                    <a:bodyPr/>
                    <a:lstStyle/>
                    <a:p>
                      <a:r>
                        <a:rPr lang="zh-TW" altLang="en-US" sz="1600" u="none" dirty="0">
                          <a:latin typeface="微軟正黑體"/>
                          <a:ea typeface="微軟正黑體"/>
                          <a:cs typeface="微軟正黑體"/>
                        </a:rPr>
                        <a:t>擴大政府資金協助範圍</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a:ea typeface="微軟正黑體"/>
                          <a:cs typeface="微軟正黑體"/>
                        </a:rPr>
                        <a:t>消弭創業者與天使、創投間訊息不對稱</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經濟部 </a:t>
                      </a:r>
                      <a:r>
                        <a:rPr lang="en-US" altLang="zh-TW" sz="1400" u="none" dirty="0">
                          <a:latin typeface="微軟正黑體"/>
                          <a:ea typeface="微軟正黑體"/>
                          <a:cs typeface="微軟正黑體"/>
                        </a:rPr>
                        <a:t>(</a:t>
                      </a:r>
                      <a:r>
                        <a:rPr lang="zh-TW" altLang="en-US" sz="1400" u="none" dirty="0">
                          <a:latin typeface="微軟正黑體"/>
                          <a:ea typeface="微軟正黑體"/>
                          <a:cs typeface="微軟正黑體"/>
                        </a:rPr>
                        <a:t>國發會</a:t>
                      </a:r>
                      <a:r>
                        <a:rPr lang="en-US" altLang="zh-TW" sz="1400" u="none" dirty="0">
                          <a:latin typeface="微軟正黑體"/>
                          <a:ea typeface="微軟正黑體"/>
                          <a:cs typeface="微軟正黑體"/>
                        </a:rPr>
                        <a:t>)</a:t>
                      </a:r>
                      <a:endParaRPr lang="zh-TW" altLang="en-US" sz="1400" u="none" dirty="0">
                        <a:latin typeface="微軟正黑體"/>
                        <a:ea typeface="微軟正黑體"/>
                        <a:cs typeface="微軟正黑體"/>
                      </a:endParaRPr>
                    </a:p>
                  </a:txBody>
                  <a:tcPr anchor="ctr"/>
                </a:tc>
                <a:extLst>
                  <a:ext uri="{0D108BD9-81ED-4DB2-BD59-A6C34878D82A}">
                    <a16:rowId xmlns:a16="http://schemas.microsoft.com/office/drawing/2014/main" val="10001"/>
                  </a:ext>
                </a:extLst>
              </a:tr>
              <a:tr h="30371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提供新創事業早期</a:t>
                      </a:r>
                      <a:r>
                        <a:rPr lang="en-US" altLang="zh-TW" sz="1400" u="none" dirty="0">
                          <a:latin typeface="微軟正黑體"/>
                          <a:ea typeface="微軟正黑體"/>
                          <a:cs typeface="微軟正黑體"/>
                        </a:rPr>
                        <a:t>(early stage)</a:t>
                      </a:r>
                      <a:r>
                        <a:rPr lang="zh-TW" altLang="en-US" sz="1400" u="none" dirty="0">
                          <a:latin typeface="微軟正黑體"/>
                          <a:ea typeface="微軟正黑體"/>
                          <a:cs typeface="微軟正黑體"/>
                        </a:rPr>
                        <a:t>擴展資金</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國發基金 </a:t>
                      </a:r>
                      <a:r>
                        <a:rPr lang="en-US" altLang="zh-TW" sz="1400" u="none" dirty="0">
                          <a:latin typeface="微軟正黑體"/>
                          <a:ea typeface="微軟正黑體"/>
                          <a:cs typeface="微軟正黑體"/>
                        </a:rPr>
                        <a:t>(</a:t>
                      </a:r>
                      <a:r>
                        <a:rPr lang="zh-TW" altLang="en-US" sz="1400" u="none" dirty="0">
                          <a:latin typeface="微軟正黑體"/>
                          <a:ea typeface="微軟正黑體"/>
                          <a:cs typeface="微軟正黑體"/>
                        </a:rPr>
                        <a:t>科技部、金管會、國發會</a:t>
                      </a:r>
                      <a:r>
                        <a:rPr lang="en-US" altLang="zh-TW" sz="1400" u="none" dirty="0">
                          <a:latin typeface="微軟正黑體"/>
                          <a:ea typeface="微軟正黑體"/>
                          <a:cs typeface="微軟正黑體"/>
                        </a:rPr>
                        <a:t>)</a:t>
                      </a:r>
                      <a:endParaRPr lang="zh-TW" altLang="en-US" sz="1400" u="none" dirty="0">
                        <a:latin typeface="微軟正黑體"/>
                        <a:ea typeface="微軟正黑體"/>
                        <a:cs typeface="微軟正黑體"/>
                      </a:endParaRPr>
                    </a:p>
                  </a:txBody>
                  <a:tcPr anchor="ctr"/>
                </a:tc>
                <a:extLst>
                  <a:ext uri="{0D108BD9-81ED-4DB2-BD59-A6C34878D82A}">
                    <a16:rowId xmlns:a16="http://schemas.microsoft.com/office/drawing/2014/main" val="10002"/>
                  </a:ext>
                </a:extLst>
              </a:tr>
              <a:tr h="13608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a:ea typeface="微軟正黑體"/>
                          <a:cs typeface="微軟正黑體"/>
                        </a:rPr>
                        <a:t>研議鼓勵天使投資相關措施</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a:ea typeface="微軟正黑體"/>
                          <a:cs typeface="微軟正黑體"/>
                        </a:rPr>
                        <a:t>財政部、經濟部</a:t>
                      </a:r>
                    </a:p>
                  </a:txBody>
                  <a:tcPr anchor="ctr"/>
                </a:tc>
                <a:extLst>
                  <a:ext uri="{0D108BD9-81ED-4DB2-BD59-A6C34878D82A}">
                    <a16:rowId xmlns:a16="http://schemas.microsoft.com/office/drawing/2014/main" val="10003"/>
                  </a:ext>
                </a:extLst>
              </a:tr>
              <a:tr h="13608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a:ea typeface="微軟正黑體"/>
                          <a:cs typeface="微軟正黑體"/>
                        </a:rPr>
                        <a:t>擴大投資新創事業</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國發基金</a:t>
                      </a:r>
                      <a:r>
                        <a:rPr lang="en-US" altLang="zh-TW" sz="1400" u="none" dirty="0">
                          <a:latin typeface="微軟正黑體"/>
                          <a:ea typeface="微軟正黑體"/>
                          <a:cs typeface="微軟正黑體"/>
                        </a:rPr>
                        <a:t>(</a:t>
                      </a:r>
                      <a:r>
                        <a:rPr lang="zh-TW" altLang="en-US" sz="1400" u="none" dirty="0">
                          <a:latin typeface="微軟正黑體"/>
                          <a:ea typeface="微軟正黑體"/>
                          <a:cs typeface="微軟正黑體"/>
                        </a:rPr>
                        <a:t>經濟部</a:t>
                      </a:r>
                      <a:r>
                        <a:rPr lang="en-US" altLang="zh-TW" sz="1400" u="none" dirty="0">
                          <a:latin typeface="微軟正黑體"/>
                          <a:ea typeface="微軟正黑體"/>
                          <a:cs typeface="微軟正黑體"/>
                        </a:rPr>
                        <a:t>)</a:t>
                      </a:r>
                      <a:endParaRPr lang="zh-TW" altLang="en-US" sz="1400" u="none" dirty="0">
                        <a:latin typeface="微軟正黑體"/>
                        <a:ea typeface="微軟正黑體"/>
                        <a:cs typeface="微軟正黑體"/>
                      </a:endParaRPr>
                    </a:p>
                  </a:txBody>
                  <a:tcPr anchor="ctr"/>
                </a:tc>
                <a:extLst>
                  <a:ext uri="{0D108BD9-81ED-4DB2-BD59-A6C34878D82A}">
                    <a16:rowId xmlns:a16="http://schemas.microsoft.com/office/drawing/2014/main" val="10004"/>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a:ea typeface="微軟正黑體"/>
                          <a:cs typeface="微軟正黑體"/>
                        </a:rPr>
                        <a:t>活絡新創</a:t>
                      </a:r>
                      <a:r>
                        <a:rPr lang="en-US" altLang="zh-TW" sz="1400" u="none" kern="1200" dirty="0">
                          <a:solidFill>
                            <a:schemeClr val="dk1"/>
                          </a:solidFill>
                          <a:latin typeface="微軟正黑體"/>
                          <a:ea typeface="微軟正黑體"/>
                          <a:cs typeface="微軟正黑體"/>
                        </a:rPr>
                        <a:t>IPO</a:t>
                      </a:r>
                      <a:r>
                        <a:rPr lang="zh-TW" altLang="en-US" sz="1400" u="none" kern="1200" dirty="0">
                          <a:solidFill>
                            <a:schemeClr val="dk1"/>
                          </a:solidFill>
                          <a:latin typeface="微軟正黑體"/>
                          <a:ea typeface="微軟正黑體"/>
                          <a:cs typeface="微軟正黑體"/>
                        </a:rPr>
                        <a:t>平台</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金管會</a:t>
                      </a:r>
                      <a:endParaRPr lang="en-US" altLang="zh-TW" sz="1400" u="none" dirty="0">
                        <a:latin typeface="微軟正黑體"/>
                        <a:ea typeface="微軟正黑體"/>
                        <a:cs typeface="微軟正黑體"/>
                      </a:endParaRPr>
                    </a:p>
                  </a:txBody>
                  <a:tcPr anchor="ctr"/>
                </a:tc>
                <a:extLst>
                  <a:ext uri="{0D108BD9-81ED-4DB2-BD59-A6C34878D82A}">
                    <a16:rowId xmlns:a16="http://schemas.microsoft.com/office/drawing/2014/main" val="10005"/>
                  </a:ext>
                </a:extLst>
              </a:tr>
              <a:tr h="547072">
                <a:tc vMerge="1">
                  <a:txBody>
                    <a:bodyPr/>
                    <a:lstStyle/>
                    <a:p>
                      <a:endParaRPr lang="zh-TW" altLang="en-US"/>
                    </a:p>
                  </a:txBody>
                  <a:tcPr/>
                </a:tc>
                <a:tc vMerge="1">
                  <a:txBody>
                    <a:bodyPr/>
                    <a:lstStyle/>
                    <a:p>
                      <a:endParaRPr lang="zh-TW" altLang="en-US" sz="1600" u="none" dirty="0">
                        <a:latin typeface="微軟正黑體"/>
                        <a:ea typeface="微軟正黑體"/>
                        <a:cs typeface="微軟正黑體"/>
                      </a:endParaRPr>
                    </a:p>
                  </a:txBody>
                  <a:tcPr/>
                </a:tc>
                <a:tc rowSpan="2">
                  <a:txBody>
                    <a:bodyPr/>
                    <a:lstStyle/>
                    <a:p>
                      <a:r>
                        <a:rPr lang="zh-TW" altLang="en-US" sz="1600" u="none" dirty="0">
                          <a:latin typeface="微軟正黑體"/>
                          <a:ea typeface="微軟正黑體"/>
                          <a:cs typeface="微軟正黑體"/>
                        </a:rPr>
                        <a:t>強化政府資金協助功能</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u="none" dirty="0">
                          <a:solidFill>
                            <a:schemeClr val="tx1"/>
                          </a:solidFill>
                          <a:latin typeface="微軟正黑體"/>
                          <a:ea typeface="微軟正黑體"/>
                          <a:cs typeface="微軟正黑體"/>
                        </a:rPr>
                        <a:t>成立產業創新轉型基金</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國發基金</a:t>
                      </a:r>
                    </a:p>
                  </a:txBody>
                  <a:tcPr anchor="ctr"/>
                </a:tc>
                <a:extLst>
                  <a:ext uri="{0D108BD9-81ED-4DB2-BD59-A6C34878D82A}">
                    <a16:rowId xmlns:a16="http://schemas.microsoft.com/office/drawing/2014/main" val="10006"/>
                  </a:ext>
                </a:extLst>
              </a:tr>
              <a:tr h="44348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u="none" dirty="0">
                          <a:solidFill>
                            <a:schemeClr val="tx1"/>
                          </a:solidFill>
                          <a:latin typeface="微軟正黑體"/>
                          <a:ea typeface="微軟正黑體"/>
                          <a:cs typeface="微軟正黑體"/>
                        </a:rPr>
                        <a:t>成立國家級投資公司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國發基金 </a:t>
                      </a:r>
                      <a:r>
                        <a:rPr lang="en-US" altLang="zh-TW" sz="1400" u="none" dirty="0">
                          <a:latin typeface="微軟正黑體"/>
                          <a:ea typeface="微軟正黑體"/>
                          <a:cs typeface="微軟正黑體"/>
                        </a:rPr>
                        <a:t>(</a:t>
                      </a:r>
                      <a:r>
                        <a:rPr lang="zh-TW" altLang="en-US" sz="1400" u="none" dirty="0">
                          <a:latin typeface="微軟正黑體"/>
                          <a:ea typeface="微軟正黑體"/>
                          <a:cs typeface="微軟正黑體"/>
                        </a:rPr>
                        <a:t>經濟部、國發會</a:t>
                      </a:r>
                      <a:r>
                        <a:rPr lang="en-US" altLang="zh-TW" sz="1400" u="none" dirty="0">
                          <a:latin typeface="微軟正黑體"/>
                          <a:ea typeface="微軟正黑體"/>
                          <a:cs typeface="微軟正黑體"/>
                        </a:rPr>
                        <a:t>)</a:t>
                      </a:r>
                      <a:endParaRPr lang="zh-TW" altLang="en-US" sz="1400" u="none" dirty="0">
                        <a:latin typeface="微軟正黑體"/>
                        <a:ea typeface="微軟正黑體"/>
                        <a:cs typeface="微軟正黑體"/>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356721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3"/>
          <p:cNvSpPr>
            <a:spLocks noGrp="1"/>
          </p:cNvSpPr>
          <p:nvPr>
            <p:ph type="title"/>
          </p:nvPr>
        </p:nvSpPr>
        <p:spPr>
          <a:xfrm>
            <a:off x="467544" y="3743"/>
            <a:ext cx="8229600" cy="904977"/>
          </a:xfrm>
        </p:spPr>
        <p:txBody>
          <a:bodyPr rtlCol="0">
            <a:noAutofit/>
          </a:bodyPr>
          <a:lstStyle/>
          <a:p>
            <a:pPr algn="ctr" fontAlgn="auto">
              <a:spcAft>
                <a:spcPts val="0"/>
              </a:spcAft>
              <a:defRPr/>
            </a:pPr>
            <a:r>
              <a:rPr lang="zh-TW" altLang="en-US" sz="4400" b="1" dirty="0">
                <a:effectLst>
                  <a:outerShdw blurRad="38100" dist="38100" dir="2700000" algn="tl">
                    <a:srgbClr val="000000">
                      <a:alpha val="43137"/>
                    </a:srgbClr>
                  </a:outerShdw>
                </a:effectLst>
              </a:rPr>
              <a:t>部會分工</a:t>
            </a:r>
            <a:r>
              <a:rPr lang="en-US" altLang="zh-TW" sz="4400" b="1" dirty="0">
                <a:effectLst>
                  <a:outerShdw blurRad="38100" dist="38100" dir="2700000" algn="tl">
                    <a:srgbClr val="000000">
                      <a:alpha val="43137"/>
                    </a:srgbClr>
                  </a:outerShdw>
                </a:effectLst>
              </a:rPr>
              <a:t>(3/7)</a:t>
            </a:r>
            <a:endParaRPr lang="zh-TW" altLang="en-US" sz="4400" b="1" dirty="0">
              <a:effectLst>
                <a:outerShdw blurRad="38100" dist="38100" dir="2700000" algn="tl">
                  <a:srgbClr val="000000">
                    <a:alpha val="43137"/>
                  </a:srgbClr>
                </a:outerShdw>
              </a:effectLst>
            </a:endParaRPr>
          </a:p>
        </p:txBody>
      </p:sp>
      <p:graphicFrame>
        <p:nvGraphicFramePr>
          <p:cNvPr id="6" name="內容版面配置區 5"/>
          <p:cNvGraphicFramePr>
            <a:graphicFrameLocks/>
          </p:cNvGraphicFramePr>
          <p:nvPr>
            <p:extLst>
              <p:ext uri="{D42A27DB-BD31-4B8C-83A1-F6EECF244321}">
                <p14:modId xmlns:p14="http://schemas.microsoft.com/office/powerpoint/2010/main" val="129413189"/>
              </p:ext>
            </p:extLst>
          </p:nvPr>
        </p:nvGraphicFramePr>
        <p:xfrm>
          <a:off x="323528" y="1052738"/>
          <a:ext cx="8716563" cy="4092493"/>
        </p:xfrm>
        <a:graphic>
          <a:graphicData uri="http://schemas.openxmlformats.org/drawingml/2006/table">
            <a:tbl>
              <a:tblPr firstRow="1" bandRow="1">
                <a:tableStyleId>{5C22544A-7EE6-4342-B048-85BDC9FD1C3A}</a:tableStyleId>
              </a:tblPr>
              <a:tblGrid>
                <a:gridCol w="1192009">
                  <a:extLst>
                    <a:ext uri="{9D8B030D-6E8A-4147-A177-3AD203B41FA5}">
                      <a16:colId xmlns:a16="http://schemas.microsoft.com/office/drawing/2014/main" val="20000"/>
                    </a:ext>
                  </a:extLst>
                </a:gridCol>
                <a:gridCol w="745005">
                  <a:extLst>
                    <a:ext uri="{9D8B030D-6E8A-4147-A177-3AD203B41FA5}">
                      <a16:colId xmlns:a16="http://schemas.microsoft.com/office/drawing/2014/main" val="20001"/>
                    </a:ext>
                  </a:extLst>
                </a:gridCol>
                <a:gridCol w="1266509">
                  <a:extLst>
                    <a:ext uri="{9D8B030D-6E8A-4147-A177-3AD203B41FA5}">
                      <a16:colId xmlns:a16="http://schemas.microsoft.com/office/drawing/2014/main" val="20002"/>
                    </a:ext>
                  </a:extLst>
                </a:gridCol>
                <a:gridCol w="2481191">
                  <a:extLst>
                    <a:ext uri="{9D8B030D-6E8A-4147-A177-3AD203B41FA5}">
                      <a16:colId xmlns:a16="http://schemas.microsoft.com/office/drawing/2014/main" val="20003"/>
                    </a:ext>
                  </a:extLst>
                </a:gridCol>
                <a:gridCol w="3031849">
                  <a:extLst>
                    <a:ext uri="{9D8B030D-6E8A-4147-A177-3AD203B41FA5}">
                      <a16:colId xmlns:a16="http://schemas.microsoft.com/office/drawing/2014/main" val="20004"/>
                    </a:ext>
                  </a:extLst>
                </a:gridCol>
              </a:tblGrid>
              <a:tr h="286581">
                <a:tc>
                  <a:txBody>
                    <a:bodyPr/>
                    <a:lstStyle/>
                    <a:p>
                      <a:r>
                        <a:rPr lang="zh-TW" altLang="en-US" u="none" dirty="0">
                          <a:latin typeface="微軟正黑體"/>
                          <a:ea typeface="微軟正黑體"/>
                          <a:cs typeface="微軟正黑體"/>
                        </a:rPr>
                        <a:t>推動策略</a:t>
                      </a:r>
                    </a:p>
                  </a:txBody>
                  <a:tcPr/>
                </a:tc>
                <a:tc gridSpan="3">
                  <a:txBody>
                    <a:bodyPr/>
                    <a:lstStyle/>
                    <a:p>
                      <a:pPr algn="ctr"/>
                      <a:r>
                        <a:rPr lang="zh-TW" altLang="en-US" u="none" dirty="0">
                          <a:latin typeface="微軟正黑體"/>
                          <a:ea typeface="微軟正黑體"/>
                          <a:cs typeface="微軟正黑體"/>
                        </a:rPr>
                        <a:t>具體措施</a:t>
                      </a:r>
                    </a:p>
                  </a:txBody>
                  <a:tcPr/>
                </a:tc>
                <a:tc hMerge="1">
                  <a:txBody>
                    <a:bodyPr/>
                    <a:lstStyle/>
                    <a:p>
                      <a:pPr algn="ctr"/>
                      <a:endParaRPr lang="zh-TW" altLang="en-US" u="none" dirty="0">
                        <a:latin typeface="微軟正黑體"/>
                        <a:ea typeface="微軟正黑體"/>
                        <a:cs typeface="微軟正黑體"/>
                      </a:endParaRPr>
                    </a:p>
                  </a:txBody>
                  <a:tcPr/>
                </a:tc>
                <a:tc hMerge="1">
                  <a:txBody>
                    <a:bodyPr/>
                    <a:lstStyle/>
                    <a:p>
                      <a:endParaRPr lang="zh-TW" altLang="en-US" dirty="0">
                        <a:latin typeface="微軟正黑體"/>
                        <a:ea typeface="微軟正黑體"/>
                        <a:cs typeface="微軟正黑體"/>
                      </a:endParaRPr>
                    </a:p>
                  </a:txBody>
                  <a:tcPr/>
                </a:tc>
                <a:tc>
                  <a:txBody>
                    <a:bodyPr/>
                    <a:lstStyle/>
                    <a:p>
                      <a:r>
                        <a:rPr lang="zh-TW" altLang="en-US" u="none" dirty="0">
                          <a:latin typeface="微軟正黑體"/>
                          <a:ea typeface="微軟正黑體"/>
                          <a:cs typeface="微軟正黑體"/>
                        </a:rPr>
                        <a:t>主</a:t>
                      </a:r>
                      <a:r>
                        <a:rPr lang="en-US" altLang="zh-TW" u="none" dirty="0">
                          <a:latin typeface="微軟正黑體"/>
                          <a:ea typeface="微軟正黑體"/>
                          <a:cs typeface="微軟正黑體"/>
                        </a:rPr>
                        <a:t>(</a:t>
                      </a:r>
                      <a:r>
                        <a:rPr lang="zh-TW" altLang="en-US" u="none" dirty="0">
                          <a:latin typeface="微軟正黑體"/>
                          <a:ea typeface="微軟正黑體"/>
                          <a:cs typeface="微軟正黑體"/>
                        </a:rPr>
                        <a:t>協</a:t>
                      </a:r>
                      <a:r>
                        <a:rPr lang="en-US" altLang="zh-TW" u="none" dirty="0">
                          <a:latin typeface="微軟正黑體"/>
                          <a:ea typeface="微軟正黑體"/>
                          <a:cs typeface="微軟正黑體"/>
                        </a:rPr>
                        <a:t>)</a:t>
                      </a:r>
                      <a:r>
                        <a:rPr lang="zh-TW" altLang="en-US" u="none" dirty="0">
                          <a:latin typeface="微軟正黑體"/>
                          <a:ea typeface="微軟正黑體"/>
                          <a:cs typeface="微軟正黑體"/>
                        </a:rPr>
                        <a:t>辦部會</a:t>
                      </a:r>
                    </a:p>
                  </a:txBody>
                  <a:tcPr/>
                </a:tc>
                <a:extLst>
                  <a:ext uri="{0D108BD9-81ED-4DB2-BD59-A6C34878D82A}">
                    <a16:rowId xmlns:a16="http://schemas.microsoft.com/office/drawing/2014/main" val="10000"/>
                  </a:ext>
                </a:extLst>
              </a:tr>
              <a:tr h="499680">
                <a:tc rowSpan="1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dirty="0">
                          <a:solidFill>
                            <a:srgbClr val="002060"/>
                          </a:solidFill>
                          <a:latin typeface="微軟正黑體" panose="020B0604030504040204" pitchFamily="34" charset="-120"/>
                          <a:ea typeface="微軟正黑體" panose="020B0604030504040204" pitchFamily="34" charset="-120"/>
                        </a:rPr>
                        <a:t>一、體現矽谷精神，強化鏈結亞洲，建全創新創業生態系</a:t>
                      </a:r>
                      <a:endParaRPr lang="en-US" altLang="zh-TW" sz="1800" u="none" dirty="0">
                        <a:solidFill>
                          <a:srgbClr val="002060"/>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u="none" dirty="0">
                        <a:solidFill>
                          <a:srgbClr val="002060"/>
                        </a:solidFill>
                        <a:latin typeface="微軟正黑體" panose="020B0604030504040204" pitchFamily="34" charset="-120"/>
                        <a:ea typeface="微軟正黑體" panose="020B0604030504040204" pitchFamily="34" charset="-120"/>
                      </a:endParaRPr>
                    </a:p>
                  </a:txBody>
                  <a:tcPr/>
                </a:tc>
                <a:tc rowSpan="11">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u="none" dirty="0">
                          <a:solidFill>
                            <a:srgbClr val="002060"/>
                          </a:solidFill>
                          <a:latin typeface="微軟正黑體" panose="020B0604030504040204" pitchFamily="34" charset="-120"/>
                          <a:ea typeface="微軟正黑體" panose="020B0604030504040204" pitchFamily="34" charset="-120"/>
                        </a:rPr>
                        <a:t>完備創新法制</a:t>
                      </a:r>
                    </a:p>
                    <a:p>
                      <a:endParaRPr lang="zh-TW" altLang="en-US" sz="1600" u="none" dirty="0">
                        <a:latin typeface="微軟正黑體"/>
                        <a:ea typeface="微軟正黑體"/>
                        <a:cs typeface="微軟正黑體"/>
                      </a:endParaRPr>
                    </a:p>
                  </a:txBody>
                  <a:tcPr/>
                </a:tc>
                <a:tc rowSpan="6">
                  <a:txBody>
                    <a:bodyPr/>
                    <a:lstStyle/>
                    <a:p>
                      <a:r>
                        <a:rPr lang="zh-TW" altLang="en-US" sz="1600" u="none" dirty="0">
                          <a:latin typeface="微軟正黑體"/>
                          <a:ea typeface="微軟正黑體"/>
                          <a:cs typeface="微軟正黑體"/>
                        </a:rPr>
                        <a:t>友善數位經濟相關法制</a:t>
                      </a:r>
                      <a:r>
                        <a:rPr lang="en-US" altLang="zh-TW" sz="1600" u="none" dirty="0">
                          <a:latin typeface="微軟正黑體"/>
                          <a:ea typeface="微軟正黑體"/>
                          <a:cs typeface="微軟正黑體"/>
                        </a:rPr>
                        <a:t>-</a:t>
                      </a:r>
                      <a:r>
                        <a:rPr lang="zh-TW" altLang="en-US" sz="1600" u="none" dirty="0">
                          <a:latin typeface="微軟正黑體"/>
                          <a:ea typeface="微軟正黑體"/>
                          <a:cs typeface="微軟正黑體"/>
                        </a:rPr>
                        <a:t>基礎面議題</a:t>
                      </a:r>
                    </a:p>
                  </a:txBody>
                  <a:tcPr/>
                </a:tc>
                <a:tc>
                  <a:txBody>
                    <a:bodyPr/>
                    <a:lstStyle/>
                    <a:p>
                      <a:r>
                        <a:rPr lang="zh-TW" altLang="en-US" sz="1400" u="none" dirty="0">
                          <a:latin typeface="微軟正黑體"/>
                          <a:ea typeface="微軟正黑體"/>
                          <a:cs typeface="微軟正黑體"/>
                        </a:rPr>
                        <a:t>資通訊安全與個人保護</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行政院資安處、法務部、內政部、經濟部、通傳會</a:t>
                      </a:r>
                    </a:p>
                  </a:txBody>
                  <a:tcPr/>
                </a:tc>
                <a:extLst>
                  <a:ext uri="{0D108BD9-81ED-4DB2-BD59-A6C34878D82A}">
                    <a16:rowId xmlns:a16="http://schemas.microsoft.com/office/drawing/2014/main" val="10001"/>
                  </a:ext>
                </a:extLst>
              </a:tr>
              <a:tr h="3680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zh-TW" altLang="en-US" sz="1400" u="none" dirty="0">
                          <a:latin typeface="微軟正黑體"/>
                          <a:ea typeface="微軟正黑體"/>
                          <a:cs typeface="微軟正黑體"/>
                        </a:rPr>
                        <a:t>企業設立與營運</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經濟部</a:t>
                      </a:r>
                      <a:endParaRPr lang="en-US" altLang="zh-TW" sz="1400" u="none" dirty="0">
                        <a:solidFill>
                          <a:schemeClr val="tx1"/>
                        </a:solidFill>
                        <a:latin typeface="微軟正黑體"/>
                        <a:ea typeface="微軟正黑體"/>
                        <a:cs typeface="微軟正黑體"/>
                      </a:endParaRPr>
                    </a:p>
                  </a:txBody>
                  <a:tcPr/>
                </a:tc>
                <a:extLst>
                  <a:ext uri="{0D108BD9-81ED-4DB2-BD59-A6C34878D82A}">
                    <a16:rowId xmlns:a16="http://schemas.microsoft.com/office/drawing/2014/main" val="10002"/>
                  </a:ext>
                </a:extLst>
              </a:tr>
              <a:tr h="29392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zh-TW" altLang="en-US" sz="1400" u="none" dirty="0">
                          <a:latin typeface="微軟正黑體"/>
                          <a:ea typeface="微軟正黑體"/>
                          <a:cs typeface="微軟正黑體"/>
                        </a:rPr>
                        <a:t>數位資產與企業籌資</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經濟部、金管會、法務部、國發會</a:t>
                      </a:r>
                    </a:p>
                  </a:txBody>
                  <a:tcPr/>
                </a:tc>
                <a:extLst>
                  <a:ext uri="{0D108BD9-81ED-4DB2-BD59-A6C34878D82A}">
                    <a16:rowId xmlns:a16="http://schemas.microsoft.com/office/drawing/2014/main" val="10003"/>
                  </a:ext>
                </a:extLst>
              </a:tr>
              <a:tr h="293929">
                <a:tc vMerge="1">
                  <a:txBody>
                    <a:bodyPr/>
                    <a:lstStyle/>
                    <a:p>
                      <a:endParaRPr lang="zh-TW" altLang="en-US"/>
                    </a:p>
                  </a:txBody>
                  <a:tcPr/>
                </a:tc>
                <a:tc vMerge="1">
                  <a:txBody>
                    <a:bodyPr/>
                    <a:lstStyle/>
                    <a:p>
                      <a:endParaRPr lang="zh-TW" altLang="en-US"/>
                    </a:p>
                  </a:txBody>
                  <a:tcPr/>
                </a:tc>
                <a:tc vMerge="1">
                  <a:txBody>
                    <a:bodyPr/>
                    <a:lstStyle/>
                    <a:p>
                      <a:endParaRPr lang="zh-TW" altLang="en-US" sz="1600" u="none" dirty="0">
                        <a:latin typeface="微軟正黑體"/>
                        <a:ea typeface="微軟正黑體"/>
                        <a:cs typeface="微軟正黑體"/>
                      </a:endParaRPr>
                    </a:p>
                  </a:txBody>
                  <a:tcPr/>
                </a:tc>
                <a:tc>
                  <a:txBody>
                    <a:bodyPr/>
                    <a:lstStyle/>
                    <a:p>
                      <a:r>
                        <a:rPr lang="zh-TW" altLang="en-US" sz="1400" u="none" dirty="0">
                          <a:latin typeface="微軟正黑體"/>
                          <a:ea typeface="微軟正黑體"/>
                          <a:cs typeface="微軟正黑體"/>
                        </a:rPr>
                        <a:t>數位人才培育與引進</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勞動部、教育部</a:t>
                      </a:r>
                      <a:endParaRPr lang="en-US" altLang="zh-TW" sz="1400" u="none" dirty="0">
                        <a:solidFill>
                          <a:schemeClr val="tx1"/>
                        </a:solidFill>
                        <a:latin typeface="微軟正黑體"/>
                        <a:ea typeface="微軟正黑體"/>
                        <a:cs typeface="微軟正黑體"/>
                      </a:endParaRPr>
                    </a:p>
                  </a:txBody>
                  <a:tcPr/>
                </a:tc>
                <a:extLst>
                  <a:ext uri="{0D108BD9-81ED-4DB2-BD59-A6C34878D82A}">
                    <a16:rowId xmlns:a16="http://schemas.microsoft.com/office/drawing/2014/main" val="10004"/>
                  </a:ext>
                </a:extLst>
              </a:tr>
              <a:tr h="293929">
                <a:tc vMerge="1">
                  <a:txBody>
                    <a:bodyPr/>
                    <a:lstStyle/>
                    <a:p>
                      <a:endParaRPr lang="zh-TW" altLang="en-US"/>
                    </a:p>
                  </a:txBody>
                  <a:tcPr/>
                </a:tc>
                <a:tc vMerge="1">
                  <a:txBody>
                    <a:bodyPr/>
                    <a:lstStyle/>
                    <a:p>
                      <a:endParaRPr lang="zh-TW" altLang="en-US"/>
                    </a:p>
                  </a:txBody>
                  <a:tcPr/>
                </a:tc>
                <a:tc vMerge="1">
                  <a:txBody>
                    <a:bodyPr/>
                    <a:lstStyle/>
                    <a:p>
                      <a:endParaRPr lang="zh-TW" altLang="en-US" sz="1600" u="none" dirty="0">
                        <a:latin typeface="微軟正黑體"/>
                        <a:ea typeface="微軟正黑體"/>
                        <a:cs typeface="微軟正黑體"/>
                      </a:endParaRPr>
                    </a:p>
                  </a:txBody>
                  <a:tcPr/>
                </a:tc>
                <a:tc>
                  <a:txBody>
                    <a:bodyPr/>
                    <a:lstStyle/>
                    <a:p>
                      <a:r>
                        <a:rPr lang="zh-TW" altLang="en-US" sz="1400" u="none" dirty="0">
                          <a:latin typeface="微軟正黑體"/>
                          <a:ea typeface="微軟正黑體"/>
                          <a:cs typeface="微軟正黑體"/>
                        </a:rPr>
                        <a:t>數位治理</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通傳會</a:t>
                      </a:r>
                      <a:endParaRPr lang="en-US" altLang="zh-TW" sz="1400" u="none" dirty="0">
                        <a:solidFill>
                          <a:schemeClr val="tx1"/>
                        </a:solidFill>
                        <a:latin typeface="微軟正黑體"/>
                        <a:ea typeface="微軟正黑體"/>
                        <a:cs typeface="微軟正黑體"/>
                      </a:endParaRPr>
                    </a:p>
                  </a:txBody>
                  <a:tcPr/>
                </a:tc>
                <a:extLst>
                  <a:ext uri="{0D108BD9-81ED-4DB2-BD59-A6C34878D82A}">
                    <a16:rowId xmlns:a16="http://schemas.microsoft.com/office/drawing/2014/main" val="10005"/>
                  </a:ext>
                </a:extLst>
              </a:tr>
              <a:tr h="293929">
                <a:tc vMerge="1">
                  <a:txBody>
                    <a:bodyPr/>
                    <a:lstStyle/>
                    <a:p>
                      <a:endParaRPr lang="zh-TW" altLang="en-US"/>
                    </a:p>
                  </a:txBody>
                  <a:tcPr/>
                </a:tc>
                <a:tc vMerge="1">
                  <a:txBody>
                    <a:bodyPr/>
                    <a:lstStyle/>
                    <a:p>
                      <a:endParaRPr lang="zh-TW" altLang="en-US"/>
                    </a:p>
                  </a:txBody>
                  <a:tcPr/>
                </a:tc>
                <a:tc vMerge="1">
                  <a:txBody>
                    <a:bodyPr/>
                    <a:lstStyle/>
                    <a:p>
                      <a:endParaRPr lang="zh-TW" altLang="en-US" sz="1600" u="none" dirty="0">
                        <a:latin typeface="微軟正黑體"/>
                        <a:ea typeface="微軟正黑體"/>
                        <a:cs typeface="微軟正黑體"/>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tx1"/>
                          </a:solidFill>
                          <a:latin typeface="微軟正黑體"/>
                          <a:ea typeface="微軟正黑體"/>
                          <a:cs typeface="微軟正黑體"/>
                        </a:rPr>
                        <a:t>監理沙盒</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tx1"/>
                          </a:solidFill>
                          <a:latin typeface="微軟正黑體"/>
                          <a:ea typeface="微軟正黑體"/>
                          <a:cs typeface="微軟正黑體"/>
                        </a:rPr>
                        <a:t>各相關部會</a:t>
                      </a:r>
                      <a:endParaRPr lang="en-US" altLang="zh-TW" sz="1400" u="none" kern="1200" dirty="0">
                        <a:solidFill>
                          <a:schemeClr val="tx1"/>
                        </a:solidFill>
                        <a:latin typeface="微軟正黑體"/>
                        <a:ea typeface="微軟正黑體"/>
                        <a:cs typeface="微軟正黑體"/>
                      </a:endParaRPr>
                    </a:p>
                  </a:txBody>
                  <a:tcPr/>
                </a:tc>
                <a:extLst>
                  <a:ext uri="{0D108BD9-81ED-4DB2-BD59-A6C34878D82A}">
                    <a16:rowId xmlns:a16="http://schemas.microsoft.com/office/drawing/2014/main" val="10006"/>
                  </a:ext>
                </a:extLst>
              </a:tr>
              <a:tr h="293929">
                <a:tc vMerge="1">
                  <a:txBody>
                    <a:bodyPr/>
                    <a:lstStyle/>
                    <a:p>
                      <a:endParaRPr lang="zh-TW" altLang="en-US"/>
                    </a:p>
                  </a:txBody>
                  <a:tcPr/>
                </a:tc>
                <a:tc vMerge="1">
                  <a:txBody>
                    <a:bodyPr/>
                    <a:lstStyle/>
                    <a:p>
                      <a:endParaRPr lang="zh-TW" altLang="en-US" sz="1600" u="none" dirty="0">
                        <a:latin typeface="微軟正黑體"/>
                        <a:ea typeface="微軟正黑體"/>
                        <a:cs typeface="微軟正黑體"/>
                      </a:endParaRPr>
                    </a:p>
                  </a:txBody>
                  <a:tcPr/>
                </a:tc>
                <a:tc rowSpan="5">
                  <a:txBody>
                    <a:bodyPr/>
                    <a:lstStyle/>
                    <a:p>
                      <a:r>
                        <a:rPr lang="zh-TW" altLang="en-US" sz="1600" u="none" dirty="0">
                          <a:latin typeface="微軟正黑體"/>
                          <a:ea typeface="微軟正黑體"/>
                          <a:cs typeface="微軟正黑體"/>
                        </a:rPr>
                        <a:t>友善數位經濟相關法制</a:t>
                      </a:r>
                      <a:r>
                        <a:rPr lang="en-US" altLang="zh-TW" sz="1600" u="none" dirty="0">
                          <a:latin typeface="微軟正黑體"/>
                          <a:ea typeface="微軟正黑體"/>
                          <a:cs typeface="微軟正黑體"/>
                        </a:rPr>
                        <a:t>-</a:t>
                      </a:r>
                      <a:r>
                        <a:rPr lang="zh-TW" altLang="en-US" sz="1600" u="none" dirty="0">
                          <a:latin typeface="微軟正黑體"/>
                          <a:ea typeface="微軟正黑體"/>
                          <a:cs typeface="微軟正黑體"/>
                        </a:rPr>
                        <a:t>應用面議題</a:t>
                      </a:r>
                    </a:p>
                  </a:txBody>
                  <a:tcPr/>
                </a:tc>
                <a:tc>
                  <a:txBody>
                    <a:bodyPr/>
                    <a:lstStyle/>
                    <a:p>
                      <a:r>
                        <a:rPr lang="zh-TW" altLang="en-US" sz="1400" u="none" dirty="0">
                          <a:latin typeface="微軟正黑體"/>
                          <a:ea typeface="微軟正黑體"/>
                          <a:cs typeface="微軟正黑體"/>
                        </a:rPr>
                        <a:t>遠距醫療健康照護</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衛福部</a:t>
                      </a:r>
                      <a:endParaRPr lang="en-US" altLang="zh-TW" sz="1400" u="none" dirty="0">
                        <a:solidFill>
                          <a:schemeClr val="tx1"/>
                        </a:solidFill>
                        <a:latin typeface="微軟正黑體"/>
                        <a:ea typeface="微軟正黑體"/>
                        <a:cs typeface="微軟正黑體"/>
                      </a:endParaRPr>
                    </a:p>
                  </a:txBody>
                  <a:tcPr/>
                </a:tc>
                <a:extLst>
                  <a:ext uri="{0D108BD9-81ED-4DB2-BD59-A6C34878D82A}">
                    <a16:rowId xmlns:a16="http://schemas.microsoft.com/office/drawing/2014/main" val="10007"/>
                  </a:ext>
                </a:extLst>
              </a:tr>
              <a:tr h="29392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zh-TW" altLang="en-US" sz="1400" u="none" dirty="0">
                          <a:latin typeface="微軟正黑體"/>
                          <a:ea typeface="微軟正黑體"/>
                          <a:cs typeface="微軟正黑體"/>
                        </a:rPr>
                        <a:t>電子商務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財政部、行政院消保處、經濟部</a:t>
                      </a:r>
                      <a:endParaRPr lang="en-US" altLang="zh-TW" sz="1400" u="none" dirty="0">
                        <a:solidFill>
                          <a:schemeClr val="tx1"/>
                        </a:solidFill>
                        <a:latin typeface="微軟正黑體"/>
                        <a:ea typeface="微軟正黑體"/>
                        <a:cs typeface="微軟正黑體"/>
                      </a:endParaRPr>
                    </a:p>
                  </a:txBody>
                  <a:tcPr/>
                </a:tc>
                <a:extLst>
                  <a:ext uri="{0D108BD9-81ED-4DB2-BD59-A6C34878D82A}">
                    <a16:rowId xmlns:a16="http://schemas.microsoft.com/office/drawing/2014/main" val="10008"/>
                  </a:ext>
                </a:extLst>
              </a:tr>
              <a:tr h="29392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r>
                        <a:rPr lang="zh-TW" altLang="en-US" sz="1400" u="none" dirty="0">
                          <a:latin typeface="微軟正黑體"/>
                          <a:ea typeface="微軟正黑體"/>
                          <a:cs typeface="微軟正黑體"/>
                        </a:rPr>
                        <a:t>金融科技服務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金管會、行政院資安處、內政部</a:t>
                      </a:r>
                      <a:endParaRPr lang="en-US" altLang="zh-TW" sz="1400" u="none" dirty="0">
                        <a:solidFill>
                          <a:schemeClr val="tx1"/>
                        </a:solidFill>
                        <a:latin typeface="微軟正黑體"/>
                        <a:ea typeface="微軟正黑體"/>
                        <a:cs typeface="微軟正黑體"/>
                      </a:endParaRPr>
                    </a:p>
                  </a:txBody>
                  <a:tcPr/>
                </a:tc>
                <a:extLst>
                  <a:ext uri="{0D108BD9-81ED-4DB2-BD59-A6C34878D82A}">
                    <a16:rowId xmlns:a16="http://schemas.microsoft.com/office/drawing/2014/main" val="10009"/>
                  </a:ext>
                </a:extLst>
              </a:tr>
              <a:tr h="293929">
                <a:tc vMerge="1">
                  <a:txBody>
                    <a:bodyPr/>
                    <a:lstStyle/>
                    <a:p>
                      <a:endParaRPr lang="zh-TW" altLang="en-US"/>
                    </a:p>
                  </a:txBody>
                  <a:tcPr/>
                </a:tc>
                <a:tc vMerge="1">
                  <a:txBody>
                    <a:bodyPr/>
                    <a:lstStyle/>
                    <a:p>
                      <a:endParaRPr lang="zh-TW" altLang="en-US"/>
                    </a:p>
                  </a:txBody>
                  <a:tcPr/>
                </a:tc>
                <a:tc vMerge="1">
                  <a:txBody>
                    <a:bodyPr/>
                    <a:lstStyle/>
                    <a:p>
                      <a:endParaRPr lang="zh-TW" altLang="en-US" sz="1600" u="none" dirty="0">
                        <a:latin typeface="微軟正黑體"/>
                        <a:ea typeface="微軟正黑體"/>
                        <a:cs typeface="微軟正黑體"/>
                      </a:endParaRPr>
                    </a:p>
                  </a:txBody>
                  <a:tcPr/>
                </a:tc>
                <a:tc>
                  <a:txBody>
                    <a:bodyPr/>
                    <a:lstStyle/>
                    <a:p>
                      <a:r>
                        <a:rPr lang="zh-TW" altLang="en-US" sz="1400" u="none" dirty="0">
                          <a:latin typeface="微軟正黑體"/>
                          <a:ea typeface="微軟正黑體"/>
                          <a:cs typeface="微軟正黑體"/>
                        </a:rPr>
                        <a:t>共享經濟</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交通部、國發會</a:t>
                      </a:r>
                      <a:r>
                        <a:rPr lang="en-US" altLang="zh-TW" sz="1400" u="none" dirty="0">
                          <a:solidFill>
                            <a:schemeClr val="tx1"/>
                          </a:solidFill>
                          <a:latin typeface="微軟正黑體"/>
                          <a:ea typeface="微軟正黑體"/>
                          <a:cs typeface="微軟正黑體"/>
                        </a:rPr>
                        <a:t>(</a:t>
                      </a:r>
                      <a:r>
                        <a:rPr lang="zh-TW" altLang="en-US" sz="1400" u="none" dirty="0">
                          <a:solidFill>
                            <a:schemeClr val="tx1"/>
                          </a:solidFill>
                          <a:latin typeface="微軟正黑體"/>
                          <a:ea typeface="微軟正黑體"/>
                          <a:cs typeface="微軟正黑體"/>
                        </a:rPr>
                        <a:t>經濟部</a:t>
                      </a:r>
                      <a:r>
                        <a:rPr lang="en-US" altLang="zh-TW" sz="1400" u="none" dirty="0">
                          <a:solidFill>
                            <a:schemeClr val="tx1"/>
                          </a:solidFill>
                          <a:latin typeface="微軟正黑體"/>
                          <a:ea typeface="微軟正黑體"/>
                          <a:cs typeface="微軟正黑體"/>
                        </a:rPr>
                        <a:t>)</a:t>
                      </a:r>
                    </a:p>
                  </a:txBody>
                  <a:tcPr/>
                </a:tc>
                <a:extLst>
                  <a:ext uri="{0D108BD9-81ED-4DB2-BD59-A6C34878D82A}">
                    <a16:rowId xmlns:a16="http://schemas.microsoft.com/office/drawing/2014/main" val="10010"/>
                  </a:ext>
                </a:extLst>
              </a:tr>
              <a:tr h="470707">
                <a:tc vMerge="1">
                  <a:txBody>
                    <a:bodyPr/>
                    <a:lstStyle/>
                    <a:p>
                      <a:endParaRPr lang="zh-TW" altLang="en-US"/>
                    </a:p>
                  </a:txBody>
                  <a:tcPr/>
                </a:tc>
                <a:tc vMerge="1">
                  <a:txBody>
                    <a:bodyPr/>
                    <a:lstStyle/>
                    <a:p>
                      <a:endParaRPr lang="zh-TW" altLang="en-US"/>
                    </a:p>
                  </a:txBody>
                  <a:tcPr/>
                </a:tc>
                <a:tc vMerge="1">
                  <a:txBody>
                    <a:bodyPr/>
                    <a:lstStyle/>
                    <a:p>
                      <a:endParaRPr lang="zh-TW" altLang="en-US" sz="1600" u="none" dirty="0">
                        <a:latin typeface="微軟正黑體"/>
                        <a:ea typeface="微軟正黑體"/>
                        <a:cs typeface="微軟正黑體"/>
                      </a:endParaRPr>
                    </a:p>
                  </a:txBody>
                  <a:tcPr/>
                </a:tc>
                <a:tc>
                  <a:txBody>
                    <a:bodyPr/>
                    <a:lstStyle/>
                    <a:p>
                      <a:r>
                        <a:rPr lang="zh-TW" altLang="en-US" sz="1400" u="none" dirty="0">
                          <a:latin typeface="微軟正黑體"/>
                          <a:ea typeface="微軟正黑體"/>
                          <a:cs typeface="微軟正黑體"/>
                        </a:rPr>
                        <a:t>智慧聯網</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交通部</a:t>
                      </a:r>
                      <a:endParaRPr lang="en-US" altLang="zh-TW" sz="1400" u="none" dirty="0">
                        <a:solidFill>
                          <a:schemeClr val="tx1"/>
                        </a:solidFill>
                        <a:latin typeface="微軟正黑體"/>
                        <a:ea typeface="微軟正黑體"/>
                        <a:cs typeface="微軟正黑體"/>
                      </a:endParaRPr>
                    </a:p>
                  </a:txBody>
                  <a:tcPr/>
                </a:tc>
                <a:extLst>
                  <a:ext uri="{0D108BD9-81ED-4DB2-BD59-A6C34878D82A}">
                    <a16:rowId xmlns:a16="http://schemas.microsoft.com/office/drawing/2014/main" val="10011"/>
                  </a:ext>
                </a:extLst>
              </a:tr>
            </a:tbl>
          </a:graphicData>
        </a:graphic>
      </p:graphicFrame>
      <p:sp>
        <p:nvSpPr>
          <p:cNvPr id="8" name="投影片編號版面配置區 3"/>
          <p:cNvSpPr>
            <a:spLocks noGrp="1"/>
          </p:cNvSpPr>
          <p:nvPr>
            <p:ph type="sldNum" sz="quarter" idx="12"/>
          </p:nvPr>
        </p:nvSpPr>
        <p:spPr>
          <a:xfrm>
            <a:off x="7013762" y="6356351"/>
            <a:ext cx="20574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67</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059915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3"/>
          <p:cNvSpPr>
            <a:spLocks noGrp="1"/>
          </p:cNvSpPr>
          <p:nvPr>
            <p:ph type="title"/>
          </p:nvPr>
        </p:nvSpPr>
        <p:spPr>
          <a:xfrm>
            <a:off x="467544" y="3743"/>
            <a:ext cx="8229600" cy="904977"/>
          </a:xfrm>
        </p:spPr>
        <p:txBody>
          <a:bodyPr rtlCol="0">
            <a:noAutofit/>
          </a:bodyPr>
          <a:lstStyle/>
          <a:p>
            <a:pPr algn="ctr" fontAlgn="auto">
              <a:spcAft>
                <a:spcPts val="0"/>
              </a:spcAft>
              <a:defRPr/>
            </a:pPr>
            <a:r>
              <a:rPr lang="zh-TW" altLang="en-US" sz="4400" b="1" dirty="0">
                <a:effectLst>
                  <a:outerShdw blurRad="38100" dist="38100" dir="2700000" algn="tl">
                    <a:srgbClr val="000000">
                      <a:alpha val="43137"/>
                    </a:srgbClr>
                  </a:outerShdw>
                </a:effectLst>
              </a:rPr>
              <a:t>部會分工</a:t>
            </a:r>
            <a:r>
              <a:rPr lang="en-US" altLang="zh-TW" sz="4400" b="1" dirty="0">
                <a:effectLst>
                  <a:outerShdw blurRad="38100" dist="38100" dir="2700000" algn="tl">
                    <a:srgbClr val="000000">
                      <a:alpha val="43137"/>
                    </a:srgbClr>
                  </a:outerShdw>
                </a:effectLst>
              </a:rPr>
              <a:t>(4/7)</a:t>
            </a:r>
            <a:endParaRPr lang="zh-TW" altLang="en-US" sz="4400" b="1" dirty="0">
              <a:effectLst>
                <a:outerShdw blurRad="38100" dist="38100" dir="2700000" algn="tl">
                  <a:srgbClr val="000000">
                    <a:alpha val="43137"/>
                  </a:srgbClr>
                </a:outerShdw>
              </a:effectLst>
            </a:endParaRPr>
          </a:p>
        </p:txBody>
      </p:sp>
      <p:graphicFrame>
        <p:nvGraphicFramePr>
          <p:cNvPr id="8" name="內容版面配置區 5"/>
          <p:cNvGraphicFramePr>
            <a:graphicFrameLocks/>
          </p:cNvGraphicFramePr>
          <p:nvPr>
            <p:extLst>
              <p:ext uri="{D42A27DB-BD31-4B8C-83A1-F6EECF244321}">
                <p14:modId xmlns:p14="http://schemas.microsoft.com/office/powerpoint/2010/main" val="326110646"/>
              </p:ext>
            </p:extLst>
          </p:nvPr>
        </p:nvGraphicFramePr>
        <p:xfrm>
          <a:off x="467544" y="1340769"/>
          <a:ext cx="7891623" cy="4963898"/>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755256">
                  <a:extLst>
                    <a:ext uri="{9D8B030D-6E8A-4147-A177-3AD203B41FA5}">
                      <a16:colId xmlns:a16="http://schemas.microsoft.com/office/drawing/2014/main" val="20001"/>
                    </a:ext>
                  </a:extLst>
                </a:gridCol>
                <a:gridCol w="893919">
                  <a:extLst>
                    <a:ext uri="{9D8B030D-6E8A-4147-A177-3AD203B41FA5}">
                      <a16:colId xmlns:a16="http://schemas.microsoft.com/office/drawing/2014/main" val="20002"/>
                    </a:ext>
                  </a:extLst>
                </a:gridCol>
                <a:gridCol w="2745608">
                  <a:extLst>
                    <a:ext uri="{9D8B030D-6E8A-4147-A177-3AD203B41FA5}">
                      <a16:colId xmlns:a16="http://schemas.microsoft.com/office/drawing/2014/main" val="20003"/>
                    </a:ext>
                  </a:extLst>
                </a:gridCol>
                <a:gridCol w="2272704">
                  <a:extLst>
                    <a:ext uri="{9D8B030D-6E8A-4147-A177-3AD203B41FA5}">
                      <a16:colId xmlns:a16="http://schemas.microsoft.com/office/drawing/2014/main" val="20004"/>
                    </a:ext>
                  </a:extLst>
                </a:gridCol>
              </a:tblGrid>
              <a:tr h="513149">
                <a:tc>
                  <a:txBody>
                    <a:bodyPr/>
                    <a:lstStyle/>
                    <a:p>
                      <a:r>
                        <a:rPr lang="zh-TW" altLang="en-US" u="none" dirty="0">
                          <a:latin typeface="微軟正黑體"/>
                          <a:ea typeface="微軟正黑體"/>
                          <a:cs typeface="微軟正黑體"/>
                        </a:rPr>
                        <a:t>推動策略</a:t>
                      </a:r>
                    </a:p>
                  </a:txBody>
                  <a:tcPr/>
                </a:tc>
                <a:tc gridSpan="3">
                  <a:txBody>
                    <a:bodyPr/>
                    <a:lstStyle/>
                    <a:p>
                      <a:pPr algn="ctr"/>
                      <a:r>
                        <a:rPr lang="zh-TW" altLang="en-US" u="none" dirty="0">
                          <a:latin typeface="微軟正黑體"/>
                          <a:ea typeface="微軟正黑體"/>
                          <a:cs typeface="微軟正黑體"/>
                        </a:rPr>
                        <a:t>具體措施</a:t>
                      </a:r>
                    </a:p>
                  </a:txBody>
                  <a:tcPr/>
                </a:tc>
                <a:tc hMerge="1">
                  <a:txBody>
                    <a:bodyPr/>
                    <a:lstStyle/>
                    <a:p>
                      <a:pPr algn="ctr"/>
                      <a:endParaRPr lang="zh-TW" altLang="en-US" u="none" dirty="0">
                        <a:latin typeface="微軟正黑體"/>
                        <a:ea typeface="微軟正黑體"/>
                        <a:cs typeface="微軟正黑體"/>
                      </a:endParaRPr>
                    </a:p>
                  </a:txBody>
                  <a:tcPr/>
                </a:tc>
                <a:tc hMerge="1">
                  <a:txBody>
                    <a:bodyPr/>
                    <a:lstStyle/>
                    <a:p>
                      <a:endParaRPr lang="zh-TW" altLang="en-US" dirty="0">
                        <a:latin typeface="微軟正黑體"/>
                        <a:ea typeface="微軟正黑體"/>
                        <a:cs typeface="微軟正黑體"/>
                      </a:endParaRPr>
                    </a:p>
                  </a:txBody>
                  <a:tcPr/>
                </a:tc>
                <a:tc>
                  <a:txBody>
                    <a:bodyPr/>
                    <a:lstStyle/>
                    <a:p>
                      <a:r>
                        <a:rPr lang="zh-TW" altLang="en-US" u="none" dirty="0">
                          <a:latin typeface="微軟正黑體"/>
                          <a:ea typeface="微軟正黑體"/>
                          <a:cs typeface="微軟正黑體"/>
                        </a:rPr>
                        <a:t>主</a:t>
                      </a:r>
                      <a:r>
                        <a:rPr lang="en-US" altLang="zh-TW" u="none" dirty="0">
                          <a:latin typeface="微軟正黑體"/>
                          <a:ea typeface="微軟正黑體"/>
                          <a:cs typeface="微軟正黑體"/>
                        </a:rPr>
                        <a:t>(</a:t>
                      </a:r>
                      <a:r>
                        <a:rPr lang="zh-TW" altLang="en-US" u="none" dirty="0">
                          <a:latin typeface="微軟正黑體"/>
                          <a:ea typeface="微軟正黑體"/>
                          <a:cs typeface="微軟正黑體"/>
                        </a:rPr>
                        <a:t>協</a:t>
                      </a:r>
                      <a:r>
                        <a:rPr lang="en-US" altLang="zh-TW" u="none" dirty="0">
                          <a:latin typeface="微軟正黑體"/>
                          <a:ea typeface="微軟正黑體"/>
                          <a:cs typeface="微軟正黑體"/>
                        </a:rPr>
                        <a:t>)</a:t>
                      </a:r>
                      <a:r>
                        <a:rPr lang="zh-TW" altLang="en-US" u="none" dirty="0">
                          <a:latin typeface="微軟正黑體"/>
                          <a:ea typeface="微軟正黑體"/>
                          <a:cs typeface="微軟正黑體"/>
                        </a:rPr>
                        <a:t>辦部會</a:t>
                      </a:r>
                    </a:p>
                  </a:txBody>
                  <a:tcPr/>
                </a:tc>
                <a:extLst>
                  <a:ext uri="{0D108BD9-81ED-4DB2-BD59-A6C34878D82A}">
                    <a16:rowId xmlns:a16="http://schemas.microsoft.com/office/drawing/2014/main" val="10000"/>
                  </a:ext>
                </a:extLst>
              </a:tr>
              <a:tr h="335100">
                <a:tc row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dirty="0">
                          <a:solidFill>
                            <a:srgbClr val="002060"/>
                          </a:solidFill>
                          <a:latin typeface="微軟正黑體" panose="020B0604030504040204" pitchFamily="34" charset="-120"/>
                          <a:ea typeface="微軟正黑體" panose="020B0604030504040204" pitchFamily="34" charset="-120"/>
                        </a:rPr>
                        <a:t>一、體現矽谷精神，強化鏈結亞洲，建全創新創業生態系</a:t>
                      </a:r>
                      <a:endParaRPr lang="en-US" altLang="zh-TW" sz="1800" u="none" dirty="0">
                        <a:solidFill>
                          <a:srgbClr val="002060"/>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u="none" dirty="0">
                        <a:solidFill>
                          <a:srgbClr val="002060"/>
                        </a:solidFill>
                        <a:latin typeface="微軟正黑體" panose="020B0604030504040204" pitchFamily="34" charset="-120"/>
                        <a:ea typeface="微軟正黑體" panose="020B0604030504040204" pitchFamily="34" charset="-120"/>
                      </a:endParaRPr>
                    </a:p>
                  </a:txBody>
                  <a:tcPr/>
                </a:tc>
                <a:tc rowSpan="6">
                  <a:txBody>
                    <a:bodyPr/>
                    <a:lstStyle/>
                    <a:p>
                      <a:r>
                        <a:rPr lang="zh-TW" altLang="en-US" sz="1600" u="none" dirty="0">
                          <a:latin typeface="微軟正黑體" panose="020B0604030504040204" pitchFamily="34" charset="-120"/>
                          <a:ea typeface="微軟正黑體" panose="020B0604030504040204" pitchFamily="34" charset="-120"/>
                        </a:rPr>
                        <a:t>完備創新法制</a:t>
                      </a:r>
                    </a:p>
                    <a:p>
                      <a:endParaRPr lang="zh-TW" altLang="en-US" sz="1600" u="none" dirty="0">
                        <a:latin typeface="微軟正黑體" panose="020B0604030504040204" pitchFamily="34" charset="-120"/>
                        <a:ea typeface="微軟正黑體" panose="020B0604030504040204" pitchFamily="34" charset="-120"/>
                      </a:endParaRPr>
                    </a:p>
                    <a:p>
                      <a:endParaRPr lang="zh-TW" altLang="en-US" sz="1600" u="none" dirty="0">
                        <a:latin typeface="微軟正黑體" panose="020B0604030504040204" pitchFamily="34" charset="-120"/>
                        <a:ea typeface="微軟正黑體" panose="020B0604030504040204" pitchFamily="34" charset="-120"/>
                      </a:endParaRPr>
                    </a:p>
                  </a:txBody>
                  <a:tcPr/>
                </a:tc>
                <a:tc rowSpan="6">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TW" altLang="en-US" sz="1600" u="none" dirty="0">
                          <a:latin typeface="微軟正黑體" panose="020B0604030504040204" pitchFamily="34" charset="-120"/>
                          <a:ea typeface="微軟正黑體" panose="020B0604030504040204" pitchFamily="34" charset="-120"/>
                        </a:rPr>
                        <a:t>調適一般重要財經法制議題</a:t>
                      </a:r>
                    </a:p>
                    <a:p>
                      <a:endParaRPr lang="zh-TW" altLang="en-US" sz="1400" u="none" dirty="0">
                        <a:latin typeface="微軟正黑體" panose="020B0604030504040204" pitchFamily="34" charset="-120"/>
                        <a:ea typeface="微軟正黑體" panose="020B0604030504040204" pitchFamily="34" charset="-120"/>
                        <a:cs typeface="微軟正黑體"/>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所得稅法</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財政部</a:t>
                      </a:r>
                      <a:endParaRPr lang="en-US" altLang="zh-TW" sz="1400" u="none" dirty="0">
                        <a:solidFill>
                          <a:schemeClr val="tx1"/>
                        </a:solidFill>
                        <a:latin typeface="微軟正黑體"/>
                        <a:ea typeface="微軟正黑體"/>
                        <a:cs typeface="微軟正黑體"/>
                      </a:endParaRPr>
                    </a:p>
                  </a:txBody>
                  <a:tcPr/>
                </a:tc>
                <a:extLst>
                  <a:ext uri="{0D108BD9-81ED-4DB2-BD59-A6C34878D82A}">
                    <a16:rowId xmlns:a16="http://schemas.microsoft.com/office/drawing/2014/main" val="10001"/>
                  </a:ext>
                </a:extLst>
              </a:tr>
              <a:tr h="426540">
                <a:tc vMerge="1">
                  <a:txBody>
                    <a:bodyPr/>
                    <a:lstStyle/>
                    <a:p>
                      <a:endParaRPr lang="zh-TW" altLang="en-US"/>
                    </a:p>
                  </a:txBody>
                  <a:tcPr/>
                </a:tc>
                <a:tc vMerge="1">
                  <a:txBody>
                    <a:bodyPr/>
                    <a:lstStyle/>
                    <a:p>
                      <a:endParaRPr lang="zh-TW" altLang="en-US" sz="1600" u="none" dirty="0">
                        <a:latin typeface="微軟正黑體" panose="020B0604030504040204" pitchFamily="34" charset="-120"/>
                        <a:ea typeface="微軟正黑體" panose="020B0604030504040204" pitchFamily="34" charset="-120"/>
                      </a:endParaRPr>
                    </a:p>
                  </a:txBody>
                  <a:tcPr/>
                </a:tc>
                <a:tc vMerge="1">
                  <a:txBody>
                    <a:bodyPr/>
                    <a:lstStyle/>
                    <a:p>
                      <a:endParaRPr lang="zh-TW" altLang="en-US" sz="1400" u="none" dirty="0">
                        <a:latin typeface="微軟正黑體"/>
                        <a:ea typeface="微軟正黑體"/>
                        <a:cs typeface="微軟正黑體"/>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a:ea typeface="微軟正黑體"/>
                          <a:cs typeface="微軟正黑體"/>
                        </a:rPr>
                        <a:t>鬆綁延攬及留用國際人才相關法規</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a:ea typeface="微軟正黑體"/>
                          <a:cs typeface="微軟正黑體"/>
                        </a:rPr>
                        <a:t>內政部、勞動部、衛福部</a:t>
                      </a:r>
                      <a:r>
                        <a:rPr lang="en-US" altLang="zh-TW" sz="1400" u="none" kern="1200" dirty="0">
                          <a:solidFill>
                            <a:schemeClr val="dk1"/>
                          </a:solidFill>
                          <a:latin typeface="微軟正黑體"/>
                          <a:ea typeface="微軟正黑體"/>
                          <a:cs typeface="微軟正黑體"/>
                        </a:rPr>
                        <a:t>(</a:t>
                      </a:r>
                      <a:r>
                        <a:rPr lang="zh-TW" altLang="en-US" sz="1400" u="none" kern="1200" dirty="0">
                          <a:solidFill>
                            <a:schemeClr val="dk1"/>
                          </a:solidFill>
                          <a:latin typeface="微軟正黑體"/>
                          <a:ea typeface="微軟正黑體"/>
                          <a:cs typeface="微軟正黑體"/>
                        </a:rPr>
                        <a:t>經濟部、外交部、教育部、交通部、國發會</a:t>
                      </a:r>
                      <a:r>
                        <a:rPr lang="en-US" altLang="zh-TW" sz="1400" u="none" kern="1200" dirty="0">
                          <a:solidFill>
                            <a:schemeClr val="dk1"/>
                          </a:solidFill>
                          <a:latin typeface="微軟正黑體"/>
                          <a:ea typeface="微軟正黑體"/>
                          <a:cs typeface="微軟正黑體"/>
                        </a:rPr>
                        <a:t>)</a:t>
                      </a:r>
                    </a:p>
                  </a:txBody>
                  <a:tcPr/>
                </a:tc>
                <a:extLst>
                  <a:ext uri="{0D108BD9-81ED-4DB2-BD59-A6C34878D82A}">
                    <a16:rowId xmlns:a16="http://schemas.microsoft.com/office/drawing/2014/main" val="10002"/>
                  </a:ext>
                </a:extLst>
              </a:tr>
              <a:tr h="34220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panose="020B0604030504040204" pitchFamily="34" charset="-120"/>
                          <a:ea typeface="微軟正黑體" panose="020B0604030504040204" pitchFamily="34" charset="-120"/>
                          <a:cs typeface="微軟正黑體"/>
                        </a:rPr>
                        <a:t>企業反貪腐與企業行收賄</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panose="020B0604030504040204" pitchFamily="34" charset="-120"/>
                          <a:ea typeface="微軟正黑體" panose="020B0604030504040204" pitchFamily="34" charset="-120"/>
                          <a:cs typeface="微軟正黑體"/>
                        </a:rPr>
                        <a:t>法務部</a:t>
                      </a:r>
                      <a:endParaRPr lang="en-US" altLang="zh-TW" sz="1400" u="none" kern="1200" dirty="0">
                        <a:solidFill>
                          <a:schemeClr val="dk1"/>
                        </a:solidFill>
                        <a:latin typeface="微軟正黑體" panose="020B0604030504040204" pitchFamily="34" charset="-120"/>
                        <a:ea typeface="微軟正黑體" panose="020B0604030504040204" pitchFamily="34" charset="-120"/>
                        <a:cs typeface="微軟正黑體"/>
                      </a:endParaRPr>
                    </a:p>
                  </a:txBody>
                  <a:tcPr/>
                </a:tc>
                <a:extLst>
                  <a:ext uri="{0D108BD9-81ED-4DB2-BD59-A6C34878D82A}">
                    <a16:rowId xmlns:a16="http://schemas.microsoft.com/office/drawing/2014/main" val="10003"/>
                  </a:ext>
                </a:extLst>
              </a:tr>
              <a:tr h="374073">
                <a:tc vMerge="1">
                  <a:txBody>
                    <a:bodyPr/>
                    <a:lstStyle/>
                    <a:p>
                      <a:endParaRPr lang="zh-TW" altLang="en-US" dirty="0"/>
                    </a:p>
                  </a:txBody>
                  <a:tcPr/>
                </a:tc>
                <a:tc vMerge="1">
                  <a:txBody>
                    <a:bodyPr/>
                    <a:lstStyle/>
                    <a:p>
                      <a:endParaRPr lang="zh-TW" altLang="en-US" sz="1600" u="none" dirty="0">
                        <a:latin typeface="微軟正黑體" panose="020B0604030504040204" pitchFamily="34" charset="-120"/>
                        <a:ea typeface="微軟正黑體" panose="020B0604030504040204" pitchFamily="34" charset="-120"/>
                      </a:endParaRPr>
                    </a:p>
                  </a:txBody>
                  <a:tcPr/>
                </a:tc>
                <a:tc vMerge="1">
                  <a:txBody>
                    <a:bodyPr/>
                    <a:lstStyle/>
                    <a:p>
                      <a:endParaRPr lang="zh-TW" altLang="en-US" sz="1400" u="none" dirty="0">
                        <a:latin typeface="微軟正黑體"/>
                        <a:ea typeface="微軟正黑體"/>
                        <a:cs typeface="微軟正黑體"/>
                      </a:endParaRPr>
                    </a:p>
                  </a:txBody>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鬆綁學校及其師生參與創業規範</a:t>
                      </a:r>
                    </a:p>
                  </a:txBody>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教育部、科技部</a:t>
                      </a:r>
                    </a:p>
                  </a:txBody>
                  <a:tcPr/>
                </a:tc>
                <a:extLst>
                  <a:ext uri="{0D108BD9-81ED-4DB2-BD59-A6C34878D82A}">
                    <a16:rowId xmlns:a16="http://schemas.microsoft.com/office/drawing/2014/main" val="10004"/>
                  </a:ext>
                </a:extLst>
              </a:tr>
              <a:tr h="511771">
                <a:tc vMerge="1">
                  <a:txBody>
                    <a:bodyPr/>
                    <a:lstStyle/>
                    <a:p>
                      <a:endParaRPr lang="zh-TW" altLang="en-US"/>
                    </a:p>
                  </a:txBody>
                  <a:tcPr/>
                </a:tc>
                <a:tc vMerge="1">
                  <a:txBody>
                    <a:bodyPr/>
                    <a:lstStyle/>
                    <a:p>
                      <a:endParaRPr lang="zh-TW" altLang="en-US" sz="1600" u="none" dirty="0">
                        <a:latin typeface="微軟正黑體" panose="020B0604030504040204" pitchFamily="34" charset="-120"/>
                        <a:ea typeface="微軟正黑體" panose="020B0604030504040204" pitchFamily="34" charset="-120"/>
                      </a:endParaRPr>
                    </a:p>
                  </a:txBody>
                  <a:tcPr/>
                </a:tc>
                <a:tc vMerge="1">
                  <a:txBody>
                    <a:bodyPr/>
                    <a:lstStyle/>
                    <a:p>
                      <a:endParaRPr lang="zh-TW" altLang="en-US" sz="1400" u="none" dirty="0">
                        <a:latin typeface="微軟正黑體"/>
                        <a:ea typeface="微軟正黑體"/>
                        <a:cs typeface="微軟正黑體"/>
                      </a:endParaRPr>
                    </a:p>
                  </a:txBody>
                  <a:tcPr/>
                </a:tc>
                <a:tc>
                  <a:txBody>
                    <a:bodyPr/>
                    <a:lstStyle/>
                    <a:p>
                      <a:r>
                        <a:rPr lang="zh-TW" altLang="en-US" sz="1400" u="none" dirty="0">
                          <a:solidFill>
                            <a:schemeClr val="tx1"/>
                          </a:solidFill>
                          <a:latin typeface="微軟正黑體" panose="020B0604030504040204" pitchFamily="34" charset="-120"/>
                          <a:ea typeface="微軟正黑體" panose="020B0604030504040204" pitchFamily="34" charset="-120"/>
                          <a:cs typeface="微軟正黑體"/>
                        </a:rPr>
                        <a:t>訂定有利於創新發展的審計及主計規範</a:t>
                      </a:r>
                      <a:endParaRPr lang="en-US" altLang="zh-TW" sz="1400" u="none" dirty="0">
                        <a:solidFill>
                          <a:schemeClr val="tx1"/>
                        </a:solidFill>
                        <a:latin typeface="微軟正黑體" panose="020B0604030504040204" pitchFamily="34" charset="-120"/>
                        <a:ea typeface="微軟正黑體" panose="020B0604030504040204" pitchFamily="34" charset="-120"/>
                        <a:cs typeface="微軟正黑體"/>
                      </a:endParaRPr>
                    </a:p>
                  </a:txBody>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主計總處、審計部、經濟部、科技部</a:t>
                      </a:r>
                    </a:p>
                  </a:txBody>
                  <a:tcPr/>
                </a:tc>
                <a:extLst>
                  <a:ext uri="{0D108BD9-81ED-4DB2-BD59-A6C34878D82A}">
                    <a16:rowId xmlns:a16="http://schemas.microsoft.com/office/drawing/2014/main" val="10005"/>
                  </a:ext>
                </a:extLst>
              </a:tr>
              <a:tr h="333047">
                <a:tc vMerge="1">
                  <a:txBody>
                    <a:bodyPr/>
                    <a:lstStyle/>
                    <a:p>
                      <a:endParaRPr lang="zh-TW" altLang="en-US"/>
                    </a:p>
                  </a:txBody>
                  <a:tcPr/>
                </a:tc>
                <a:tc vMerge="1">
                  <a:txBody>
                    <a:bodyPr/>
                    <a:lstStyle/>
                    <a:p>
                      <a:endParaRPr lang="zh-TW" altLang="en-US" sz="1600" u="none" dirty="0">
                        <a:latin typeface="微軟正黑體" panose="020B0604030504040204" pitchFamily="34" charset="-120"/>
                        <a:ea typeface="微軟正黑體" panose="020B0604030504040204" pitchFamily="34" charset="-120"/>
                      </a:endParaRPr>
                    </a:p>
                  </a:txBody>
                  <a:tcPr/>
                </a:tc>
                <a:tc vMerge="1">
                  <a:txBody>
                    <a:bodyPr/>
                    <a:lstStyle/>
                    <a:p>
                      <a:endParaRPr lang="zh-TW" altLang="en-US" sz="1400" u="none" dirty="0">
                        <a:latin typeface="微軟正黑體"/>
                        <a:ea typeface="微軟正黑體"/>
                        <a:cs typeface="微軟正黑體"/>
                      </a:endParaRPr>
                    </a:p>
                  </a:txBody>
                  <a:tcPr/>
                </a:tc>
                <a:tc>
                  <a:txBody>
                    <a:bodyPr/>
                    <a:lstStyle/>
                    <a:p>
                      <a:r>
                        <a:rPr lang="zh-TW" altLang="en-US" sz="1400" u="none" dirty="0">
                          <a:solidFill>
                            <a:schemeClr val="tx1"/>
                          </a:solidFill>
                          <a:latin typeface="微軟正黑體" panose="020B0604030504040204" pitchFamily="34" charset="-120"/>
                          <a:ea typeface="微軟正黑體" panose="020B0604030504040204" pitchFamily="34" charset="-120"/>
                          <a:cs typeface="微軟正黑體"/>
                        </a:rPr>
                        <a:t>推動公務機關採購創新產品</a:t>
                      </a:r>
                      <a:endParaRPr lang="en-US" altLang="zh-TW" sz="1400" u="none" dirty="0">
                        <a:solidFill>
                          <a:schemeClr val="tx1"/>
                        </a:solidFill>
                        <a:latin typeface="微軟正黑體" panose="020B0604030504040204" pitchFamily="34" charset="-120"/>
                        <a:ea typeface="微軟正黑體" panose="020B0604030504040204" pitchFamily="34" charset="-120"/>
                        <a:cs typeface="微軟正黑體"/>
                      </a:endParaRPr>
                    </a:p>
                  </a:txBody>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經濟部</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工程會、科技會報辦公室</a:t>
                      </a:r>
                      <a:r>
                        <a:rPr lang="en-US" altLang="zh-TW" sz="1400" dirty="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6"/>
                  </a:ext>
                </a:extLst>
              </a:tr>
              <a:tr h="54384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u="none" dirty="0">
                        <a:solidFill>
                          <a:srgbClr val="002060"/>
                        </a:solidFill>
                        <a:latin typeface="微軟正黑體" panose="020B0604030504040204" pitchFamily="34" charset="-120"/>
                        <a:ea typeface="微軟正黑體" panose="020B0604030504040204" pitchFamily="34" charset="-120"/>
                      </a:endParaRPr>
                    </a:p>
                  </a:txBody>
                  <a:tcPr/>
                </a:tc>
                <a:tc rowSpan="3">
                  <a:txBody>
                    <a:bodyPr/>
                    <a:lstStyle/>
                    <a:p>
                      <a:pPr marL="0" marR="0" indent="0" algn="l" defTabSz="685800" rtl="0" eaLnBrk="1" fontAlgn="auto" latinLnBrk="0" hangingPunct="1">
                        <a:lnSpc>
                          <a:spcPct val="90000"/>
                        </a:lnSpc>
                        <a:spcBef>
                          <a:spcPts val="0"/>
                        </a:spcBef>
                        <a:spcAft>
                          <a:spcPts val="0"/>
                        </a:spcAft>
                        <a:buClrTx/>
                        <a:buSzTx/>
                        <a:buFontTx/>
                        <a:buNone/>
                        <a:tabLst/>
                        <a:defRPr/>
                      </a:pPr>
                      <a:r>
                        <a:rPr lang="zh-TW" altLang="en-US" sz="1600" u="none" dirty="0">
                          <a:latin typeface="微軟正黑體"/>
                          <a:ea typeface="微軟正黑體"/>
                          <a:cs typeface="微軟正黑體"/>
                        </a:rPr>
                        <a:t>提供創新場域</a:t>
                      </a:r>
                    </a:p>
                    <a:p>
                      <a:pPr>
                        <a:lnSpc>
                          <a:spcPct val="90000"/>
                        </a:lnSpc>
                      </a:pPr>
                      <a:endParaRPr lang="zh-TW" altLang="en-US" sz="1600" u="none" dirty="0">
                        <a:latin typeface="微軟正黑體"/>
                        <a:ea typeface="微軟正黑體"/>
                        <a:cs typeface="微軟正黑體"/>
                      </a:endParaRPr>
                    </a:p>
                  </a:txBody>
                  <a:tcPr/>
                </a:tc>
                <a:tc rowSpan="3">
                  <a:txBody>
                    <a:bodyPr/>
                    <a:lstStyle/>
                    <a:p>
                      <a:pPr marL="0" marR="0" indent="0" algn="l" defTabSz="685800" rtl="0" eaLnBrk="1" fontAlgn="auto" latinLnBrk="0" hangingPunct="1">
                        <a:lnSpc>
                          <a:spcPct val="90000"/>
                        </a:lnSpc>
                        <a:spcBef>
                          <a:spcPts val="0"/>
                        </a:spcBef>
                        <a:spcAft>
                          <a:spcPts val="0"/>
                        </a:spcAft>
                        <a:buClrTx/>
                        <a:buSzTx/>
                        <a:buFontTx/>
                        <a:buNone/>
                        <a:tabLst/>
                        <a:defRPr/>
                      </a:pPr>
                      <a:r>
                        <a:rPr lang="zh-TW" altLang="en-US" sz="1600" u="none" dirty="0">
                          <a:latin typeface="微軟正黑體"/>
                          <a:ea typeface="微軟正黑體"/>
                          <a:cs typeface="微軟正黑體"/>
                        </a:rPr>
                        <a:t>強化既有聚落，善用民間加速器</a:t>
                      </a:r>
                    </a:p>
                    <a:p>
                      <a:pPr>
                        <a:lnSpc>
                          <a:spcPct val="90000"/>
                        </a:lnSpc>
                      </a:pPr>
                      <a:endParaRPr lang="zh-TW" altLang="en-US" sz="1600" u="none" dirty="0">
                        <a:latin typeface="微軟正黑體"/>
                        <a:ea typeface="微軟正黑體"/>
                        <a:cs typeface="微軟正黑體"/>
                      </a:endParaRPr>
                    </a:p>
                  </a:txBody>
                  <a:tcPr/>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zh-TW" altLang="en-US" sz="1400" b="0" u="none" dirty="0">
                          <a:solidFill>
                            <a:schemeClr val="tx1"/>
                          </a:solidFill>
                          <a:latin typeface="微軟正黑體"/>
                          <a:ea typeface="微軟正黑體"/>
                          <a:cs typeface="微軟正黑體"/>
                        </a:rPr>
                        <a:t>強化既有創新聚落功能，加強與國際新創聚落連結</a:t>
                      </a:r>
                    </a:p>
                  </a:txBody>
                  <a:tcPr/>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經濟部、文化部、國發會</a:t>
                      </a:r>
                    </a:p>
                  </a:txBody>
                  <a:tcPr/>
                </a:tc>
                <a:extLst>
                  <a:ext uri="{0D108BD9-81ED-4DB2-BD59-A6C34878D82A}">
                    <a16:rowId xmlns:a16="http://schemas.microsoft.com/office/drawing/2014/main" val="10007"/>
                  </a:ext>
                </a:extLst>
              </a:tr>
              <a:tr h="54384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u="none" dirty="0">
                        <a:solidFill>
                          <a:srgbClr val="002060"/>
                        </a:solidFill>
                        <a:latin typeface="微軟正黑體" panose="020B0604030504040204" pitchFamily="34" charset="-120"/>
                        <a:ea typeface="微軟正黑體" panose="020B0604030504040204" pitchFamily="34" charset="-120"/>
                      </a:endParaRPr>
                    </a:p>
                  </a:txBody>
                  <a:tcPr/>
                </a:tc>
                <a:tc vMerge="1">
                  <a:txBody>
                    <a:bodyPr/>
                    <a:lstStyle/>
                    <a:p>
                      <a:pPr>
                        <a:lnSpc>
                          <a:spcPct val="90000"/>
                        </a:lnSpc>
                      </a:pPr>
                      <a:endParaRPr lang="zh-TW" altLang="en-US" sz="1600" u="none" dirty="0">
                        <a:latin typeface="微軟正黑體"/>
                        <a:ea typeface="微軟正黑體"/>
                        <a:cs typeface="微軟正黑體"/>
                      </a:endParaRPr>
                    </a:p>
                  </a:txBody>
                  <a:tcPr/>
                </a:tc>
                <a:tc vMerge="1">
                  <a:txBody>
                    <a:bodyPr/>
                    <a:lstStyle/>
                    <a:p>
                      <a:pPr>
                        <a:lnSpc>
                          <a:spcPct val="90000"/>
                        </a:lnSpc>
                      </a:pPr>
                      <a:endParaRPr lang="zh-TW" altLang="en-US" sz="1600" u="none" dirty="0">
                        <a:latin typeface="微軟正黑體"/>
                        <a:ea typeface="微軟正黑體"/>
                        <a:cs typeface="微軟正黑體"/>
                      </a:endParaRPr>
                    </a:p>
                  </a:txBody>
                  <a:tcPr/>
                </a:tc>
                <a:tc>
                  <a:txBody>
                    <a:bodyPr/>
                    <a:lstStyle/>
                    <a:p>
                      <a:r>
                        <a:rPr lang="zh-TW" altLang="en-US" sz="1400" b="0" u="none" kern="1200" dirty="0">
                          <a:solidFill>
                            <a:schemeClr val="tx1"/>
                          </a:solidFill>
                          <a:latin typeface="微軟正黑體"/>
                          <a:ea typeface="微軟正黑體"/>
                          <a:cs typeface="微軟正黑體"/>
                        </a:rPr>
                        <a:t>轉型既有學校育成中心與知名加速器聯盟</a:t>
                      </a:r>
                    </a:p>
                  </a:txBody>
                  <a:tcPr/>
                </a:tc>
                <a:tc>
                  <a:txBody>
                    <a:bodyPr/>
                    <a:lstStyle/>
                    <a:p>
                      <a:r>
                        <a:rPr lang="zh-TW" altLang="en-US" sz="1400" u="none" kern="1200" dirty="0">
                          <a:solidFill>
                            <a:schemeClr val="dk1"/>
                          </a:solidFill>
                          <a:latin typeface="微軟正黑體"/>
                          <a:ea typeface="微軟正黑體"/>
                          <a:cs typeface="微軟正黑體"/>
                        </a:rPr>
                        <a:t>經濟部</a:t>
                      </a:r>
                    </a:p>
                  </a:txBody>
                  <a:tcPr/>
                </a:tc>
                <a:extLst>
                  <a:ext uri="{0D108BD9-81ED-4DB2-BD59-A6C34878D82A}">
                    <a16:rowId xmlns:a16="http://schemas.microsoft.com/office/drawing/2014/main" val="10008"/>
                  </a:ext>
                </a:extLst>
              </a:tr>
              <a:tr h="54384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u="none" dirty="0">
                        <a:solidFill>
                          <a:srgbClr val="002060"/>
                        </a:solidFill>
                        <a:latin typeface="微軟正黑體" panose="020B0604030504040204" pitchFamily="34" charset="-120"/>
                        <a:ea typeface="微軟正黑體" panose="020B0604030504040204" pitchFamily="34" charset="-120"/>
                      </a:endParaRPr>
                    </a:p>
                  </a:txBody>
                  <a:tcPr/>
                </a:tc>
                <a:tc vMerge="1">
                  <a:txBody>
                    <a:bodyPr/>
                    <a:lstStyle/>
                    <a:p>
                      <a:pPr>
                        <a:lnSpc>
                          <a:spcPct val="90000"/>
                        </a:lnSpc>
                      </a:pPr>
                      <a:endParaRPr lang="zh-TW" altLang="en-US" sz="1600" u="none" dirty="0">
                        <a:latin typeface="微軟正黑體"/>
                        <a:ea typeface="微軟正黑體"/>
                        <a:cs typeface="微軟正黑體"/>
                      </a:endParaRPr>
                    </a:p>
                  </a:txBody>
                  <a:tcPr/>
                </a:tc>
                <a:tc vMerge="1">
                  <a:txBody>
                    <a:bodyPr/>
                    <a:lstStyle/>
                    <a:p>
                      <a:pPr>
                        <a:lnSpc>
                          <a:spcPct val="90000"/>
                        </a:lnSpc>
                      </a:pPr>
                      <a:endParaRPr lang="zh-TW" altLang="en-US" sz="1600" u="none" dirty="0">
                        <a:latin typeface="微軟正黑體"/>
                        <a:ea typeface="微軟正黑體"/>
                        <a:cs typeface="微軟正黑體"/>
                      </a:endParaRPr>
                    </a:p>
                  </a:txBody>
                  <a:tcPr/>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zh-TW" altLang="en-US" sz="1400" b="0" u="none" dirty="0">
                          <a:solidFill>
                            <a:schemeClr val="tx1"/>
                          </a:solidFill>
                          <a:latin typeface="微軟正黑體"/>
                          <a:ea typeface="微軟正黑體"/>
                          <a:cs typeface="微軟正黑體"/>
                        </a:rPr>
                        <a:t>促成國營事業、大企業與新創事業合作</a:t>
                      </a:r>
                    </a:p>
                  </a:txBody>
                  <a:tcPr/>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zh-TW" altLang="en-US" sz="1400" u="none"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經濟部、交通部、財政部</a:t>
                      </a:r>
                      <a:endParaRPr lang="zh-TW" altLang="en-US" sz="1400" u="none" dirty="0">
                        <a:latin typeface="微軟正黑體"/>
                        <a:ea typeface="微軟正黑體"/>
                        <a:cs typeface="微軟正黑體"/>
                      </a:endParaRPr>
                    </a:p>
                  </a:txBody>
                  <a:tcPr/>
                </a:tc>
                <a:extLst>
                  <a:ext uri="{0D108BD9-81ED-4DB2-BD59-A6C34878D82A}">
                    <a16:rowId xmlns:a16="http://schemas.microsoft.com/office/drawing/2014/main" val="10009"/>
                  </a:ext>
                </a:extLst>
              </a:tr>
            </a:tbl>
          </a:graphicData>
        </a:graphic>
      </p:graphicFrame>
      <p:sp>
        <p:nvSpPr>
          <p:cNvPr id="6" name="投影片編號版面配置區 3"/>
          <p:cNvSpPr>
            <a:spLocks noGrp="1"/>
          </p:cNvSpPr>
          <p:nvPr>
            <p:ph type="sldNum" sz="quarter" idx="12"/>
          </p:nvPr>
        </p:nvSpPr>
        <p:spPr>
          <a:xfrm>
            <a:off x="7013762" y="6356351"/>
            <a:ext cx="20574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68</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36325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prstClr val="black"/>
                </a:solidFill>
              </a:rPr>
              <a:pPr/>
              <a:t>69</a:t>
            </a:fld>
            <a:endParaRPr lang="zh-TW" altLang="en-US" sz="1400" b="1" dirty="0">
              <a:solidFill>
                <a:prstClr val="black"/>
              </a:solidFill>
            </a:endParaRPr>
          </a:p>
        </p:txBody>
      </p:sp>
      <p:sp>
        <p:nvSpPr>
          <p:cNvPr id="7" name="標題 3"/>
          <p:cNvSpPr>
            <a:spLocks noGrp="1"/>
          </p:cNvSpPr>
          <p:nvPr>
            <p:ph type="title"/>
          </p:nvPr>
        </p:nvSpPr>
        <p:spPr>
          <a:xfrm>
            <a:off x="467544" y="3743"/>
            <a:ext cx="8229600" cy="904977"/>
          </a:xfrm>
        </p:spPr>
        <p:txBody>
          <a:bodyPr rtlCol="0">
            <a:noAutofit/>
          </a:bodyPr>
          <a:lstStyle/>
          <a:p>
            <a:pPr algn="ctr" fontAlgn="auto">
              <a:spcAft>
                <a:spcPts val="0"/>
              </a:spcAft>
              <a:defRPr/>
            </a:pPr>
            <a:r>
              <a:rPr lang="zh-TW" altLang="en-US" sz="4400" b="1" dirty="0">
                <a:effectLst>
                  <a:outerShdw blurRad="38100" dist="38100" dir="2700000" algn="tl">
                    <a:srgbClr val="000000">
                      <a:alpha val="43137"/>
                    </a:srgbClr>
                  </a:outerShdw>
                </a:effectLst>
              </a:rPr>
              <a:t>部會分工</a:t>
            </a:r>
            <a:r>
              <a:rPr lang="en-US" altLang="zh-TW" sz="4400" b="1" dirty="0">
                <a:effectLst>
                  <a:outerShdw blurRad="38100" dist="38100" dir="2700000" algn="tl">
                    <a:srgbClr val="000000">
                      <a:alpha val="43137"/>
                    </a:srgbClr>
                  </a:outerShdw>
                </a:effectLst>
              </a:rPr>
              <a:t>(5/7)</a:t>
            </a:r>
            <a:endParaRPr lang="zh-TW" altLang="en-US" sz="4400" b="1" dirty="0">
              <a:effectLst>
                <a:outerShdw blurRad="38100" dist="38100" dir="2700000" algn="tl">
                  <a:srgbClr val="000000">
                    <a:alpha val="43137"/>
                  </a:srgbClr>
                </a:outerShdw>
              </a:effectLst>
            </a:endParaRPr>
          </a:p>
        </p:txBody>
      </p:sp>
      <p:graphicFrame>
        <p:nvGraphicFramePr>
          <p:cNvPr id="6" name="內容版面配置區 5"/>
          <p:cNvGraphicFramePr>
            <a:graphicFrameLocks/>
          </p:cNvGraphicFramePr>
          <p:nvPr>
            <p:extLst>
              <p:ext uri="{D42A27DB-BD31-4B8C-83A1-F6EECF244321}">
                <p14:modId xmlns:p14="http://schemas.microsoft.com/office/powerpoint/2010/main" val="4187742266"/>
              </p:ext>
            </p:extLst>
          </p:nvPr>
        </p:nvGraphicFramePr>
        <p:xfrm>
          <a:off x="640818" y="1340768"/>
          <a:ext cx="8066764" cy="3996028"/>
        </p:xfrm>
        <a:graphic>
          <a:graphicData uri="http://schemas.openxmlformats.org/drawingml/2006/table">
            <a:tbl>
              <a:tblPr firstRow="1" bandRow="1">
                <a:tableStyleId>{5C22544A-7EE6-4342-B048-85BDC9FD1C3A}</a:tableStyleId>
              </a:tblPr>
              <a:tblGrid>
                <a:gridCol w="1122870">
                  <a:extLst>
                    <a:ext uri="{9D8B030D-6E8A-4147-A177-3AD203B41FA5}">
                      <a16:colId xmlns:a16="http://schemas.microsoft.com/office/drawing/2014/main" val="20000"/>
                    </a:ext>
                  </a:extLst>
                </a:gridCol>
                <a:gridCol w="1109378">
                  <a:extLst>
                    <a:ext uri="{9D8B030D-6E8A-4147-A177-3AD203B41FA5}">
                      <a16:colId xmlns:a16="http://schemas.microsoft.com/office/drawing/2014/main" val="20001"/>
                    </a:ext>
                  </a:extLst>
                </a:gridCol>
                <a:gridCol w="3278352">
                  <a:extLst>
                    <a:ext uri="{9D8B030D-6E8A-4147-A177-3AD203B41FA5}">
                      <a16:colId xmlns:a16="http://schemas.microsoft.com/office/drawing/2014/main" val="20002"/>
                    </a:ext>
                  </a:extLst>
                </a:gridCol>
                <a:gridCol w="2556164">
                  <a:extLst>
                    <a:ext uri="{9D8B030D-6E8A-4147-A177-3AD203B41FA5}">
                      <a16:colId xmlns:a16="http://schemas.microsoft.com/office/drawing/2014/main" val="20003"/>
                    </a:ext>
                  </a:extLst>
                </a:gridCol>
              </a:tblGrid>
              <a:tr h="371778">
                <a:tc>
                  <a:txBody>
                    <a:bodyPr/>
                    <a:lstStyle/>
                    <a:p>
                      <a:r>
                        <a:rPr lang="zh-TW" altLang="en-US" u="none" dirty="0">
                          <a:latin typeface="微軟正黑體"/>
                          <a:ea typeface="微軟正黑體"/>
                          <a:cs typeface="微軟正黑體"/>
                        </a:rPr>
                        <a:t>推動策略</a:t>
                      </a:r>
                    </a:p>
                  </a:txBody>
                  <a:tcPr/>
                </a:tc>
                <a:tc gridSpan="2">
                  <a:txBody>
                    <a:bodyPr/>
                    <a:lstStyle/>
                    <a:p>
                      <a:pPr algn="ctr"/>
                      <a:r>
                        <a:rPr lang="zh-TW" altLang="en-US" u="none" dirty="0">
                          <a:latin typeface="微軟正黑體"/>
                          <a:ea typeface="微軟正黑體"/>
                          <a:cs typeface="微軟正黑體"/>
                        </a:rPr>
                        <a:t>具體措施</a:t>
                      </a:r>
                    </a:p>
                  </a:txBody>
                  <a:tcPr/>
                </a:tc>
                <a:tc hMerge="1">
                  <a:txBody>
                    <a:bodyPr/>
                    <a:lstStyle/>
                    <a:p>
                      <a:endParaRPr lang="zh-TW" altLang="en-US" dirty="0">
                        <a:latin typeface="微軟正黑體"/>
                        <a:ea typeface="微軟正黑體"/>
                        <a:cs typeface="微軟正黑體"/>
                      </a:endParaRPr>
                    </a:p>
                  </a:txBody>
                  <a:tcPr/>
                </a:tc>
                <a:tc>
                  <a:txBody>
                    <a:bodyPr/>
                    <a:lstStyle/>
                    <a:p>
                      <a:r>
                        <a:rPr lang="zh-TW" altLang="en-US" u="none" dirty="0">
                          <a:latin typeface="微軟正黑體"/>
                          <a:ea typeface="微軟正黑體"/>
                          <a:cs typeface="微軟正黑體"/>
                        </a:rPr>
                        <a:t>主</a:t>
                      </a:r>
                      <a:r>
                        <a:rPr lang="en-US" altLang="zh-TW" u="none" dirty="0">
                          <a:latin typeface="微軟正黑體"/>
                          <a:ea typeface="微軟正黑體"/>
                          <a:cs typeface="微軟正黑體"/>
                        </a:rPr>
                        <a:t>(</a:t>
                      </a:r>
                      <a:r>
                        <a:rPr lang="zh-TW" altLang="en-US" u="none" dirty="0">
                          <a:latin typeface="微軟正黑體"/>
                          <a:ea typeface="微軟正黑體"/>
                          <a:cs typeface="微軟正黑體"/>
                        </a:rPr>
                        <a:t>協</a:t>
                      </a:r>
                      <a:r>
                        <a:rPr lang="en-US" altLang="zh-TW" u="none" dirty="0">
                          <a:latin typeface="微軟正黑體"/>
                          <a:ea typeface="微軟正黑體"/>
                          <a:cs typeface="微軟正黑體"/>
                        </a:rPr>
                        <a:t>)</a:t>
                      </a:r>
                      <a:r>
                        <a:rPr lang="zh-TW" altLang="en-US" u="none" dirty="0">
                          <a:latin typeface="微軟正黑體"/>
                          <a:ea typeface="微軟正黑體"/>
                          <a:cs typeface="微軟正黑體"/>
                        </a:rPr>
                        <a:t>辦部會</a:t>
                      </a:r>
                    </a:p>
                  </a:txBody>
                  <a:tcPr/>
                </a:tc>
                <a:extLst>
                  <a:ext uri="{0D108BD9-81ED-4DB2-BD59-A6C34878D82A}">
                    <a16:rowId xmlns:a16="http://schemas.microsoft.com/office/drawing/2014/main" val="10000"/>
                  </a:ext>
                </a:extLst>
              </a:tr>
              <a:tr h="439938">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dirty="0">
                          <a:solidFill>
                            <a:srgbClr val="002060"/>
                          </a:solidFill>
                          <a:latin typeface="微軟正黑體" panose="020B0604030504040204" pitchFamily="34" charset="-120"/>
                          <a:ea typeface="微軟正黑體" panose="020B0604030504040204" pitchFamily="34" charset="-120"/>
                        </a:rPr>
                        <a:t>二、連結矽谷等國際研發能量建立創新研發基地</a:t>
                      </a:r>
                      <a:endParaRPr lang="en-US" altLang="zh-TW" sz="1800" u="none" dirty="0">
                        <a:solidFill>
                          <a:srgbClr val="002060"/>
                        </a:solidFill>
                        <a:latin typeface="微軟正黑體" panose="020B0604030504040204" pitchFamily="34" charset="-120"/>
                        <a:ea typeface="微軟正黑體" panose="020B0604030504040204" pitchFamily="34" charset="-120"/>
                      </a:endParaRPr>
                    </a:p>
                  </a:txBody>
                  <a:tcPr/>
                </a:tc>
                <a:tc rowSpan="5">
                  <a:txBody>
                    <a:bodyPr/>
                    <a:lstStyle/>
                    <a:p>
                      <a:pPr>
                        <a:lnSpc>
                          <a:spcPct val="90000"/>
                        </a:lnSpc>
                      </a:pPr>
                      <a:r>
                        <a:rPr lang="zh-TW" altLang="en-US" sz="1600" u="none" dirty="0">
                          <a:latin typeface="微軟正黑體"/>
                          <a:ea typeface="微軟正黑體"/>
                          <a:cs typeface="微軟正黑體"/>
                        </a:rPr>
                        <a:t>連結矽谷等創新聚落，引進創新能量</a:t>
                      </a:r>
                    </a:p>
                  </a:txBody>
                  <a:tcPr/>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zh-TW" altLang="en-US" sz="1400" b="0" u="none" dirty="0">
                          <a:solidFill>
                            <a:schemeClr val="tx1"/>
                          </a:solidFill>
                          <a:latin typeface="微軟正黑體"/>
                          <a:ea typeface="微軟正黑體"/>
                          <a:cs typeface="微軟正黑體"/>
                        </a:rPr>
                        <a:t>成立創新研發中心，作為招商單一窗口</a:t>
                      </a:r>
                    </a:p>
                  </a:txBody>
                  <a:tcPr/>
                </a:tc>
                <a:tc>
                  <a:txBody>
                    <a:bodyPr/>
                    <a:lstStyle/>
                    <a:p>
                      <a:pPr>
                        <a:lnSpc>
                          <a:spcPct val="80000"/>
                        </a:lnSpc>
                      </a:pPr>
                      <a:r>
                        <a:rPr lang="zh-TW" altLang="en-US" sz="1400" u="none" dirty="0">
                          <a:latin typeface="微軟正黑體"/>
                          <a:ea typeface="微軟正黑體"/>
                          <a:cs typeface="微軟正黑體"/>
                        </a:rPr>
                        <a:t>經濟部 </a:t>
                      </a:r>
                      <a:r>
                        <a:rPr lang="en-US" altLang="zh-TW" sz="1400" u="none" dirty="0">
                          <a:latin typeface="微軟正黑體"/>
                          <a:ea typeface="微軟正黑體"/>
                          <a:cs typeface="微軟正黑體"/>
                        </a:rPr>
                        <a:t>(</a:t>
                      </a:r>
                      <a:r>
                        <a:rPr lang="zh-TW" altLang="en-US" sz="1400" u="none" dirty="0">
                          <a:solidFill>
                            <a:schemeClr val="tx1"/>
                          </a:solidFill>
                          <a:latin typeface="微軟正黑體"/>
                          <a:ea typeface="微軟正黑體"/>
                          <a:cs typeface="微軟正黑體"/>
                        </a:rPr>
                        <a:t>桃園市政府</a:t>
                      </a:r>
                      <a:r>
                        <a:rPr lang="zh-TW" altLang="en-US" sz="1400" u="none" dirty="0">
                          <a:latin typeface="微軟正黑體"/>
                          <a:ea typeface="微軟正黑體"/>
                          <a:cs typeface="微軟正黑體"/>
                        </a:rPr>
                        <a:t>、科技部、國發會</a:t>
                      </a:r>
                      <a:r>
                        <a:rPr lang="en-US" altLang="zh-TW" sz="1400" u="none" dirty="0">
                          <a:latin typeface="微軟正黑體"/>
                          <a:ea typeface="微軟正黑體"/>
                          <a:cs typeface="微軟正黑體"/>
                        </a:rPr>
                        <a:t>)</a:t>
                      </a:r>
                      <a:endParaRPr lang="zh-TW" altLang="en-US" sz="1400" u="none" dirty="0">
                        <a:latin typeface="微軟正黑體"/>
                        <a:ea typeface="微軟正黑體"/>
                        <a:cs typeface="微軟正黑體"/>
                      </a:endParaRPr>
                    </a:p>
                  </a:txBody>
                  <a:tcPr/>
                </a:tc>
                <a:extLst>
                  <a:ext uri="{0D108BD9-81ED-4DB2-BD59-A6C34878D82A}">
                    <a16:rowId xmlns:a16="http://schemas.microsoft.com/office/drawing/2014/main" val="10001"/>
                  </a:ext>
                </a:extLst>
              </a:tr>
              <a:tr h="388915">
                <a:tc vMerge="1">
                  <a:txBody>
                    <a:bodyPr/>
                    <a:lstStyle/>
                    <a:p>
                      <a:endParaRPr lang="zh-TW" altLang="en-US"/>
                    </a:p>
                  </a:txBody>
                  <a:tcPr/>
                </a:tc>
                <a:tc vMerge="1">
                  <a:txBody>
                    <a:bodyPr/>
                    <a:lstStyle/>
                    <a:p>
                      <a:endParaRPr lang="zh-TW" altLang="en-US"/>
                    </a:p>
                  </a:txBody>
                  <a:tcPr/>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zh-TW" altLang="en-US" sz="1400" b="0" u="none" dirty="0">
                          <a:solidFill>
                            <a:schemeClr val="tx1"/>
                          </a:solidFill>
                          <a:latin typeface="微軟正黑體"/>
                          <a:ea typeface="微軟正黑體"/>
                          <a:cs typeface="微軟正黑體"/>
                        </a:rPr>
                        <a:t>整合矽谷各部會資源，引進國外技術</a:t>
                      </a:r>
                    </a:p>
                  </a:txBody>
                  <a:tcPr/>
                </a:tc>
                <a:tc>
                  <a:txBody>
                    <a:bodyPr/>
                    <a:lstStyle/>
                    <a:p>
                      <a:pPr>
                        <a:lnSpc>
                          <a:spcPct val="80000"/>
                        </a:lnSpc>
                      </a:pPr>
                      <a:r>
                        <a:rPr lang="zh-TW" altLang="en-US" sz="1400" u="none" dirty="0">
                          <a:latin typeface="微軟正黑體"/>
                          <a:ea typeface="微軟正黑體"/>
                          <a:cs typeface="微軟正黑體"/>
                        </a:rPr>
                        <a:t>科技部 </a:t>
                      </a:r>
                      <a:r>
                        <a:rPr lang="en-US" altLang="zh-TW" sz="1400" u="none" dirty="0">
                          <a:latin typeface="微軟正黑體"/>
                          <a:ea typeface="微軟正黑體"/>
                          <a:cs typeface="微軟正黑體"/>
                        </a:rPr>
                        <a:t>(</a:t>
                      </a:r>
                      <a:r>
                        <a:rPr lang="zh-TW" altLang="en-US" sz="1400" u="none" dirty="0">
                          <a:latin typeface="微軟正黑體"/>
                          <a:ea typeface="微軟正黑體"/>
                          <a:cs typeface="微軟正黑體"/>
                        </a:rPr>
                        <a:t>外交部、經濟部、</a:t>
                      </a:r>
                      <a:r>
                        <a:rPr lang="zh-TW" altLang="en-US" sz="1400" u="none" kern="1200" dirty="0">
                          <a:solidFill>
                            <a:schemeClr val="dk1"/>
                          </a:solidFill>
                          <a:latin typeface="微軟正黑體"/>
                          <a:ea typeface="微軟正黑體"/>
                          <a:cs typeface="微軟正黑體"/>
                        </a:rPr>
                        <a:t>桃園市政府</a:t>
                      </a:r>
                      <a:r>
                        <a:rPr lang="en-US" altLang="zh-TW" sz="1400" u="none" kern="1200" dirty="0">
                          <a:solidFill>
                            <a:schemeClr val="dk1"/>
                          </a:solidFill>
                          <a:latin typeface="微軟正黑體"/>
                          <a:ea typeface="微軟正黑體"/>
                          <a:cs typeface="微軟正黑體"/>
                        </a:rPr>
                        <a:t>)</a:t>
                      </a:r>
                      <a:endParaRPr lang="zh-TW" altLang="en-US" sz="1400" u="none" kern="1200" dirty="0">
                        <a:solidFill>
                          <a:schemeClr val="dk1"/>
                        </a:solidFill>
                        <a:latin typeface="微軟正黑體"/>
                        <a:ea typeface="微軟正黑體"/>
                        <a:cs typeface="微軟正黑體"/>
                      </a:endParaRPr>
                    </a:p>
                  </a:txBody>
                  <a:tcPr/>
                </a:tc>
                <a:extLst>
                  <a:ext uri="{0D108BD9-81ED-4DB2-BD59-A6C34878D82A}">
                    <a16:rowId xmlns:a16="http://schemas.microsoft.com/office/drawing/2014/main" val="10002"/>
                  </a:ext>
                </a:extLst>
              </a:tr>
              <a:tr h="439938">
                <a:tc vMerge="1">
                  <a:txBody>
                    <a:bodyPr/>
                    <a:lstStyle/>
                    <a:p>
                      <a:endParaRPr lang="zh-TW" altLang="en-US"/>
                    </a:p>
                  </a:txBody>
                  <a:tcPr/>
                </a:tc>
                <a:tc vMerge="1">
                  <a:txBody>
                    <a:bodyPr/>
                    <a:lstStyle/>
                    <a:p>
                      <a:pPr>
                        <a:lnSpc>
                          <a:spcPct val="90000"/>
                        </a:lnSpc>
                      </a:pPr>
                      <a:endParaRPr lang="zh-TW" altLang="en-US" sz="1600" dirty="0">
                        <a:latin typeface="微軟正黑體"/>
                        <a:ea typeface="微軟正黑體"/>
                        <a:cs typeface="微軟正黑體"/>
                      </a:endParaRPr>
                    </a:p>
                  </a:txBody>
                  <a:tcPr/>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zh-TW" altLang="en-US" sz="1400" b="0" u="none" dirty="0">
                          <a:solidFill>
                            <a:schemeClr val="tx1"/>
                          </a:solidFill>
                          <a:latin typeface="微軟正黑體"/>
                          <a:ea typeface="微軟正黑體"/>
                          <a:cs typeface="微軟正黑體"/>
                        </a:rPr>
                        <a:t>主動與海外創投洽談合作</a:t>
                      </a:r>
                    </a:p>
                  </a:txBody>
                  <a:tcPr/>
                </a:tc>
                <a:tc>
                  <a:txBody>
                    <a:bodyPr/>
                    <a:lstStyle/>
                    <a:p>
                      <a:pPr>
                        <a:lnSpc>
                          <a:spcPct val="80000"/>
                        </a:lnSpc>
                      </a:pPr>
                      <a:r>
                        <a:rPr lang="zh-TW" altLang="en-US" sz="1400" u="none" dirty="0">
                          <a:latin typeface="微軟正黑體"/>
                          <a:ea typeface="微軟正黑體"/>
                          <a:cs typeface="微軟正黑體"/>
                        </a:rPr>
                        <a:t>國發基金、科技部、經濟部</a:t>
                      </a:r>
                      <a:r>
                        <a:rPr lang="en-US" altLang="zh-TW" sz="1400" u="none" dirty="0">
                          <a:latin typeface="微軟正黑體"/>
                          <a:ea typeface="微軟正黑體"/>
                          <a:cs typeface="微軟正黑體"/>
                        </a:rPr>
                        <a:t>(</a:t>
                      </a:r>
                      <a:r>
                        <a:rPr lang="zh-TW" altLang="en-US" sz="1400" u="none" dirty="0">
                          <a:latin typeface="微軟正黑體"/>
                          <a:ea typeface="微軟正黑體"/>
                          <a:cs typeface="微軟正黑體"/>
                        </a:rPr>
                        <a:t>國發會</a:t>
                      </a:r>
                      <a:r>
                        <a:rPr lang="en-US" altLang="zh-TW" sz="1400" u="none" dirty="0">
                          <a:latin typeface="微軟正黑體"/>
                          <a:ea typeface="微軟正黑體"/>
                          <a:cs typeface="微軟正黑體"/>
                        </a:rPr>
                        <a:t>)</a:t>
                      </a:r>
                      <a:endParaRPr lang="zh-TW" altLang="en-US" sz="1400" u="none" dirty="0">
                        <a:latin typeface="微軟正黑體"/>
                        <a:ea typeface="微軟正黑體"/>
                        <a:cs typeface="微軟正黑體"/>
                      </a:endParaRPr>
                    </a:p>
                  </a:txBody>
                  <a:tcPr/>
                </a:tc>
                <a:extLst>
                  <a:ext uri="{0D108BD9-81ED-4DB2-BD59-A6C34878D82A}">
                    <a16:rowId xmlns:a16="http://schemas.microsoft.com/office/drawing/2014/main" val="10003"/>
                  </a:ext>
                </a:extLst>
              </a:tr>
              <a:tr h="402616">
                <a:tc vMerge="1">
                  <a:txBody>
                    <a:bodyPr/>
                    <a:lstStyle/>
                    <a:p>
                      <a:endParaRPr lang="zh-TW" altLang="en-US"/>
                    </a:p>
                  </a:txBody>
                  <a:tcPr/>
                </a:tc>
                <a:tc vMerge="1">
                  <a:txBody>
                    <a:bodyPr/>
                    <a:lstStyle/>
                    <a:p>
                      <a:pPr>
                        <a:lnSpc>
                          <a:spcPct val="90000"/>
                        </a:lnSpc>
                      </a:pPr>
                      <a:endParaRPr lang="zh-TW" altLang="en-US" sz="1600" u="none" dirty="0">
                        <a:latin typeface="微軟正黑體"/>
                        <a:ea typeface="微軟正黑體"/>
                        <a:cs typeface="微軟正黑體"/>
                      </a:endParaRPr>
                    </a:p>
                  </a:txBody>
                  <a:tcPr/>
                </a:tc>
                <a:tc>
                  <a:txBody>
                    <a:bodyPr/>
                    <a:lstStyle/>
                    <a:p>
                      <a:pPr>
                        <a:lnSpc>
                          <a:spcPct val="80000"/>
                        </a:lnSpc>
                      </a:pPr>
                      <a:r>
                        <a:rPr lang="zh-TW" altLang="en-US" sz="1400" b="0" u="none" dirty="0">
                          <a:solidFill>
                            <a:schemeClr val="tx1"/>
                          </a:solidFill>
                          <a:latin typeface="微軟正黑體"/>
                          <a:ea typeface="微軟正黑體"/>
                          <a:cs typeface="微軟正黑體"/>
                        </a:rPr>
                        <a:t>與全球主要物聯網協會結盟</a:t>
                      </a:r>
                    </a:p>
                  </a:txBody>
                  <a:tcPr/>
                </a:tc>
                <a:tc>
                  <a:txBody>
                    <a:bodyPr/>
                    <a:lstStyle/>
                    <a:p>
                      <a:pPr>
                        <a:lnSpc>
                          <a:spcPct val="80000"/>
                        </a:lnSpc>
                      </a:pPr>
                      <a:r>
                        <a:rPr lang="zh-TW" altLang="en-US" sz="1400" u="none" dirty="0">
                          <a:solidFill>
                            <a:schemeClr val="tx1"/>
                          </a:solidFill>
                          <a:latin typeface="微軟正黑體"/>
                          <a:ea typeface="微軟正黑體"/>
                          <a:cs typeface="微軟正黑體"/>
                        </a:rPr>
                        <a:t>經濟部 </a:t>
                      </a:r>
                      <a:r>
                        <a:rPr lang="en-US" altLang="zh-TW" sz="1400" u="none" dirty="0">
                          <a:solidFill>
                            <a:schemeClr val="tx1"/>
                          </a:solidFill>
                          <a:latin typeface="微軟正黑體"/>
                          <a:ea typeface="微軟正黑體"/>
                          <a:cs typeface="微軟正黑體"/>
                        </a:rPr>
                        <a:t>(</a:t>
                      </a:r>
                      <a:r>
                        <a:rPr lang="zh-TW" altLang="en-US" sz="1400" u="none" dirty="0">
                          <a:solidFill>
                            <a:schemeClr val="tx1"/>
                          </a:solidFill>
                          <a:latin typeface="微軟正黑體"/>
                          <a:ea typeface="微軟正黑體"/>
                          <a:cs typeface="微軟正黑體"/>
                        </a:rPr>
                        <a:t>外交部、</a:t>
                      </a:r>
                      <a:r>
                        <a:rPr lang="zh-TW" altLang="en-US" sz="1400" u="none" kern="1200" dirty="0">
                          <a:solidFill>
                            <a:schemeClr val="tx1"/>
                          </a:solidFill>
                          <a:latin typeface="微軟正黑體"/>
                          <a:ea typeface="微軟正黑體"/>
                          <a:cs typeface="微軟正黑體"/>
                        </a:rPr>
                        <a:t>桃園市政府</a:t>
                      </a:r>
                      <a:r>
                        <a:rPr lang="en-US" altLang="zh-TW" sz="1400" u="none" kern="1200" dirty="0">
                          <a:solidFill>
                            <a:schemeClr val="tx1"/>
                          </a:solidFill>
                          <a:latin typeface="微軟正黑體"/>
                          <a:ea typeface="微軟正黑體"/>
                          <a:cs typeface="微軟正黑體"/>
                        </a:rPr>
                        <a:t>)</a:t>
                      </a:r>
                      <a:endParaRPr lang="zh-TW" altLang="en-US" sz="1400" u="none" kern="1200" dirty="0">
                        <a:solidFill>
                          <a:schemeClr val="tx1"/>
                        </a:solidFill>
                        <a:latin typeface="微軟正黑體"/>
                        <a:ea typeface="微軟正黑體"/>
                        <a:cs typeface="微軟正黑體"/>
                      </a:endParaRPr>
                    </a:p>
                  </a:txBody>
                  <a:tcPr/>
                </a:tc>
                <a:extLst>
                  <a:ext uri="{0D108BD9-81ED-4DB2-BD59-A6C34878D82A}">
                    <a16:rowId xmlns:a16="http://schemas.microsoft.com/office/drawing/2014/main" val="10004"/>
                  </a:ext>
                </a:extLst>
              </a:tr>
              <a:tr h="432048">
                <a:tc vMerge="1">
                  <a:txBody>
                    <a:bodyPr/>
                    <a:lstStyle/>
                    <a:p>
                      <a:endParaRPr lang="zh-TW" altLang="en-US"/>
                    </a:p>
                  </a:txBody>
                  <a:tcPr/>
                </a:tc>
                <a:tc vMerge="1">
                  <a:txBody>
                    <a:bodyPr/>
                    <a:lstStyle/>
                    <a:p>
                      <a:pPr>
                        <a:lnSpc>
                          <a:spcPct val="90000"/>
                        </a:lnSpc>
                      </a:pPr>
                      <a:endParaRPr lang="zh-TW" altLang="en-US" sz="1600" u="none" dirty="0">
                        <a:latin typeface="微軟正黑體"/>
                        <a:ea typeface="微軟正黑體"/>
                        <a:cs typeface="微軟正黑體"/>
                      </a:endParaRPr>
                    </a:p>
                  </a:txBody>
                  <a:tcPr/>
                </a:tc>
                <a:tc>
                  <a:txBody>
                    <a:bodyPr/>
                    <a:lstStyle/>
                    <a:p>
                      <a:r>
                        <a:rPr lang="zh-TW" altLang="en-US" sz="1400" b="0" u="none" kern="1200" dirty="0">
                          <a:solidFill>
                            <a:schemeClr val="tx1"/>
                          </a:solidFill>
                          <a:latin typeface="微軟正黑體"/>
                          <a:ea typeface="微軟正黑體"/>
                          <a:cs typeface="微軟正黑體"/>
                        </a:rPr>
                        <a:t>舉辦台矽物聯網交流活動</a:t>
                      </a:r>
                    </a:p>
                  </a:txBody>
                  <a:tcPr/>
                </a:tc>
                <a:tc>
                  <a:txBody>
                    <a:bodyPr/>
                    <a:lstStyle/>
                    <a:p>
                      <a:pPr marL="0" algn="l" defTabSz="685800" rtl="0" eaLnBrk="1" latinLnBrk="0" hangingPunct="1">
                        <a:lnSpc>
                          <a:spcPct val="80000"/>
                        </a:lnSpc>
                      </a:pPr>
                      <a:r>
                        <a:rPr lang="zh-TW" altLang="en-US" sz="1400" u="none" kern="1200" dirty="0">
                          <a:solidFill>
                            <a:schemeClr val="tx1"/>
                          </a:solidFill>
                          <a:latin typeface="微軟正黑體"/>
                          <a:ea typeface="微軟正黑體"/>
                          <a:cs typeface="微軟正黑體"/>
                        </a:rPr>
                        <a:t>科技部</a:t>
                      </a:r>
                      <a:r>
                        <a:rPr lang="zh-TW" altLang="en-US" sz="1400" u="none" dirty="0">
                          <a:solidFill>
                            <a:schemeClr val="tx1"/>
                          </a:solidFill>
                          <a:latin typeface="微軟正黑體"/>
                          <a:ea typeface="微軟正黑體"/>
                          <a:cs typeface="微軟正黑體"/>
                        </a:rPr>
                        <a:t>、經濟部 </a:t>
                      </a:r>
                      <a:r>
                        <a:rPr lang="en-US" altLang="zh-TW" sz="1400" u="none" kern="1200" dirty="0">
                          <a:solidFill>
                            <a:schemeClr val="tx1"/>
                          </a:solidFill>
                          <a:latin typeface="微軟正黑體"/>
                          <a:ea typeface="微軟正黑體"/>
                          <a:cs typeface="微軟正黑體"/>
                        </a:rPr>
                        <a:t>(</a:t>
                      </a:r>
                      <a:r>
                        <a:rPr lang="zh-TW" altLang="en-US" sz="1400" u="none" kern="1200" dirty="0">
                          <a:solidFill>
                            <a:schemeClr val="tx1"/>
                          </a:solidFill>
                          <a:latin typeface="微軟正黑體"/>
                          <a:ea typeface="微軟正黑體"/>
                          <a:cs typeface="微軟正黑體"/>
                        </a:rPr>
                        <a:t>桃園市政府</a:t>
                      </a:r>
                      <a:r>
                        <a:rPr lang="en-US" altLang="zh-TW" sz="1400" u="none" kern="1200" dirty="0">
                          <a:solidFill>
                            <a:schemeClr val="tx1"/>
                          </a:solidFill>
                          <a:latin typeface="微軟正黑體"/>
                          <a:ea typeface="微軟正黑體"/>
                          <a:cs typeface="微軟正黑體"/>
                        </a:rPr>
                        <a:t>)</a:t>
                      </a:r>
                      <a:endParaRPr lang="zh-TW" altLang="en-US" sz="1400" u="none" kern="1200" dirty="0">
                        <a:solidFill>
                          <a:schemeClr val="tx1"/>
                        </a:solidFill>
                        <a:latin typeface="微軟正黑體"/>
                        <a:ea typeface="微軟正黑體"/>
                        <a:cs typeface="微軟正黑體"/>
                      </a:endParaRPr>
                    </a:p>
                  </a:txBody>
                  <a:tcPr/>
                </a:tc>
                <a:extLst>
                  <a:ext uri="{0D108BD9-81ED-4DB2-BD59-A6C34878D82A}">
                    <a16:rowId xmlns:a16="http://schemas.microsoft.com/office/drawing/2014/main" val="10005"/>
                  </a:ext>
                </a:extLst>
              </a:tr>
              <a:tr h="432048">
                <a:tc vMerge="1">
                  <a:txBody>
                    <a:bodyPr/>
                    <a:lstStyle/>
                    <a:p>
                      <a:endParaRPr lang="zh-TW" altLang="en-US" dirty="0"/>
                    </a:p>
                  </a:txBody>
                  <a:tcPr/>
                </a:tc>
                <a:tc rowSpan="3">
                  <a:txBody>
                    <a:bodyPr/>
                    <a:lstStyle/>
                    <a:p>
                      <a:pPr>
                        <a:lnSpc>
                          <a:spcPct val="90000"/>
                        </a:lnSpc>
                      </a:pPr>
                      <a:r>
                        <a:rPr lang="zh-TW" altLang="en-US" sz="1600" u="none" dirty="0">
                          <a:latin typeface="微軟正黑體"/>
                          <a:ea typeface="微軟正黑體"/>
                          <a:cs typeface="微軟正黑體"/>
                        </a:rPr>
                        <a:t>連結國內外資源，搶進下一世代物聯網標準與商機</a:t>
                      </a:r>
                    </a:p>
                  </a:txBody>
                  <a:tcPr/>
                </a:tc>
                <a:tc>
                  <a:txBody>
                    <a:bodyPr/>
                    <a:lstStyle/>
                    <a:p>
                      <a:r>
                        <a:rPr lang="zh-TW" altLang="en-US" sz="1400" b="0" u="none" kern="1200" dirty="0">
                          <a:solidFill>
                            <a:schemeClr val="tx1"/>
                          </a:solidFill>
                          <a:latin typeface="微軟正黑體"/>
                          <a:ea typeface="微軟正黑體"/>
                          <a:cs typeface="微軟正黑體"/>
                        </a:rPr>
                        <a:t>整合全國物聯網組織</a:t>
                      </a:r>
                      <a:r>
                        <a:rPr lang="en-US" altLang="zh-TW" sz="1400" b="0" u="none" kern="1200" dirty="0">
                          <a:solidFill>
                            <a:schemeClr val="tx1"/>
                          </a:solidFill>
                          <a:latin typeface="微軟正黑體"/>
                          <a:ea typeface="微軟正黑體"/>
                          <a:cs typeface="微軟正黑體"/>
                        </a:rPr>
                        <a:t>/</a:t>
                      </a:r>
                      <a:r>
                        <a:rPr lang="zh-TW" altLang="en-US" sz="1400" b="0" u="none" kern="1200" dirty="0">
                          <a:solidFill>
                            <a:schemeClr val="tx1"/>
                          </a:solidFill>
                          <a:latin typeface="微軟正黑體"/>
                          <a:ea typeface="微軟正黑體"/>
                          <a:cs typeface="微軟正黑體"/>
                        </a:rPr>
                        <a:t>成立聯盟</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經濟部</a:t>
                      </a:r>
                      <a:r>
                        <a:rPr lang="en-US" altLang="zh-TW" sz="1400" u="none" dirty="0">
                          <a:latin typeface="微軟正黑體"/>
                          <a:ea typeface="微軟正黑體"/>
                          <a:cs typeface="微軟正黑體"/>
                        </a:rPr>
                        <a:t>(</a:t>
                      </a:r>
                      <a:r>
                        <a:rPr lang="zh-TW" altLang="en-US" sz="1400" u="none" dirty="0">
                          <a:latin typeface="微軟正黑體"/>
                          <a:ea typeface="微軟正黑體"/>
                          <a:cs typeface="微軟正黑體"/>
                        </a:rPr>
                        <a:t>科技部</a:t>
                      </a:r>
                      <a:r>
                        <a:rPr lang="zh-TW" altLang="en-US" sz="1400" u="none" kern="1200" dirty="0">
                          <a:solidFill>
                            <a:schemeClr val="dk1"/>
                          </a:solidFill>
                          <a:latin typeface="微軟正黑體"/>
                          <a:ea typeface="微軟正黑體"/>
                          <a:cs typeface="微軟正黑體"/>
                        </a:rPr>
                        <a:t>、桃園市政府</a:t>
                      </a:r>
                      <a:r>
                        <a:rPr lang="en-US" altLang="zh-TW" sz="1400" u="none" kern="1200" dirty="0">
                          <a:solidFill>
                            <a:schemeClr val="dk1"/>
                          </a:solidFill>
                          <a:latin typeface="微軟正黑體"/>
                          <a:ea typeface="微軟正黑體"/>
                          <a:cs typeface="微軟正黑體"/>
                        </a:rPr>
                        <a:t>)</a:t>
                      </a:r>
                      <a:endParaRPr lang="zh-TW" altLang="en-US" sz="1400" u="none" kern="1200" dirty="0">
                        <a:solidFill>
                          <a:schemeClr val="dk1"/>
                        </a:solidFill>
                        <a:latin typeface="微軟正黑體"/>
                        <a:ea typeface="微軟正黑體"/>
                        <a:cs typeface="微軟正黑體"/>
                      </a:endParaRPr>
                    </a:p>
                  </a:txBody>
                  <a:tcPr/>
                </a:tc>
                <a:extLst>
                  <a:ext uri="{0D108BD9-81ED-4DB2-BD59-A6C34878D82A}">
                    <a16:rowId xmlns:a16="http://schemas.microsoft.com/office/drawing/2014/main" val="10006"/>
                  </a:ext>
                </a:extLst>
              </a:tr>
              <a:tr h="504056">
                <a:tc vMerge="1">
                  <a:txBody>
                    <a:bodyPr/>
                    <a:lstStyle/>
                    <a:p>
                      <a:endParaRPr lang="zh-TW" altLang="en-US" dirty="0"/>
                    </a:p>
                  </a:txBody>
                  <a:tcPr/>
                </a:tc>
                <a:tc vMerge="1">
                  <a:txBody>
                    <a:bodyPr/>
                    <a:lstStyle/>
                    <a:p>
                      <a:pPr>
                        <a:lnSpc>
                          <a:spcPct val="80000"/>
                        </a:lnSpc>
                      </a:pPr>
                      <a:endParaRPr lang="zh-TW" altLang="en-US" sz="1600" dirty="0">
                        <a:latin typeface="微軟正黑體"/>
                        <a:ea typeface="微軟正黑體"/>
                        <a:cs typeface="微軟正黑體"/>
                      </a:endParaRPr>
                    </a:p>
                  </a:txBody>
                  <a:tcPr/>
                </a:tc>
                <a:tc>
                  <a:txBody>
                    <a:bodyPr/>
                    <a:lstStyle/>
                    <a:p>
                      <a:r>
                        <a:rPr lang="zh-TW" altLang="en-US" sz="1400" b="0" u="none" kern="1200" dirty="0">
                          <a:solidFill>
                            <a:schemeClr val="tx1"/>
                          </a:solidFill>
                          <a:latin typeface="微軟正黑體"/>
                          <a:ea typeface="微軟正黑體"/>
                          <a:cs typeface="微軟正黑體"/>
                        </a:rPr>
                        <a:t>串接產業研發能量，連結矽谷等創新聚落</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chemeClr val="tx1"/>
                          </a:solidFill>
                          <a:latin typeface="微軟正黑體"/>
                          <a:ea typeface="微軟正黑體"/>
                          <a:cs typeface="微軟正黑體"/>
                        </a:rPr>
                        <a:t>經濟部 </a:t>
                      </a:r>
                      <a:r>
                        <a:rPr lang="en-US" altLang="zh-TW" sz="1400" u="none" dirty="0">
                          <a:solidFill>
                            <a:schemeClr val="tx1"/>
                          </a:solidFill>
                          <a:latin typeface="微軟正黑體"/>
                          <a:ea typeface="微軟正黑體"/>
                          <a:cs typeface="微軟正黑體"/>
                        </a:rPr>
                        <a:t>(</a:t>
                      </a:r>
                      <a:r>
                        <a:rPr lang="zh-TW" altLang="en-US" sz="1400" u="none" dirty="0">
                          <a:solidFill>
                            <a:schemeClr val="tx1"/>
                          </a:solidFill>
                          <a:latin typeface="微軟正黑體"/>
                          <a:ea typeface="微軟正黑體"/>
                          <a:cs typeface="微軟正黑體"/>
                        </a:rPr>
                        <a:t>科技部、</a:t>
                      </a:r>
                      <a:r>
                        <a:rPr lang="zh-TW" altLang="en-US" sz="1400" u="none" kern="1200" dirty="0">
                          <a:solidFill>
                            <a:schemeClr val="dk1"/>
                          </a:solidFill>
                          <a:latin typeface="微軟正黑體"/>
                          <a:ea typeface="微軟正黑體"/>
                          <a:cs typeface="微軟正黑體"/>
                        </a:rPr>
                        <a:t>桃園市政府</a:t>
                      </a:r>
                      <a:r>
                        <a:rPr lang="en-US" altLang="zh-TW" sz="1400" u="none" dirty="0">
                          <a:solidFill>
                            <a:schemeClr val="tx1"/>
                          </a:solidFill>
                          <a:latin typeface="微軟正黑體"/>
                          <a:ea typeface="微軟正黑體"/>
                          <a:cs typeface="微軟正黑體"/>
                        </a:rPr>
                        <a:t>)</a:t>
                      </a:r>
                      <a:endParaRPr lang="zh-TW" altLang="en-US" sz="1400" u="none" dirty="0">
                        <a:solidFill>
                          <a:schemeClr val="tx1"/>
                        </a:solidFill>
                        <a:latin typeface="微軟正黑體"/>
                        <a:ea typeface="微軟正黑體"/>
                        <a:cs typeface="微軟正黑體"/>
                      </a:endParaRPr>
                    </a:p>
                  </a:txBody>
                  <a:tcPr/>
                </a:tc>
                <a:extLst>
                  <a:ext uri="{0D108BD9-81ED-4DB2-BD59-A6C34878D82A}">
                    <a16:rowId xmlns:a16="http://schemas.microsoft.com/office/drawing/2014/main" val="10007"/>
                  </a:ext>
                </a:extLst>
              </a:tr>
              <a:tr h="526686">
                <a:tc vMerge="1">
                  <a:txBody>
                    <a:bodyPr/>
                    <a:lstStyle/>
                    <a:p>
                      <a:endParaRPr lang="zh-TW" altLang="en-US" dirty="0"/>
                    </a:p>
                  </a:txBody>
                  <a:tcPr/>
                </a:tc>
                <a:tc vMerge="1">
                  <a:txBody>
                    <a:bodyPr/>
                    <a:lstStyle/>
                    <a:p>
                      <a:pPr>
                        <a:lnSpc>
                          <a:spcPct val="80000"/>
                        </a:lnSpc>
                      </a:pPr>
                      <a:endParaRPr lang="zh-TW" altLang="en-US" sz="1600" dirty="0">
                        <a:latin typeface="微軟正黑體"/>
                        <a:ea typeface="微軟正黑體"/>
                        <a:cs typeface="微軟正黑體"/>
                      </a:endParaRPr>
                    </a:p>
                  </a:txBody>
                  <a:tcPr/>
                </a:tc>
                <a:tc>
                  <a:txBody>
                    <a:bodyPr/>
                    <a:lstStyle/>
                    <a:p>
                      <a:r>
                        <a:rPr lang="zh-TW" altLang="en-US" sz="1400" b="0" u="none" kern="1200" dirty="0">
                          <a:solidFill>
                            <a:schemeClr val="tx1"/>
                          </a:solidFill>
                          <a:latin typeface="微軟正黑體"/>
                          <a:ea typeface="微軟正黑體"/>
                          <a:cs typeface="微軟正黑體"/>
                        </a:rPr>
                        <a:t>串接大專院校、財團法人、育成中心研發能量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教育部、經濟部 </a:t>
                      </a:r>
                      <a:r>
                        <a:rPr lang="en-US" altLang="zh-TW" sz="1400" u="none" dirty="0">
                          <a:latin typeface="微軟正黑體"/>
                          <a:ea typeface="微軟正黑體"/>
                          <a:cs typeface="微軟正黑體"/>
                        </a:rPr>
                        <a:t>(</a:t>
                      </a:r>
                      <a:r>
                        <a:rPr lang="zh-TW" altLang="en-US" sz="1400" u="none" kern="1200" dirty="0">
                          <a:solidFill>
                            <a:schemeClr val="dk1"/>
                          </a:solidFill>
                          <a:latin typeface="微軟正黑體"/>
                          <a:ea typeface="微軟正黑體"/>
                          <a:cs typeface="微軟正黑體"/>
                        </a:rPr>
                        <a:t>桃園市政府</a:t>
                      </a:r>
                      <a:r>
                        <a:rPr lang="en-US" altLang="zh-TW" sz="1400" u="none" dirty="0">
                          <a:latin typeface="微軟正黑體"/>
                          <a:ea typeface="微軟正黑體"/>
                          <a:cs typeface="微軟正黑體"/>
                        </a:rPr>
                        <a:t>)</a:t>
                      </a:r>
                      <a:endParaRPr lang="zh-TW" altLang="en-US" sz="1400" u="none" dirty="0">
                        <a:latin typeface="微軟正黑體"/>
                        <a:ea typeface="微軟正黑體"/>
                        <a:cs typeface="微軟正黑體"/>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8688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ct val="100000"/>
              </a:lnSpc>
            </a:pPr>
            <a:r>
              <a:rPr lang="zh-TW" altLang="en-US" sz="4000" b="1" dirty="0">
                <a:effectLst>
                  <a:outerShdw blurRad="38100" dist="38100" dir="2700000" algn="tl">
                    <a:srgbClr val="000000">
                      <a:alpha val="43137"/>
                    </a:srgbClr>
                  </a:outerShdw>
                </a:effectLst>
              </a:rPr>
              <a:t>四、臺灣物聯網經濟關聯應用瓶頸</a:t>
            </a:r>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2849122857"/>
              </p:ext>
            </p:extLst>
          </p:nvPr>
        </p:nvGraphicFramePr>
        <p:xfrm>
          <a:off x="108650" y="1930622"/>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圓角矩形 3"/>
          <p:cNvSpPr/>
          <p:nvPr/>
        </p:nvSpPr>
        <p:spPr>
          <a:xfrm>
            <a:off x="6710901" y="1930622"/>
            <a:ext cx="2074793" cy="1360800"/>
          </a:xfrm>
          <a:prstGeom prst="roundRect">
            <a:avLst/>
          </a:prstGeom>
          <a:solidFill>
            <a:schemeClr val="accent4">
              <a:lumMod val="20000"/>
              <a:lumOff val="80000"/>
            </a:schemeClr>
          </a:solidFill>
          <a:ln w="63500">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lnSpc>
                <a:spcPts val="2800"/>
              </a:lnSpc>
            </a:pPr>
            <a:r>
              <a:rPr lang="zh-TW" altLang="en-US" sz="2000" b="1" u="sng"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連結未來</a:t>
            </a:r>
            <a:endParaRPr lang="en-US" altLang="zh-TW" sz="2000" b="1" u="sng"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lnSpc>
                <a:spcPts val="2800"/>
              </a:lnSpc>
            </a:pPr>
            <a:r>
              <a:rPr lang="zh-TW" altLang="en-US" sz="2000" b="1"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軟硬進化</a:t>
            </a:r>
            <a:endParaRPr lang="en-US" altLang="zh-TW" sz="2000" b="1" dirty="0">
              <a:solidFill>
                <a:srgbClr val="7030A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7" name="圓角矩形 16"/>
          <p:cNvSpPr/>
          <p:nvPr/>
        </p:nvSpPr>
        <p:spPr>
          <a:xfrm>
            <a:off x="6710901" y="3425891"/>
            <a:ext cx="2074793" cy="1360800"/>
          </a:xfrm>
          <a:prstGeom prst="roundRect">
            <a:avLst/>
          </a:prstGeom>
          <a:solidFill>
            <a:schemeClr val="tx2">
              <a:lumMod val="20000"/>
              <a:lumOff val="80000"/>
            </a:schemeClr>
          </a:solidFill>
          <a:ln w="63500" cmpd="sng">
            <a:solidFill>
              <a:srgbClr val="5767B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r>
              <a:rPr lang="zh-TW" altLang="en-US" sz="2000" b="1" u="sng" dirty="0">
                <a:solidFill>
                  <a:srgbClr val="5767B4"/>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連結國際</a:t>
            </a:r>
            <a:endParaRPr lang="en-US" altLang="zh-TW" sz="2000" b="1" u="sng" dirty="0">
              <a:solidFill>
                <a:srgbClr val="5767B4"/>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lnSpc>
                <a:spcPts val="2800"/>
              </a:lnSpc>
            </a:pPr>
            <a:r>
              <a:rPr lang="zh-TW" altLang="en-US" sz="2000" b="1" dirty="0">
                <a:solidFill>
                  <a:srgbClr val="5767B4"/>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掌握先機</a:t>
            </a:r>
            <a:endParaRPr lang="en-US" altLang="zh-TW" sz="2000" b="1" dirty="0">
              <a:solidFill>
                <a:srgbClr val="5767B4"/>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8" name="圓角矩形 17"/>
          <p:cNvSpPr/>
          <p:nvPr/>
        </p:nvSpPr>
        <p:spPr>
          <a:xfrm>
            <a:off x="6710901" y="4927210"/>
            <a:ext cx="2074793" cy="1360800"/>
          </a:xfrm>
          <a:prstGeom prst="roundRect">
            <a:avLst/>
          </a:prstGeom>
          <a:solidFill>
            <a:schemeClr val="accent5">
              <a:lumMod val="20000"/>
              <a:lumOff val="80000"/>
            </a:schemeClr>
          </a:solidFill>
          <a:ln w="63500">
            <a:solidFill>
              <a:srgbClr val="4BAC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r>
              <a:rPr lang="zh-TW" altLang="en-US" sz="2000" b="1" u="sng" dirty="0">
                <a:solidFill>
                  <a:srgbClr val="4BACC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連結在地</a:t>
            </a:r>
            <a:endParaRPr lang="en-US" altLang="zh-TW" sz="2000" b="1" u="sng" dirty="0">
              <a:solidFill>
                <a:srgbClr val="4BACC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lnSpc>
                <a:spcPts val="2800"/>
              </a:lnSpc>
            </a:pPr>
            <a:r>
              <a:rPr lang="zh-TW" altLang="en-US" sz="2000" b="1" dirty="0">
                <a:solidFill>
                  <a:srgbClr val="4BACC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網實群聚</a:t>
            </a:r>
            <a:endParaRPr lang="en-US" altLang="zh-TW" sz="2000" b="1" dirty="0">
              <a:solidFill>
                <a:srgbClr val="4BACC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7</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59294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prstClr val="black"/>
                </a:solidFill>
              </a:rPr>
              <a:pPr/>
              <a:t>70</a:t>
            </a:fld>
            <a:endParaRPr lang="zh-TW" altLang="en-US" sz="1400" b="1" dirty="0">
              <a:solidFill>
                <a:prstClr val="black"/>
              </a:solidFill>
            </a:endParaRPr>
          </a:p>
        </p:txBody>
      </p:sp>
      <p:sp>
        <p:nvSpPr>
          <p:cNvPr id="7" name="標題 3"/>
          <p:cNvSpPr>
            <a:spLocks noGrp="1"/>
          </p:cNvSpPr>
          <p:nvPr>
            <p:ph type="title"/>
          </p:nvPr>
        </p:nvSpPr>
        <p:spPr>
          <a:xfrm>
            <a:off x="467544" y="3743"/>
            <a:ext cx="8229600" cy="904977"/>
          </a:xfrm>
        </p:spPr>
        <p:txBody>
          <a:bodyPr rtlCol="0">
            <a:noAutofit/>
          </a:bodyPr>
          <a:lstStyle/>
          <a:p>
            <a:pPr algn="ctr" fontAlgn="auto">
              <a:spcAft>
                <a:spcPts val="0"/>
              </a:spcAft>
              <a:defRPr/>
            </a:pPr>
            <a:r>
              <a:rPr lang="zh-TW" altLang="en-US" sz="4400" b="1" dirty="0">
                <a:effectLst>
                  <a:outerShdw blurRad="38100" dist="38100" dir="2700000" algn="tl">
                    <a:srgbClr val="000000">
                      <a:alpha val="43137"/>
                    </a:srgbClr>
                  </a:outerShdw>
                </a:effectLst>
              </a:rPr>
              <a:t>部會分工</a:t>
            </a:r>
            <a:r>
              <a:rPr lang="en-US" altLang="zh-TW" sz="4400" b="1" dirty="0">
                <a:effectLst>
                  <a:outerShdw blurRad="38100" dist="38100" dir="2700000" algn="tl">
                    <a:srgbClr val="000000">
                      <a:alpha val="43137"/>
                    </a:srgbClr>
                  </a:outerShdw>
                </a:effectLst>
              </a:rPr>
              <a:t>(6/7)</a:t>
            </a:r>
            <a:endParaRPr lang="zh-TW" altLang="en-US" sz="4400" b="1" dirty="0">
              <a:effectLst>
                <a:outerShdw blurRad="38100" dist="38100" dir="2700000" algn="tl">
                  <a:srgbClr val="000000">
                    <a:alpha val="43137"/>
                  </a:srgbClr>
                </a:outerShdw>
              </a:effectLst>
            </a:endParaRPr>
          </a:p>
        </p:txBody>
      </p:sp>
      <p:graphicFrame>
        <p:nvGraphicFramePr>
          <p:cNvPr id="8" name="內容版面配置區 5"/>
          <p:cNvGraphicFramePr>
            <a:graphicFrameLocks/>
          </p:cNvGraphicFramePr>
          <p:nvPr>
            <p:extLst>
              <p:ext uri="{D42A27DB-BD31-4B8C-83A1-F6EECF244321}">
                <p14:modId xmlns:p14="http://schemas.microsoft.com/office/powerpoint/2010/main" val="3044051758"/>
              </p:ext>
            </p:extLst>
          </p:nvPr>
        </p:nvGraphicFramePr>
        <p:xfrm>
          <a:off x="467544" y="1340768"/>
          <a:ext cx="8136904" cy="2823377"/>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gridCol w="2880320">
                  <a:extLst>
                    <a:ext uri="{9D8B030D-6E8A-4147-A177-3AD203B41FA5}">
                      <a16:colId xmlns:a16="http://schemas.microsoft.com/office/drawing/2014/main" val="20003"/>
                    </a:ext>
                  </a:extLst>
                </a:gridCol>
              </a:tblGrid>
              <a:tr h="302681">
                <a:tc>
                  <a:txBody>
                    <a:bodyPr/>
                    <a:lstStyle/>
                    <a:p>
                      <a:r>
                        <a:rPr lang="zh-TW" altLang="en-US" u="none" dirty="0">
                          <a:latin typeface="微軟正黑體"/>
                          <a:ea typeface="微軟正黑體"/>
                          <a:cs typeface="微軟正黑體"/>
                        </a:rPr>
                        <a:t>推動策略</a:t>
                      </a:r>
                    </a:p>
                  </a:txBody>
                  <a:tcPr/>
                </a:tc>
                <a:tc gridSpan="2">
                  <a:txBody>
                    <a:bodyPr/>
                    <a:lstStyle/>
                    <a:p>
                      <a:pPr algn="ctr"/>
                      <a:r>
                        <a:rPr lang="zh-TW" altLang="en-US" u="none" dirty="0">
                          <a:latin typeface="微軟正黑體"/>
                          <a:ea typeface="微軟正黑體"/>
                          <a:cs typeface="微軟正黑體"/>
                        </a:rPr>
                        <a:t>具體措施</a:t>
                      </a:r>
                    </a:p>
                  </a:txBody>
                  <a:tcPr/>
                </a:tc>
                <a:tc hMerge="1">
                  <a:txBody>
                    <a:bodyPr/>
                    <a:lstStyle/>
                    <a:p>
                      <a:endParaRPr lang="zh-TW" altLang="en-US" dirty="0">
                        <a:latin typeface="微軟正黑體"/>
                        <a:ea typeface="微軟正黑體"/>
                        <a:cs typeface="微軟正黑體"/>
                      </a:endParaRPr>
                    </a:p>
                  </a:txBody>
                  <a:tcPr/>
                </a:tc>
                <a:tc>
                  <a:txBody>
                    <a:bodyPr/>
                    <a:lstStyle/>
                    <a:p>
                      <a:r>
                        <a:rPr lang="zh-TW" altLang="en-US" u="none" dirty="0">
                          <a:latin typeface="微軟正黑體"/>
                          <a:ea typeface="微軟正黑體"/>
                          <a:cs typeface="微軟正黑體"/>
                        </a:rPr>
                        <a:t>主</a:t>
                      </a:r>
                      <a:r>
                        <a:rPr lang="en-US" altLang="zh-TW" u="none" dirty="0">
                          <a:latin typeface="微軟正黑體"/>
                          <a:ea typeface="微軟正黑體"/>
                          <a:cs typeface="微軟正黑體"/>
                        </a:rPr>
                        <a:t>(</a:t>
                      </a:r>
                      <a:r>
                        <a:rPr lang="zh-TW" altLang="en-US" u="none" dirty="0">
                          <a:latin typeface="微軟正黑體"/>
                          <a:ea typeface="微軟正黑體"/>
                          <a:cs typeface="微軟正黑體"/>
                        </a:rPr>
                        <a:t>協</a:t>
                      </a:r>
                      <a:r>
                        <a:rPr lang="en-US" altLang="zh-TW" u="none" dirty="0">
                          <a:latin typeface="微軟正黑體"/>
                          <a:ea typeface="微軟正黑體"/>
                          <a:cs typeface="微軟正黑體"/>
                        </a:rPr>
                        <a:t>)</a:t>
                      </a:r>
                      <a:r>
                        <a:rPr lang="zh-TW" altLang="en-US" u="none" dirty="0">
                          <a:latin typeface="微軟正黑體"/>
                          <a:ea typeface="微軟正黑體"/>
                          <a:cs typeface="微軟正黑體"/>
                        </a:rPr>
                        <a:t>辦部會</a:t>
                      </a:r>
                    </a:p>
                  </a:txBody>
                  <a:tcPr/>
                </a:tc>
                <a:extLst>
                  <a:ext uri="{0D108BD9-81ED-4DB2-BD59-A6C34878D82A}">
                    <a16:rowId xmlns:a16="http://schemas.microsoft.com/office/drawing/2014/main" val="10000"/>
                  </a:ext>
                </a:extLst>
              </a:tr>
              <a:tr h="654576">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dirty="0">
                          <a:solidFill>
                            <a:srgbClr val="002060"/>
                          </a:solidFill>
                          <a:latin typeface="微軟正黑體" panose="020B0604030504040204" pitchFamily="34" charset="-120"/>
                          <a:ea typeface="微軟正黑體" panose="020B0604030504040204" pitchFamily="34" charset="-120"/>
                        </a:rPr>
                        <a:t>三、軟硬互補，提升軟實力建構物聯網完整供應鏈</a:t>
                      </a:r>
                      <a:endParaRPr lang="en-US" altLang="zh-TW" sz="1800" u="none" dirty="0">
                        <a:solidFill>
                          <a:srgbClr val="002060"/>
                        </a:solidFill>
                        <a:latin typeface="微軟正黑體" panose="020B0604030504040204" pitchFamily="34" charset="-120"/>
                        <a:ea typeface="微軟正黑體" panose="020B0604030504040204" pitchFamily="34" charset="-120"/>
                      </a:endParaRPr>
                    </a:p>
                  </a:txBody>
                  <a:tcPr/>
                </a:tc>
                <a:tc rowSpan="4">
                  <a:txBody>
                    <a:bodyPr/>
                    <a:lstStyle/>
                    <a:p>
                      <a:r>
                        <a:rPr lang="zh-TW" altLang="en-US" sz="1600" u="none" dirty="0">
                          <a:latin typeface="微軟正黑體"/>
                          <a:ea typeface="微軟正黑體"/>
                          <a:cs typeface="微軟正黑體"/>
                        </a:rPr>
                        <a:t>提升軟實力，強化跨領域合作</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u="none" kern="1200" dirty="0">
                          <a:solidFill>
                            <a:schemeClr val="tx1"/>
                          </a:solidFill>
                          <a:latin typeface="微軟正黑體"/>
                          <a:ea typeface="微軟正黑體"/>
                          <a:cs typeface="微軟正黑體"/>
                        </a:rPr>
                        <a:t>挹注創新能量與學術資源，提升軟實力</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教育部 </a:t>
                      </a:r>
                      <a:r>
                        <a:rPr lang="en-US" altLang="zh-TW" sz="1400" u="none" dirty="0">
                          <a:latin typeface="微軟正黑體"/>
                          <a:ea typeface="微軟正黑體"/>
                          <a:cs typeface="微軟正黑體"/>
                        </a:rPr>
                        <a:t>(</a:t>
                      </a:r>
                      <a:r>
                        <a:rPr lang="zh-TW" altLang="en-US" sz="1400" u="none" dirty="0">
                          <a:latin typeface="微軟正黑體"/>
                          <a:ea typeface="微軟正黑體"/>
                          <a:cs typeface="微軟正黑體"/>
                        </a:rPr>
                        <a:t>經濟部、科技部、勞動部</a:t>
                      </a:r>
                      <a:r>
                        <a:rPr lang="en-US" altLang="zh-TW" sz="1400" u="none" dirty="0">
                          <a:latin typeface="微軟正黑體"/>
                          <a:ea typeface="微軟正黑體"/>
                          <a:cs typeface="微軟正黑體"/>
                        </a:rPr>
                        <a:t>)</a:t>
                      </a:r>
                      <a:endParaRPr lang="zh-TW" altLang="en-US" sz="1400" u="none" dirty="0">
                        <a:latin typeface="微軟正黑體"/>
                        <a:ea typeface="微軟正黑體"/>
                        <a:cs typeface="微軟正黑體"/>
                      </a:endParaRPr>
                    </a:p>
                  </a:txBody>
                  <a:tcPr anchor="ctr"/>
                </a:tc>
                <a:extLst>
                  <a:ext uri="{0D108BD9-81ED-4DB2-BD59-A6C34878D82A}">
                    <a16:rowId xmlns:a16="http://schemas.microsoft.com/office/drawing/2014/main" val="10001"/>
                  </a:ext>
                </a:extLst>
              </a:tr>
              <a:tr h="648072">
                <a:tc vMerge="1">
                  <a:txBody>
                    <a:bodyPr/>
                    <a:lstStyle/>
                    <a:p>
                      <a:endParaRPr lang="zh-TW" altLang="en-US"/>
                    </a:p>
                  </a:txBody>
                  <a:tcPr/>
                </a:tc>
                <a:tc vMerge="1">
                  <a:txBody>
                    <a:bodyPr/>
                    <a:lstStyle/>
                    <a:p>
                      <a:endParaRPr lang="zh-TW" altLang="en-US" sz="1600" u="none" dirty="0">
                        <a:latin typeface="微軟正黑體"/>
                        <a:ea typeface="微軟正黑體"/>
                        <a:cs typeface="微軟正黑體"/>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u="none" dirty="0">
                          <a:solidFill>
                            <a:schemeClr val="tx1"/>
                          </a:solidFill>
                          <a:latin typeface="微軟正黑體"/>
                          <a:ea typeface="微軟正黑體"/>
                          <a:cs typeface="微軟正黑體"/>
                        </a:rPr>
                        <a:t>學研機構物聯網研發成果產業化</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經濟部、科技部、教育部</a:t>
                      </a:r>
                      <a:endParaRPr lang="zh-TW" altLang="en-US" sz="1400" u="none" dirty="0">
                        <a:latin typeface="微軟正黑體"/>
                        <a:ea typeface="微軟正黑體"/>
                        <a:cs typeface="微軟正黑體"/>
                      </a:endParaRPr>
                    </a:p>
                  </a:txBody>
                  <a:tcPr anchor="ctr"/>
                </a:tc>
                <a:extLst>
                  <a:ext uri="{0D108BD9-81ED-4DB2-BD59-A6C34878D82A}">
                    <a16:rowId xmlns:a16="http://schemas.microsoft.com/office/drawing/2014/main" val="10002"/>
                  </a:ext>
                </a:extLst>
              </a:tr>
              <a:tr h="537016">
                <a:tc vMerge="1">
                  <a:txBody>
                    <a:bodyPr/>
                    <a:lstStyle/>
                    <a:p>
                      <a:endParaRPr lang="zh-TW" altLang="en-US"/>
                    </a:p>
                  </a:txBody>
                  <a:tcPr/>
                </a:tc>
                <a:tc vMerge="1">
                  <a:txBody>
                    <a:bodyPr/>
                    <a:lstStyle/>
                    <a:p>
                      <a:endParaRPr lang="zh-TW" altLang="en-US"/>
                    </a:p>
                  </a:txBody>
                  <a:tcPr/>
                </a:tc>
                <a:tc>
                  <a:txBody>
                    <a:bodyPr/>
                    <a:lstStyle/>
                    <a:p>
                      <a:r>
                        <a:rPr lang="zh-TW" altLang="en-US" sz="1400" u="none" dirty="0">
                          <a:latin typeface="微軟正黑體"/>
                          <a:ea typeface="微軟正黑體"/>
                          <a:cs typeface="微軟正黑體"/>
                        </a:rPr>
                        <a:t>佈局物聯網技術缺口</a:t>
                      </a:r>
                    </a:p>
                  </a:txBody>
                  <a:tcPr/>
                </a:tc>
                <a:tc>
                  <a:txBody>
                    <a:bodyPr/>
                    <a:lstStyle/>
                    <a:p>
                      <a:r>
                        <a:rPr lang="zh-TW" altLang="en-US" sz="1400" u="none" dirty="0">
                          <a:latin typeface="微軟正黑體"/>
                          <a:ea typeface="微軟正黑體"/>
                          <a:cs typeface="微軟正黑體"/>
                        </a:rPr>
                        <a:t>科技部 、經濟部</a:t>
                      </a:r>
                      <a:endParaRPr lang="en-US" altLang="zh-TW" sz="1400" u="none" dirty="0">
                        <a:latin typeface="微軟正黑體"/>
                        <a:ea typeface="微軟正黑體"/>
                        <a:cs typeface="微軟正黑體"/>
                      </a:endParaRPr>
                    </a:p>
                  </a:txBody>
                  <a:tcPr/>
                </a:tc>
                <a:extLst>
                  <a:ext uri="{0D108BD9-81ED-4DB2-BD59-A6C34878D82A}">
                    <a16:rowId xmlns:a16="http://schemas.microsoft.com/office/drawing/2014/main" val="10003"/>
                  </a:ext>
                </a:extLst>
              </a:tr>
              <a:tr h="68103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u="none" dirty="0">
                        <a:solidFill>
                          <a:srgbClr val="002060"/>
                        </a:solidFill>
                        <a:latin typeface="微軟正黑體" panose="020B0604030504040204" pitchFamily="34" charset="-120"/>
                        <a:ea typeface="微軟正黑體" panose="020B0604030504040204" pitchFamily="34" charset="-120"/>
                      </a:endParaRPr>
                    </a:p>
                  </a:txBody>
                  <a:tcPr/>
                </a:tc>
                <a:tc vMerge="1">
                  <a:txBody>
                    <a:bodyPr/>
                    <a:lstStyle/>
                    <a:p>
                      <a:endParaRPr lang="zh-TW" altLang="en-US" sz="1600" u="none" dirty="0">
                        <a:latin typeface="微軟正黑體"/>
                        <a:ea typeface="微軟正黑體"/>
                        <a:cs typeface="微軟正黑體"/>
                      </a:endParaRPr>
                    </a:p>
                  </a:txBody>
                  <a:tcPr/>
                </a:tc>
                <a:tc>
                  <a:txBody>
                    <a:bodyPr/>
                    <a:lstStyle/>
                    <a:p>
                      <a:r>
                        <a:rPr lang="zh-TW" altLang="en-US" sz="1400" b="0" u="none" kern="1200" dirty="0">
                          <a:solidFill>
                            <a:schemeClr val="tx1"/>
                          </a:solidFill>
                          <a:latin typeface="微軟正黑體"/>
                          <a:ea typeface="微軟正黑體"/>
                          <a:cs typeface="微軟正黑體"/>
                        </a:rPr>
                        <a:t>建構物聯網系統生態體系</a:t>
                      </a:r>
                    </a:p>
                  </a:txBody>
                  <a:tcPr anchor="ctr"/>
                </a:tc>
                <a:tc>
                  <a:txBody>
                    <a:bodyPr/>
                    <a:lstStyle/>
                    <a:p>
                      <a:pPr marL="0" algn="l" defTabSz="914400" rtl="0" eaLnBrk="1" latinLnBrk="0" hangingPunct="1"/>
                      <a:r>
                        <a:rPr lang="zh-TW" altLang="en-US" sz="1400" b="0" u="none" kern="1200" dirty="0">
                          <a:solidFill>
                            <a:schemeClr val="tx1"/>
                          </a:solidFill>
                          <a:latin typeface="微軟正黑體"/>
                          <a:ea typeface="微軟正黑體"/>
                          <a:cs typeface="微軟正黑體"/>
                        </a:rPr>
                        <a:t>經濟部</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262903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prstClr val="black"/>
                </a:solidFill>
              </a:rPr>
              <a:pPr/>
              <a:t>71</a:t>
            </a:fld>
            <a:endParaRPr lang="zh-TW" altLang="en-US" sz="1400" b="1" dirty="0">
              <a:solidFill>
                <a:prstClr val="black"/>
              </a:solidFill>
            </a:endParaRPr>
          </a:p>
        </p:txBody>
      </p:sp>
      <p:sp>
        <p:nvSpPr>
          <p:cNvPr id="7" name="標題 3"/>
          <p:cNvSpPr>
            <a:spLocks noGrp="1"/>
          </p:cNvSpPr>
          <p:nvPr>
            <p:ph type="title"/>
          </p:nvPr>
        </p:nvSpPr>
        <p:spPr>
          <a:xfrm>
            <a:off x="467544" y="3743"/>
            <a:ext cx="8229600" cy="904977"/>
          </a:xfrm>
        </p:spPr>
        <p:txBody>
          <a:bodyPr rtlCol="0">
            <a:noAutofit/>
          </a:bodyPr>
          <a:lstStyle/>
          <a:p>
            <a:pPr algn="ctr" fontAlgn="auto">
              <a:spcAft>
                <a:spcPts val="0"/>
              </a:spcAft>
              <a:defRPr/>
            </a:pPr>
            <a:r>
              <a:rPr lang="zh-TW" altLang="en-US" sz="4400" b="1" dirty="0">
                <a:effectLst>
                  <a:outerShdw blurRad="38100" dist="38100" dir="2700000" algn="tl">
                    <a:srgbClr val="000000">
                      <a:alpha val="43137"/>
                    </a:srgbClr>
                  </a:outerShdw>
                </a:effectLst>
              </a:rPr>
              <a:t>部會分工</a:t>
            </a:r>
            <a:r>
              <a:rPr lang="en-US" altLang="zh-TW" sz="4400" b="1" dirty="0">
                <a:effectLst>
                  <a:outerShdw blurRad="38100" dist="38100" dir="2700000" algn="tl">
                    <a:srgbClr val="000000">
                      <a:alpha val="43137"/>
                    </a:srgbClr>
                  </a:outerShdw>
                </a:effectLst>
              </a:rPr>
              <a:t>(7/7)</a:t>
            </a:r>
            <a:endParaRPr lang="zh-TW" altLang="en-US" sz="4400" b="1" dirty="0">
              <a:effectLst>
                <a:outerShdw blurRad="38100" dist="38100" dir="2700000" algn="tl">
                  <a:srgbClr val="000000">
                    <a:alpha val="43137"/>
                  </a:srgbClr>
                </a:outerShdw>
              </a:effectLst>
            </a:endParaRPr>
          </a:p>
        </p:txBody>
      </p:sp>
      <p:graphicFrame>
        <p:nvGraphicFramePr>
          <p:cNvPr id="6" name="內容版面配置區 5"/>
          <p:cNvGraphicFramePr>
            <a:graphicFrameLocks/>
          </p:cNvGraphicFramePr>
          <p:nvPr>
            <p:extLst>
              <p:ext uri="{D42A27DB-BD31-4B8C-83A1-F6EECF244321}">
                <p14:modId xmlns:p14="http://schemas.microsoft.com/office/powerpoint/2010/main" val="3420975357"/>
              </p:ext>
            </p:extLst>
          </p:nvPr>
        </p:nvGraphicFramePr>
        <p:xfrm>
          <a:off x="683568" y="1340769"/>
          <a:ext cx="7488832" cy="3600652"/>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494622">
                  <a:extLst>
                    <a:ext uri="{9D8B030D-6E8A-4147-A177-3AD203B41FA5}">
                      <a16:colId xmlns:a16="http://schemas.microsoft.com/office/drawing/2014/main" val="20002"/>
                    </a:ext>
                  </a:extLst>
                </a:gridCol>
                <a:gridCol w="2473930">
                  <a:extLst>
                    <a:ext uri="{9D8B030D-6E8A-4147-A177-3AD203B41FA5}">
                      <a16:colId xmlns:a16="http://schemas.microsoft.com/office/drawing/2014/main" val="20003"/>
                    </a:ext>
                  </a:extLst>
                </a:gridCol>
              </a:tblGrid>
              <a:tr h="267371">
                <a:tc>
                  <a:txBody>
                    <a:bodyPr/>
                    <a:lstStyle/>
                    <a:p>
                      <a:r>
                        <a:rPr lang="zh-TW" altLang="en-US" u="none" dirty="0">
                          <a:latin typeface="微軟正黑體"/>
                          <a:ea typeface="微軟正黑體"/>
                          <a:cs typeface="微軟正黑體"/>
                        </a:rPr>
                        <a:t>推動策略</a:t>
                      </a:r>
                    </a:p>
                  </a:txBody>
                  <a:tcPr/>
                </a:tc>
                <a:tc gridSpan="2">
                  <a:txBody>
                    <a:bodyPr/>
                    <a:lstStyle/>
                    <a:p>
                      <a:pPr algn="ctr"/>
                      <a:r>
                        <a:rPr lang="zh-TW" altLang="en-US" u="none" dirty="0">
                          <a:latin typeface="微軟正黑體"/>
                          <a:ea typeface="微軟正黑體"/>
                          <a:cs typeface="微軟正黑體"/>
                        </a:rPr>
                        <a:t>具體措施</a:t>
                      </a:r>
                    </a:p>
                  </a:txBody>
                  <a:tcPr/>
                </a:tc>
                <a:tc hMerge="1">
                  <a:txBody>
                    <a:bodyPr/>
                    <a:lstStyle/>
                    <a:p>
                      <a:endParaRPr lang="zh-TW" altLang="en-US" dirty="0">
                        <a:latin typeface="微軟正黑體"/>
                        <a:ea typeface="微軟正黑體"/>
                        <a:cs typeface="微軟正黑體"/>
                      </a:endParaRPr>
                    </a:p>
                  </a:txBody>
                  <a:tcPr/>
                </a:tc>
                <a:tc>
                  <a:txBody>
                    <a:bodyPr/>
                    <a:lstStyle/>
                    <a:p>
                      <a:r>
                        <a:rPr lang="zh-TW" altLang="en-US" u="none" dirty="0">
                          <a:latin typeface="微軟正黑體"/>
                          <a:ea typeface="微軟正黑體"/>
                          <a:cs typeface="微軟正黑體"/>
                        </a:rPr>
                        <a:t>主</a:t>
                      </a:r>
                      <a:r>
                        <a:rPr lang="en-US" altLang="zh-TW" u="none" dirty="0">
                          <a:latin typeface="微軟正黑體"/>
                          <a:ea typeface="微軟正黑體"/>
                          <a:cs typeface="微軟正黑體"/>
                        </a:rPr>
                        <a:t>(</a:t>
                      </a:r>
                      <a:r>
                        <a:rPr lang="zh-TW" altLang="en-US" u="none" dirty="0">
                          <a:latin typeface="微軟正黑體"/>
                          <a:ea typeface="微軟正黑體"/>
                          <a:cs typeface="微軟正黑體"/>
                        </a:rPr>
                        <a:t>協</a:t>
                      </a:r>
                      <a:r>
                        <a:rPr lang="en-US" altLang="zh-TW" u="none" dirty="0">
                          <a:latin typeface="微軟正黑體"/>
                          <a:ea typeface="微軟正黑體"/>
                          <a:cs typeface="微軟正黑體"/>
                        </a:rPr>
                        <a:t>)</a:t>
                      </a:r>
                      <a:r>
                        <a:rPr lang="zh-TW" altLang="en-US" u="none" dirty="0">
                          <a:latin typeface="微軟正黑體"/>
                          <a:ea typeface="微軟正黑體"/>
                          <a:cs typeface="微軟正黑體"/>
                        </a:rPr>
                        <a:t>辦部會</a:t>
                      </a:r>
                    </a:p>
                  </a:txBody>
                  <a:tcPr/>
                </a:tc>
                <a:extLst>
                  <a:ext uri="{0D108BD9-81ED-4DB2-BD59-A6C34878D82A}">
                    <a16:rowId xmlns:a16="http://schemas.microsoft.com/office/drawing/2014/main" val="10000"/>
                  </a:ext>
                </a:extLst>
              </a:tr>
              <a:tr h="222809">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dirty="0">
                          <a:solidFill>
                            <a:srgbClr val="002060"/>
                          </a:solidFill>
                          <a:latin typeface="微軟正黑體" panose="020B0604030504040204" pitchFamily="34" charset="-120"/>
                          <a:ea typeface="微軟正黑體" panose="020B0604030504040204" pitchFamily="34" charset="-120"/>
                        </a:rPr>
                        <a:t>四、網實群聚，提供創新創業與智慧化多元示範場域</a:t>
                      </a:r>
                    </a:p>
                  </a:txBody>
                  <a:tcPr/>
                </a:tc>
                <a:tc rowSpan="2">
                  <a:txBody>
                    <a:bodyPr/>
                    <a:lstStyle/>
                    <a:p>
                      <a:r>
                        <a:rPr lang="zh-TW" altLang="en-US" sz="1600" u="none" dirty="0">
                          <a:latin typeface="微軟正黑體"/>
                          <a:ea typeface="微軟正黑體"/>
                          <a:cs typeface="微軟正黑體"/>
                        </a:rPr>
                        <a:t>建構試驗及驗證環境</a:t>
                      </a:r>
                    </a:p>
                  </a:txBody>
                  <a:tcPr/>
                </a:tc>
                <a:tc>
                  <a:txBody>
                    <a:bodyPr/>
                    <a:lstStyle/>
                    <a:p>
                      <a:r>
                        <a:rPr lang="zh-TW" altLang="en-US" sz="1400" u="none" dirty="0">
                          <a:latin typeface="微軟正黑體"/>
                          <a:ea typeface="微軟正黑體"/>
                          <a:cs typeface="微軟正黑體"/>
                        </a:rPr>
                        <a:t>建置高品質網路環境</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交通部</a:t>
                      </a:r>
                      <a:r>
                        <a:rPr lang="en-US" altLang="zh-TW" sz="1400" u="none" dirty="0">
                          <a:latin typeface="微軟正黑體"/>
                          <a:ea typeface="微軟正黑體"/>
                          <a:cs typeface="微軟正黑體"/>
                        </a:rPr>
                        <a:t>(</a:t>
                      </a:r>
                      <a:r>
                        <a:rPr lang="zh-TW" altLang="en-US" sz="1400" u="none" dirty="0">
                          <a:latin typeface="微軟正黑體"/>
                          <a:ea typeface="微軟正黑體"/>
                          <a:cs typeface="微軟正黑體"/>
                        </a:rPr>
                        <a:t>通傳會、桃園市政府</a:t>
                      </a:r>
                      <a:r>
                        <a:rPr lang="en-US" altLang="zh-TW" sz="1400" u="none" dirty="0">
                          <a:latin typeface="微軟正黑體"/>
                          <a:ea typeface="微軟正黑體"/>
                          <a:cs typeface="微軟正黑體"/>
                        </a:rPr>
                        <a:t>)</a:t>
                      </a:r>
                    </a:p>
                  </a:txBody>
                  <a:tcPr/>
                </a:tc>
                <a:extLst>
                  <a:ext uri="{0D108BD9-81ED-4DB2-BD59-A6C34878D82A}">
                    <a16:rowId xmlns:a16="http://schemas.microsoft.com/office/drawing/2014/main" val="10001"/>
                  </a:ext>
                </a:extLst>
              </a:tr>
              <a:tr h="378775">
                <a:tc vMerge="1">
                  <a:txBody>
                    <a:bodyPr/>
                    <a:lstStyle/>
                    <a:p>
                      <a:endParaRPr lang="zh-TW" altLang="en-US"/>
                    </a:p>
                  </a:txBody>
                  <a:tcPr/>
                </a:tc>
                <a:tc vMerge="1">
                  <a:txBody>
                    <a:bodyPr/>
                    <a:lstStyle/>
                    <a:p>
                      <a:endParaRPr lang="zh-TW" altLang="en-US"/>
                    </a:p>
                  </a:txBody>
                  <a:tcPr/>
                </a:tc>
                <a:tc>
                  <a:txBody>
                    <a:bodyPr/>
                    <a:lstStyle/>
                    <a:p>
                      <a:r>
                        <a:rPr lang="zh-TW" altLang="en-US" sz="1400" u="none" dirty="0">
                          <a:latin typeface="微軟正黑體"/>
                          <a:ea typeface="微軟正黑體"/>
                          <a:cs typeface="微軟正黑體"/>
                        </a:rPr>
                        <a:t>佈建智慧配電網絡及充電設施</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經濟部</a:t>
                      </a:r>
                      <a:r>
                        <a:rPr lang="en-US" altLang="zh-TW" sz="1400" u="none" dirty="0">
                          <a:latin typeface="微軟正黑體"/>
                          <a:ea typeface="微軟正黑體"/>
                          <a:cs typeface="微軟正黑體"/>
                        </a:rPr>
                        <a:t>(</a:t>
                      </a:r>
                      <a:r>
                        <a:rPr lang="zh-TW" altLang="en-US" sz="1400" u="none" dirty="0">
                          <a:latin typeface="微軟正黑體"/>
                          <a:ea typeface="微軟正黑體"/>
                          <a:cs typeface="微軟正黑體"/>
                        </a:rPr>
                        <a:t>桃園市政府</a:t>
                      </a:r>
                      <a:r>
                        <a:rPr lang="en-US" altLang="zh-TW" sz="1400" u="none" dirty="0">
                          <a:latin typeface="微軟正黑體"/>
                          <a:ea typeface="微軟正黑體"/>
                          <a:cs typeface="微軟正黑體"/>
                        </a:rPr>
                        <a:t>)</a:t>
                      </a:r>
                    </a:p>
                  </a:txBody>
                  <a:tcPr/>
                </a:tc>
                <a:extLst>
                  <a:ext uri="{0D108BD9-81ED-4DB2-BD59-A6C34878D82A}">
                    <a16:rowId xmlns:a16="http://schemas.microsoft.com/office/drawing/2014/main" val="10002"/>
                  </a:ext>
                </a:extLst>
              </a:tr>
              <a:tr h="378775">
                <a:tc vMerge="1">
                  <a:txBody>
                    <a:bodyPr/>
                    <a:lstStyle/>
                    <a:p>
                      <a:endParaRPr lang="zh-TW" altLang="en-US"/>
                    </a:p>
                  </a:txBody>
                  <a:tcPr/>
                </a:tc>
                <a:tc rowSpan="3">
                  <a:txBody>
                    <a:bodyPr/>
                    <a:lstStyle/>
                    <a:p>
                      <a:r>
                        <a:rPr lang="zh-TW" altLang="en-US" sz="1600" u="none" dirty="0">
                          <a:latin typeface="微軟正黑體"/>
                          <a:ea typeface="微軟正黑體"/>
                          <a:cs typeface="微軟正黑體"/>
                        </a:rPr>
                        <a:t>推動智慧應用服務示範計畫</a:t>
                      </a:r>
                    </a:p>
                  </a:txBody>
                  <a:tcPr/>
                </a:tc>
                <a:tc>
                  <a:txBody>
                    <a:bodyPr/>
                    <a:lstStyle/>
                    <a:p>
                      <a:r>
                        <a:rPr lang="zh-TW" altLang="en-US" sz="1400" u="none" dirty="0">
                          <a:latin typeface="微軟正黑體"/>
                          <a:ea typeface="微軟正黑體"/>
                          <a:cs typeface="微軟正黑體"/>
                        </a:rPr>
                        <a:t>順暢智慧物流運行</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經濟部</a:t>
                      </a:r>
                      <a:r>
                        <a:rPr lang="en-US" altLang="zh-TW" sz="1400" u="none" dirty="0">
                          <a:latin typeface="微軟正黑體"/>
                          <a:ea typeface="微軟正黑體"/>
                          <a:cs typeface="微軟正黑體"/>
                        </a:rPr>
                        <a:t>(</a:t>
                      </a:r>
                      <a:r>
                        <a:rPr lang="zh-TW" altLang="en-US" sz="1400" u="none" dirty="0">
                          <a:latin typeface="微軟正黑體"/>
                          <a:ea typeface="微軟正黑體"/>
                          <a:cs typeface="微軟正黑體"/>
                        </a:rPr>
                        <a:t>交通部、財政部、桃園市政府</a:t>
                      </a:r>
                      <a:r>
                        <a:rPr lang="en-US" altLang="zh-TW" sz="1400" u="none" dirty="0">
                          <a:latin typeface="微軟正黑體"/>
                          <a:ea typeface="微軟正黑體"/>
                          <a:cs typeface="微軟正黑體"/>
                        </a:rPr>
                        <a:t>)</a:t>
                      </a:r>
                    </a:p>
                  </a:txBody>
                  <a:tcPr/>
                </a:tc>
                <a:extLst>
                  <a:ext uri="{0D108BD9-81ED-4DB2-BD59-A6C34878D82A}">
                    <a16:rowId xmlns:a16="http://schemas.microsoft.com/office/drawing/2014/main" val="10003"/>
                  </a:ext>
                </a:extLst>
              </a:tr>
              <a:tr h="222809">
                <a:tc vMerge="1">
                  <a:txBody>
                    <a:bodyPr/>
                    <a:lstStyle/>
                    <a:p>
                      <a:endParaRPr lang="zh-TW" altLang="en-US"/>
                    </a:p>
                  </a:txBody>
                  <a:tcPr/>
                </a:tc>
                <a:tc vMerge="1">
                  <a:txBody>
                    <a:bodyPr/>
                    <a:lstStyle/>
                    <a:p>
                      <a:endParaRPr lang="zh-TW" altLang="en-US"/>
                    </a:p>
                  </a:txBody>
                  <a:tcPr/>
                </a:tc>
                <a:tc>
                  <a:txBody>
                    <a:bodyPr/>
                    <a:lstStyle/>
                    <a:p>
                      <a:r>
                        <a:rPr lang="zh-TW" altLang="en-US" sz="1400" u="none" dirty="0">
                          <a:latin typeface="微軟正黑體"/>
                          <a:ea typeface="微軟正黑體"/>
                          <a:cs typeface="微軟正黑體"/>
                        </a:rPr>
                        <a:t>建置智慧交通系統</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交通部 </a:t>
                      </a:r>
                      <a:r>
                        <a:rPr lang="en-US" altLang="zh-TW" sz="1400" u="none" dirty="0">
                          <a:latin typeface="微軟正黑體"/>
                          <a:ea typeface="微軟正黑體"/>
                          <a:cs typeface="微軟正黑體"/>
                        </a:rPr>
                        <a:t>(</a:t>
                      </a:r>
                      <a:r>
                        <a:rPr lang="zh-TW" altLang="en-US" sz="1400" u="none" dirty="0">
                          <a:latin typeface="微軟正黑體"/>
                          <a:ea typeface="微軟正黑體"/>
                          <a:cs typeface="微軟正黑體"/>
                        </a:rPr>
                        <a:t>經濟部、桃園市政府 </a:t>
                      </a:r>
                      <a:r>
                        <a:rPr lang="en-US" altLang="zh-TW" sz="1400" u="none" dirty="0">
                          <a:latin typeface="微軟正黑體"/>
                          <a:ea typeface="微軟正黑體"/>
                          <a:cs typeface="微軟正黑體"/>
                        </a:rPr>
                        <a:t>)</a:t>
                      </a:r>
                    </a:p>
                  </a:txBody>
                  <a:tcPr/>
                </a:tc>
                <a:extLst>
                  <a:ext uri="{0D108BD9-81ED-4DB2-BD59-A6C34878D82A}">
                    <a16:rowId xmlns:a16="http://schemas.microsoft.com/office/drawing/2014/main" val="10004"/>
                  </a:ext>
                </a:extLst>
              </a:tr>
              <a:tr h="222809">
                <a:tc vMerge="1">
                  <a:txBody>
                    <a:bodyPr/>
                    <a:lstStyle/>
                    <a:p>
                      <a:endParaRPr lang="zh-TW" altLang="en-US"/>
                    </a:p>
                  </a:txBody>
                  <a:tcPr/>
                </a:tc>
                <a:tc vMerge="1">
                  <a:txBody>
                    <a:bodyPr/>
                    <a:lstStyle/>
                    <a:p>
                      <a:endParaRPr lang="zh-TW" altLang="en-US"/>
                    </a:p>
                  </a:txBody>
                  <a:tcPr/>
                </a:tc>
                <a:tc>
                  <a:txBody>
                    <a:bodyPr/>
                    <a:lstStyle/>
                    <a:p>
                      <a:r>
                        <a:rPr lang="zh-TW" altLang="en-US" sz="1400" u="none" dirty="0">
                          <a:latin typeface="微軟正黑體"/>
                          <a:ea typeface="微軟正黑體"/>
                          <a:cs typeface="微軟正黑體"/>
                        </a:rPr>
                        <a:t>發展智慧醫療服務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衛福部 </a:t>
                      </a:r>
                      <a:r>
                        <a:rPr lang="en-US" altLang="zh-TW" sz="1400" u="none" dirty="0">
                          <a:latin typeface="微軟正黑體"/>
                          <a:ea typeface="微軟正黑體"/>
                          <a:cs typeface="微軟正黑體"/>
                        </a:rPr>
                        <a:t>(</a:t>
                      </a:r>
                      <a:r>
                        <a:rPr lang="zh-TW" altLang="en-US" sz="1400" u="none" dirty="0">
                          <a:latin typeface="微軟正黑體"/>
                          <a:ea typeface="微軟正黑體"/>
                          <a:cs typeface="微軟正黑體"/>
                        </a:rPr>
                        <a:t>經濟部、桃園市政府</a:t>
                      </a:r>
                      <a:r>
                        <a:rPr lang="en-US" altLang="zh-TW" sz="1400" u="none" dirty="0">
                          <a:latin typeface="微軟正黑體"/>
                          <a:ea typeface="微軟正黑體"/>
                          <a:cs typeface="微軟正黑體"/>
                        </a:rPr>
                        <a:t>)</a:t>
                      </a:r>
                    </a:p>
                  </a:txBody>
                  <a:tcPr/>
                </a:tc>
                <a:extLst>
                  <a:ext uri="{0D108BD9-81ED-4DB2-BD59-A6C34878D82A}">
                    <a16:rowId xmlns:a16="http://schemas.microsoft.com/office/drawing/2014/main" val="10005"/>
                  </a:ext>
                </a:extLst>
              </a:tr>
              <a:tr h="378775">
                <a:tc vMerge="1">
                  <a:txBody>
                    <a:bodyPr/>
                    <a:lstStyle/>
                    <a:p>
                      <a:endParaRPr lang="zh-TW" altLang="en-US" dirty="0"/>
                    </a:p>
                  </a:txBody>
                  <a:tcPr/>
                </a:tc>
                <a:tc rowSpan="2">
                  <a:txBody>
                    <a:bodyPr/>
                    <a:lstStyle/>
                    <a:p>
                      <a:r>
                        <a:rPr lang="zh-TW" altLang="en-US" sz="1600" u="none" dirty="0">
                          <a:latin typeface="微軟正黑體" panose="020B0604030504040204" pitchFamily="34" charset="-120"/>
                          <a:ea typeface="微軟正黑體" panose="020B0604030504040204" pitchFamily="34" charset="-120"/>
                        </a:rPr>
                        <a:t>推動園區智慧化轉型</a:t>
                      </a:r>
                    </a:p>
                  </a:txBody>
                  <a:tcPr/>
                </a:tc>
                <a:tc>
                  <a:txBody>
                    <a:bodyPr/>
                    <a:lstStyle/>
                    <a:p>
                      <a:r>
                        <a:rPr lang="zh-TW" altLang="en-US" sz="1400" u="none" dirty="0">
                          <a:latin typeface="微軟正黑體"/>
                          <a:ea typeface="微軟正黑體"/>
                          <a:cs typeface="微軟正黑體"/>
                        </a:rPr>
                        <a:t>傳統工業區智慧化轉型示範</a:t>
                      </a:r>
                    </a:p>
                  </a:txBody>
                  <a:tcPr/>
                </a:tc>
                <a:tc>
                  <a:txBody>
                    <a:bodyPr/>
                    <a:lstStyle/>
                    <a:p>
                      <a:r>
                        <a:rPr lang="zh-TW" altLang="en-US" sz="1400" u="none" dirty="0">
                          <a:latin typeface="微軟正黑體"/>
                          <a:ea typeface="微軟正黑體"/>
                          <a:cs typeface="微軟正黑體"/>
                        </a:rPr>
                        <a:t>經濟部 </a:t>
                      </a:r>
                      <a:r>
                        <a:rPr lang="en-US" altLang="zh-TW" sz="1400" u="none" dirty="0">
                          <a:latin typeface="微軟正黑體"/>
                          <a:ea typeface="微軟正黑體"/>
                          <a:cs typeface="微軟正黑體"/>
                        </a:rPr>
                        <a:t>(</a:t>
                      </a:r>
                      <a:r>
                        <a:rPr lang="zh-TW" altLang="en-US" sz="1400" u="none" dirty="0">
                          <a:latin typeface="微軟正黑體"/>
                          <a:ea typeface="微軟正黑體"/>
                          <a:cs typeface="微軟正黑體"/>
                        </a:rPr>
                        <a:t>桃園市政府 </a:t>
                      </a:r>
                      <a:r>
                        <a:rPr lang="en-US" altLang="zh-TW" sz="1400" u="none" dirty="0">
                          <a:latin typeface="微軟正黑體"/>
                          <a:ea typeface="微軟正黑體"/>
                          <a:cs typeface="微軟正黑體"/>
                        </a:rPr>
                        <a:t>)</a:t>
                      </a:r>
                    </a:p>
                  </a:txBody>
                  <a:tcPr/>
                </a:tc>
                <a:extLst>
                  <a:ext uri="{0D108BD9-81ED-4DB2-BD59-A6C34878D82A}">
                    <a16:rowId xmlns:a16="http://schemas.microsoft.com/office/drawing/2014/main" val="10006"/>
                  </a:ext>
                </a:extLst>
              </a:tr>
              <a:tr h="477727">
                <a:tc vMerge="1">
                  <a:txBody>
                    <a:bodyPr/>
                    <a:lstStyle/>
                    <a:p>
                      <a:endParaRPr lang="zh-TW" altLang="en-US"/>
                    </a:p>
                  </a:txBody>
                  <a:tcPr/>
                </a:tc>
                <a:tc vMerge="1">
                  <a:txBody>
                    <a:bodyPr/>
                    <a:lstStyle/>
                    <a:p>
                      <a:endParaRPr lang="zh-TW" altLang="en-US" sz="1600" u="none" dirty="0">
                        <a:latin typeface="微軟正黑體" panose="020B0604030504040204" pitchFamily="34" charset="-120"/>
                        <a:ea typeface="微軟正黑體" panose="020B0604030504040204" pitchFamily="34" charset="-120"/>
                      </a:endParaRPr>
                    </a:p>
                  </a:txBody>
                  <a:tcPr/>
                </a:tc>
                <a:tc>
                  <a:txBody>
                    <a:bodyPr/>
                    <a:lstStyle/>
                    <a:p>
                      <a:r>
                        <a:rPr lang="zh-TW" altLang="en-US" sz="1400" u="none" dirty="0">
                          <a:latin typeface="微軟正黑體"/>
                          <a:ea typeface="微軟正黑體"/>
                          <a:cs typeface="微軟正黑體"/>
                        </a:rPr>
                        <a:t>科學園區智慧化</a:t>
                      </a:r>
                    </a:p>
                  </a:txBody>
                  <a:tcPr/>
                </a:tc>
                <a:tc>
                  <a:txBody>
                    <a:bodyPr/>
                    <a:lstStyle/>
                    <a:p>
                      <a:r>
                        <a:rPr lang="zh-TW" altLang="en-US" sz="1400" u="none" dirty="0">
                          <a:latin typeface="微軟正黑體"/>
                          <a:ea typeface="微軟正黑體"/>
                          <a:cs typeface="微軟正黑體"/>
                        </a:rPr>
                        <a:t>科技部</a:t>
                      </a:r>
                      <a:endParaRPr lang="en-US" altLang="zh-TW" sz="1400" u="none" dirty="0">
                        <a:solidFill>
                          <a:srgbClr val="FF0000"/>
                        </a:solidFill>
                        <a:latin typeface="微軟正黑體"/>
                        <a:ea typeface="微軟正黑體"/>
                        <a:cs typeface="微軟正黑體"/>
                      </a:endParaRPr>
                    </a:p>
                  </a:txBody>
                  <a:tcPr/>
                </a:tc>
                <a:extLst>
                  <a:ext uri="{0D108BD9-81ED-4DB2-BD59-A6C34878D82A}">
                    <a16:rowId xmlns:a16="http://schemas.microsoft.com/office/drawing/2014/main" val="10007"/>
                  </a:ext>
                </a:extLst>
              </a:tr>
              <a:tr h="63563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u="none" dirty="0">
                        <a:solidFill>
                          <a:srgbClr val="002060"/>
                        </a:solidFill>
                        <a:latin typeface="微軟正黑體" panose="020B0604030504040204" pitchFamily="34" charset="-120"/>
                        <a:ea typeface="微軟正黑體" panose="020B0604030504040204" pitchFamily="34" charset="-120"/>
                      </a:endParaRPr>
                    </a:p>
                  </a:txBody>
                  <a:tcPr/>
                </a:tc>
                <a:tc>
                  <a:txBody>
                    <a:bodyPr/>
                    <a:lstStyle/>
                    <a:p>
                      <a:r>
                        <a:rPr lang="zh-TW" altLang="en-US" sz="1600" u="none" dirty="0">
                          <a:latin typeface="微軟正黑體" panose="020B0604030504040204" pitchFamily="34" charset="-120"/>
                          <a:ea typeface="微軟正黑體" panose="020B0604030504040204" pitchFamily="34" charset="-120"/>
                        </a:rPr>
                        <a:t>多元推動示範計畫</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kern="1200" dirty="0">
                          <a:solidFill>
                            <a:schemeClr val="dk1"/>
                          </a:solidFill>
                          <a:latin typeface="微軟正黑體"/>
                          <a:ea typeface="微軟正黑體"/>
                          <a:cs typeface="微軟正黑體"/>
                        </a:rPr>
                        <a:t>推動全台、區域及跨區域物聯網示範計畫</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u="none" dirty="0">
                          <a:latin typeface="微軟正黑體"/>
                          <a:ea typeface="微軟正黑體"/>
                          <a:cs typeface="微軟正黑體"/>
                        </a:rPr>
                        <a:t>經濟部</a:t>
                      </a:r>
                      <a:r>
                        <a:rPr lang="zh-TW" altLang="en-US" sz="1400" u="none" kern="1200" dirty="0">
                          <a:solidFill>
                            <a:schemeClr val="dk1"/>
                          </a:solidFill>
                          <a:latin typeface="微軟正黑體"/>
                          <a:ea typeface="微軟正黑體"/>
                          <a:cs typeface="微軟正黑體"/>
                        </a:rPr>
                        <a:t>、科技部、交通部、衛福部 </a:t>
                      </a:r>
                      <a:r>
                        <a:rPr lang="en-US" altLang="zh-TW" sz="1400" u="none" kern="1200" dirty="0">
                          <a:solidFill>
                            <a:schemeClr val="dk1"/>
                          </a:solidFill>
                          <a:latin typeface="微軟正黑體"/>
                          <a:ea typeface="微軟正黑體"/>
                          <a:cs typeface="微軟正黑體"/>
                        </a:rPr>
                        <a:t>(</a:t>
                      </a:r>
                      <a:r>
                        <a:rPr lang="zh-TW" altLang="en-US" sz="1400" u="none" kern="1200" dirty="0">
                          <a:solidFill>
                            <a:schemeClr val="dk1"/>
                          </a:solidFill>
                          <a:latin typeface="微軟正黑體"/>
                          <a:ea typeface="微軟正黑體"/>
                          <a:cs typeface="微軟正黑體"/>
                        </a:rPr>
                        <a:t>桃園市政府</a:t>
                      </a:r>
                      <a:r>
                        <a:rPr lang="en-US" altLang="zh-TW" sz="1400" u="none" dirty="0">
                          <a:solidFill>
                            <a:schemeClr val="tx1"/>
                          </a:solidFill>
                          <a:latin typeface="微軟正黑體"/>
                          <a:ea typeface="微軟正黑體"/>
                          <a:cs typeface="微軟正黑體"/>
                        </a:rPr>
                        <a:t>)</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736100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ct val="100000"/>
              </a:lnSpc>
            </a:pPr>
            <a:r>
              <a:rPr lang="zh-TW" altLang="en-US" sz="6000" b="1" dirty="0">
                <a:effectLst>
                  <a:outerShdw blurRad="38100" dist="38100" dir="2700000" algn="tl">
                    <a:srgbClr val="000000">
                      <a:alpha val="43137"/>
                    </a:srgbClr>
                  </a:outerShdw>
                </a:effectLst>
              </a:rPr>
              <a:t>參考資料</a:t>
            </a:r>
          </a:p>
        </p:txBody>
      </p:sp>
      <p:sp>
        <p:nvSpPr>
          <p:cNvPr id="3" name="文字版面配置區 2"/>
          <p:cNvSpPr>
            <a:spLocks noGrp="1"/>
          </p:cNvSpPr>
          <p:nvPr>
            <p:ph type="body" idx="1"/>
          </p:nvPr>
        </p:nvSpPr>
        <p:spPr/>
        <p:txBody>
          <a:bodyPr/>
          <a:lstStyle/>
          <a:p>
            <a:endParaRPr lang="zh-TW" altLang="en-US" dirty="0"/>
          </a:p>
        </p:txBody>
      </p:sp>
      <p:sp>
        <p:nvSpPr>
          <p:cNvPr id="5"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72</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006063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C6C8483-95B3-43B9-9A3C-12A8D068DDD3}" type="slidenum">
              <a:rPr lang="zh-TW" altLang="en-US" smtClean="0"/>
              <a:pPr/>
              <a:t>73</a:t>
            </a:fld>
            <a:endParaRPr lang="zh-TW" altLang="en-US"/>
          </a:p>
        </p:txBody>
      </p:sp>
      <p:graphicFrame>
        <p:nvGraphicFramePr>
          <p:cNvPr id="3" name="表格 2"/>
          <p:cNvGraphicFramePr>
            <a:graphicFrameLocks noGrp="1"/>
          </p:cNvGraphicFramePr>
          <p:nvPr/>
        </p:nvGraphicFramePr>
        <p:xfrm>
          <a:off x="272142" y="731215"/>
          <a:ext cx="8741229" cy="5971176"/>
        </p:xfrm>
        <a:graphic>
          <a:graphicData uri="http://schemas.openxmlformats.org/drawingml/2006/table">
            <a:tbl>
              <a:tblPr/>
              <a:tblGrid>
                <a:gridCol w="718458">
                  <a:extLst>
                    <a:ext uri="{9D8B030D-6E8A-4147-A177-3AD203B41FA5}">
                      <a16:colId xmlns:a16="http://schemas.microsoft.com/office/drawing/2014/main" val="20000"/>
                    </a:ext>
                  </a:extLst>
                </a:gridCol>
                <a:gridCol w="1426029">
                  <a:extLst>
                    <a:ext uri="{9D8B030D-6E8A-4147-A177-3AD203B41FA5}">
                      <a16:colId xmlns:a16="http://schemas.microsoft.com/office/drawing/2014/main" val="20001"/>
                    </a:ext>
                  </a:extLst>
                </a:gridCol>
                <a:gridCol w="5551714">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664028">
                  <a:extLst>
                    <a:ext uri="{9D8B030D-6E8A-4147-A177-3AD203B41FA5}">
                      <a16:colId xmlns:a16="http://schemas.microsoft.com/office/drawing/2014/main" val="20004"/>
                    </a:ext>
                  </a:extLst>
                </a:gridCol>
              </a:tblGrid>
              <a:tr h="0">
                <a:tc>
                  <a:txBody>
                    <a:bodyPr/>
                    <a:lstStyle/>
                    <a:p>
                      <a:pPr algn="l" fontAlgn="b"/>
                      <a:r>
                        <a:rPr lang="en-US" sz="1100" dirty="0"/>
                        <a:t>Publisher</a:t>
                      </a:r>
                    </a:p>
                  </a:txBody>
                  <a:tcPr marL="6486" marR="6486" marT="6486" marB="6486" anchor="b">
                    <a:lnL>
                      <a:noFill/>
                    </a:lnL>
                    <a:lnR>
                      <a:noFill/>
                    </a:lnR>
                    <a:lnT>
                      <a:noFill/>
                    </a:lnT>
                    <a:lnB w="7620" cap="flat" cmpd="sng" algn="ctr">
                      <a:solidFill>
                        <a:srgbClr val="DDDDDD"/>
                      </a:solidFill>
                      <a:prstDash val="solid"/>
                      <a:round/>
                      <a:headEnd type="none" w="med" len="med"/>
                      <a:tailEnd type="none" w="med" len="med"/>
                    </a:lnB>
                  </a:tcPr>
                </a:tc>
                <a:tc>
                  <a:txBody>
                    <a:bodyPr/>
                    <a:lstStyle/>
                    <a:p>
                      <a:pPr algn="l" fontAlgn="b"/>
                      <a:r>
                        <a:rPr lang="en-US" sz="1100" dirty="0"/>
                        <a:t>Title</a:t>
                      </a:r>
                    </a:p>
                  </a:txBody>
                  <a:tcPr marL="6486" marR="6486" marT="6486" marB="6486" anchor="b">
                    <a:lnL>
                      <a:noFill/>
                    </a:lnL>
                    <a:lnR>
                      <a:noFill/>
                    </a:lnR>
                    <a:lnT>
                      <a:noFill/>
                    </a:lnT>
                    <a:lnB w="7620" cap="flat" cmpd="sng" algn="ctr">
                      <a:solidFill>
                        <a:srgbClr val="DDDDDD"/>
                      </a:solidFill>
                      <a:prstDash val="solid"/>
                      <a:round/>
                      <a:headEnd type="none" w="med" len="med"/>
                      <a:tailEnd type="none" w="med" len="med"/>
                    </a:lnB>
                  </a:tcPr>
                </a:tc>
                <a:tc>
                  <a:txBody>
                    <a:bodyPr/>
                    <a:lstStyle/>
                    <a:p>
                      <a:pPr algn="l" fontAlgn="b"/>
                      <a:r>
                        <a:rPr lang="en-US" sz="1100" dirty="0"/>
                        <a:t>Highlights</a:t>
                      </a:r>
                    </a:p>
                  </a:txBody>
                  <a:tcPr marL="6486" marR="6486" marT="6486" marB="6486" anchor="b">
                    <a:lnL>
                      <a:noFill/>
                    </a:lnL>
                    <a:lnR>
                      <a:noFill/>
                    </a:lnR>
                    <a:lnT>
                      <a:noFill/>
                    </a:lnT>
                    <a:lnB w="7620" cap="flat" cmpd="sng" algn="ctr">
                      <a:solidFill>
                        <a:srgbClr val="DDDDDD"/>
                      </a:solidFill>
                      <a:prstDash val="solid"/>
                      <a:round/>
                      <a:headEnd type="none" w="med" len="med"/>
                      <a:tailEnd type="none" w="med" len="med"/>
                    </a:lnB>
                  </a:tcPr>
                </a:tc>
                <a:tc>
                  <a:txBody>
                    <a:bodyPr/>
                    <a:lstStyle/>
                    <a:p>
                      <a:pPr algn="l" fontAlgn="b"/>
                      <a:r>
                        <a:rPr lang="en-US" sz="1100"/>
                        <a:t>Price</a:t>
                      </a:r>
                    </a:p>
                  </a:txBody>
                  <a:tcPr marL="6486" marR="6486" marT="6486" marB="6486" anchor="b">
                    <a:lnL>
                      <a:noFill/>
                    </a:lnL>
                    <a:lnR>
                      <a:noFill/>
                    </a:lnR>
                    <a:lnT>
                      <a:noFill/>
                    </a:lnT>
                    <a:lnB w="7620" cap="flat" cmpd="sng" algn="ctr">
                      <a:solidFill>
                        <a:srgbClr val="DDDDDD"/>
                      </a:solidFill>
                      <a:prstDash val="solid"/>
                      <a:round/>
                      <a:headEnd type="none" w="med" len="med"/>
                      <a:tailEnd type="none" w="med" len="med"/>
                    </a:lnB>
                  </a:tcPr>
                </a:tc>
                <a:tc>
                  <a:txBody>
                    <a:bodyPr/>
                    <a:lstStyle/>
                    <a:p>
                      <a:pPr algn="l" fontAlgn="b"/>
                      <a:r>
                        <a:rPr lang="en-US" sz="1100"/>
                        <a:t>Published</a:t>
                      </a:r>
                    </a:p>
                  </a:txBody>
                  <a:tcPr marL="6486" marR="6486" marT="6486" marB="6486" anchor="b">
                    <a:lnL>
                      <a:noFill/>
                    </a:lnL>
                    <a:lnR>
                      <a:noFill/>
                    </a:lnR>
                    <a:lnT>
                      <a:noFill/>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800964">
                <a:tc>
                  <a:txBody>
                    <a:bodyPr/>
                    <a:lstStyle/>
                    <a:p>
                      <a:pPr fontAlgn="t"/>
                      <a:r>
                        <a:rPr lang="en-US" sz="1100" b="1"/>
                        <a:t>Cisco</a:t>
                      </a: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b="1" u="none" strike="noStrike" dirty="0">
                          <a:solidFill>
                            <a:srgbClr val="337AB7"/>
                          </a:solidFill>
                          <a:hlinkClick r:id="rId2"/>
                        </a:rPr>
                        <a:t>Cisco Visual Networking Index (VNI) Complete Forecast for 2015 to 2020</a:t>
                      </a:r>
                      <a:endParaRPr lang="en-US" sz="1100" dirty="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dirty="0"/>
                        <a:t>- Over the next five years, global IP networks will support up to 10 billion new devices and connections, increasing from 16.3 billion in 2015 to 26.3 billion by 2020. There are projected to be 3.4 devices and connections per capita by 2020—up from 2.2 per capita in 2015.</a:t>
                      </a:r>
                      <a:br>
                        <a:rPr lang="en-US" sz="1100" dirty="0"/>
                      </a:br>
                      <a:r>
                        <a:rPr lang="en-US" sz="1100" dirty="0"/>
                        <a:t>- Globally, M2M connections are calculated to grow nearly three-fold from 4.9 billion in 2015 to 12.2 billion by 2020, representing nearly half (46 percent) of total connected devices.</a:t>
                      </a:r>
                      <a:br>
                        <a:rPr lang="en-US" sz="1100" dirty="0"/>
                      </a:br>
                      <a:r>
                        <a:rPr lang="en-US" sz="1100" dirty="0"/>
                        <a:t>- Connected home M2M connections will increase from 2.4 billion in 2015 to 5.8 billion in 2020, accounting for nearly half of total M2M connections worldwide.</a:t>
                      </a:r>
                      <a:br>
                        <a:rPr lang="en-US" sz="1100" dirty="0"/>
                      </a:br>
                      <a:endParaRPr lang="en-US" sz="1100" dirty="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a:t>Free</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a:t>6/2016</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275635">
                <a:tc>
                  <a:txBody>
                    <a:bodyPr/>
                    <a:lstStyle/>
                    <a:p>
                      <a:pPr fontAlgn="t"/>
                      <a:r>
                        <a:rPr lang="en-US" sz="1100" b="1"/>
                        <a:t>Ericsson</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b="1" u="none" strike="noStrike">
                          <a:solidFill>
                            <a:srgbClr val="337AB7"/>
                          </a:solidFill>
                          <a:hlinkClick r:id="rId3"/>
                        </a:rPr>
                        <a:t>Ericsson Mobility Report</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a:t>- Between 2015 and 2021, IoT is expected to increase at a compounded annual growth rate (CAGR) of 23 percent, making up close to 16 billion of the total forecast 28 billion connected devices by 2021.</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dirty="0"/>
                        <a:t>Free</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a:t>6/2016</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144303">
                <a:tc>
                  <a:txBody>
                    <a:bodyPr/>
                    <a:lstStyle/>
                    <a:p>
                      <a:pPr fontAlgn="t"/>
                      <a:r>
                        <a:rPr lang="en-US" sz="1100" b="1"/>
                        <a:t>Markets and Markets</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b="1" u="none" strike="noStrike">
                          <a:solidFill>
                            <a:srgbClr val="337AB7"/>
                          </a:solidFill>
                          <a:hlinkClick r:id="rId4"/>
                        </a:rPr>
                        <a:t>Internet of Things (IoT) Market by Software Solution Global Forecast to 2021</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a:t>- CAGR of 33.3% from 2016 to 2021</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a:t>$5650</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a:t>4/2016</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406967">
                <a:tc>
                  <a:txBody>
                    <a:bodyPr/>
                    <a:lstStyle/>
                    <a:p>
                      <a:pPr fontAlgn="t"/>
                      <a:r>
                        <a:rPr lang="en-US" sz="1100" b="1"/>
                        <a:t>Grand View Research</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b="1" u="none" strike="noStrike">
                          <a:solidFill>
                            <a:srgbClr val="337AB7"/>
                          </a:solidFill>
                          <a:hlinkClick r:id="rId5"/>
                        </a:rPr>
                        <a:t>IoT Market Analysis By Component, Application and Segment To 2022</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a:t>- Maket valued at USD 605.69 billion in 2014</a:t>
                      </a:r>
                      <a:br>
                        <a:rPr lang="en-US" sz="1100"/>
                      </a:br>
                      <a:r>
                        <a:rPr lang="en-US" sz="1100"/>
                        <a:t>- Asia Pacific region acquired over 35% of the global revenue share in 2014 and is projected to grow at a CAGR close to 18% from 2015 to 2022</a:t>
                      </a:r>
                      <a:br>
                        <a:rPr lang="en-US" sz="1100"/>
                      </a:br>
                      <a:r>
                        <a:rPr lang="en-US" sz="1100"/>
                        <a:t>- Consumer electronics application segment accounted for nearly 30% of the market</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a:t>$4700</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a:t>4/2016</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319413">
                <a:tc>
                  <a:txBody>
                    <a:bodyPr/>
                    <a:lstStyle/>
                    <a:p>
                      <a:pPr fontAlgn="t"/>
                      <a:r>
                        <a:rPr lang="en-US" sz="1100" b="1"/>
                        <a:t>Research &amp; Markets</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b="1" u="none" strike="noStrike">
                          <a:solidFill>
                            <a:srgbClr val="337AB7"/>
                          </a:solidFill>
                          <a:hlinkClick r:id="rId6"/>
                        </a:rPr>
                        <a:t>Internet of Things (IoT) Global Forecast to 2021</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a:t>- Estimated to grow from USD 157.05 billion in 2016 to USD 661.74 billion by 2021, at a CAGR of 33.3% from 2016 to 2021.</a:t>
                      </a:r>
                      <a:br>
                        <a:rPr lang="en-US" sz="1100"/>
                      </a:br>
                      <a:r>
                        <a:rPr lang="en-US" sz="1100"/>
                        <a:t>-Managed services segment is expected to grow at the highest rate between 2016 and 2021.</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a:t>$5,650</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a:t>4/2016</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r h="450745">
                <a:tc>
                  <a:txBody>
                    <a:bodyPr/>
                    <a:lstStyle/>
                    <a:p>
                      <a:pPr fontAlgn="t"/>
                      <a:r>
                        <a:rPr lang="en-US" sz="1100" b="1"/>
                        <a:t>Business Insider</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b="1" u="none" strike="noStrike">
                          <a:solidFill>
                            <a:srgbClr val="337AB7"/>
                          </a:solidFill>
                          <a:hlinkClick r:id="rId7"/>
                        </a:rPr>
                        <a:t>The Internet of Things Report</a:t>
                      </a:r>
                      <a:r>
                        <a:rPr lang="en-US" sz="1100"/>
                        <a:t> </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a:t>- There will be 34 billion devices connected to the internet by 2020, up from 10 billion in 2015. (IoT devices will account for 24 billion, while traditional computing devices (e.g. smartphones, tablets, smartwatches, etc.) will comprise 10 billion.)</a:t>
                      </a:r>
                      <a:br>
                        <a:rPr lang="en-US" sz="1100"/>
                      </a:br>
                      <a:r>
                        <a:rPr lang="en-US" sz="1100"/>
                        <a:t>- Nearly $6 trillion will be spent on IoT solutions over the next five years.</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a:t>$795</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a:t>11/2015</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6"/>
                  </a:ext>
                </a:extLst>
              </a:tr>
              <a:tr h="122415">
                <a:tc>
                  <a:txBody>
                    <a:bodyPr/>
                    <a:lstStyle/>
                    <a:p>
                      <a:pPr fontAlgn="t"/>
                      <a:r>
                        <a:rPr lang="en-US" sz="1100" b="1"/>
                        <a:t>Juniper Research</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b="1" u="none" strike="noStrike">
                          <a:solidFill>
                            <a:srgbClr val="337AB7"/>
                          </a:solidFill>
                          <a:hlinkClick r:id="rId8"/>
                        </a:rPr>
                        <a:t>The Internet of Things: Consumer, Industrial &amp; Public Services</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br>
                        <a:rPr lang="zh-TW" altLang="en-US" sz="1100" dirty="0"/>
                      </a:br>
                      <a:endParaRPr lang="zh-TW" altLang="en-US" sz="1100" dirty="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dirty="0"/>
                        <a:t>$3500</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dirty="0"/>
                        <a:t>7/2015</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2002971" y="0"/>
            <a:ext cx="7141029" cy="640154"/>
          </a:xfrm>
          <a:prstGeom prst="rect">
            <a:avLst/>
          </a:prstGeom>
          <a:solidFill>
            <a:srgbClr val="FFFFFF"/>
          </a:solidFill>
          <a:ln w="9525">
            <a:noFill/>
            <a:miter lim="800000"/>
            <a:headEnd/>
            <a:tailEnd/>
          </a:ln>
          <a:effectLst/>
        </p:spPr>
        <p:txBody>
          <a:bodyPr vert="horz" wrap="square" lIns="91440" tIns="179331"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2400" b="1" i="0" u="none" strike="noStrike" cap="none" normalizeH="0" baseline="0" dirty="0">
                <a:ln>
                  <a:noFill/>
                </a:ln>
                <a:solidFill>
                  <a:srgbClr val="000000"/>
                </a:solidFill>
                <a:effectLst/>
                <a:latin typeface="Arial" pitchFamily="34" charset="0"/>
                <a:ea typeface="inherit"/>
                <a:cs typeface="新細明體" pitchFamily="18" charset="-120"/>
              </a:rPr>
              <a:t>Forecasts and Trends</a:t>
            </a:r>
            <a:r>
              <a:rPr kumimoji="1" lang="en-US" altLang="zh-TW" sz="2400" b="1" i="0" u="none" strike="noStrike" cap="none" normalizeH="0" baseline="0" dirty="0">
                <a:ln>
                  <a:noFill/>
                </a:ln>
                <a:solidFill>
                  <a:srgbClr val="000000"/>
                </a:solidFill>
                <a:effectLst/>
                <a:latin typeface="Arial" pitchFamily="34" charset="0"/>
                <a:ea typeface="inherit"/>
                <a:cs typeface="新細明體" pitchFamily="18" charset="-120"/>
              </a:rPr>
              <a:t>(</a:t>
            </a:r>
            <a:r>
              <a:rPr kumimoji="1" lang="zh-TW" altLang="en-US" sz="2400" b="1" i="0" u="none" strike="noStrike" cap="none" normalizeH="0" baseline="0" dirty="0">
                <a:ln>
                  <a:noFill/>
                </a:ln>
                <a:solidFill>
                  <a:srgbClr val="000000"/>
                </a:solidFill>
                <a:effectLst/>
                <a:latin typeface="Arial" pitchFamily="34" charset="0"/>
                <a:ea typeface="inherit"/>
                <a:cs typeface="新細明體" pitchFamily="18" charset="-120"/>
              </a:rPr>
              <a:t>物聯網發展之預估與趨勢</a:t>
            </a:r>
            <a:r>
              <a:rPr kumimoji="1" lang="en-US" altLang="zh-TW" sz="2400" b="1" i="0" u="none" strike="noStrike" cap="none" normalizeH="0" baseline="0" dirty="0">
                <a:ln>
                  <a:noFill/>
                </a:ln>
                <a:solidFill>
                  <a:srgbClr val="000000"/>
                </a:solidFill>
                <a:effectLst/>
                <a:latin typeface="Arial" pitchFamily="34" charset="0"/>
                <a:ea typeface="inherit"/>
                <a:cs typeface="新細明體" pitchFamily="18" charset="-120"/>
              </a:rPr>
              <a:t>)</a:t>
            </a:r>
            <a:endParaRPr kumimoji="1" lang="zh-TW" altLang="zh-TW" sz="2400" b="1" i="0" u="none" strike="noStrike" cap="none" normalizeH="0" baseline="0" dirty="0">
              <a:ln>
                <a:noFill/>
              </a:ln>
              <a:solidFill>
                <a:srgbClr val="000000"/>
              </a:solidFill>
              <a:effectLst/>
              <a:latin typeface="Arial" pitchFamily="34" charset="0"/>
              <a:ea typeface="inherit"/>
              <a:cs typeface="新細明體" pitchFamily="18" charset="-120"/>
            </a:endParaRPr>
          </a:p>
        </p:txBody>
      </p:sp>
      <p:sp>
        <p:nvSpPr>
          <p:cNvPr id="6" name="投影片編號版面配置區 3"/>
          <p:cNvSpPr txBox="1">
            <a:spLocks/>
          </p:cNvSpPr>
          <p:nvPr/>
        </p:nvSpPr>
        <p:spPr>
          <a:xfrm>
            <a:off x="7046912" y="637624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A382ACD-46F7-4FA2-9C5B-AAC07B510721}" type="slidenum">
              <a:rPr kumimoji="0" lang="zh-TW" altLang="en-US" sz="1400" b="1" i="0" u="none" strike="noStrike" kern="1200" cap="none" spc="0" normalizeH="0" baseline="0" noProof="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zh-TW" altLang="en-US"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9339181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272142" y="731215"/>
          <a:ext cx="8741229" cy="5494200"/>
        </p:xfrm>
        <a:graphic>
          <a:graphicData uri="http://schemas.openxmlformats.org/drawingml/2006/table">
            <a:tbl>
              <a:tblPr/>
              <a:tblGrid>
                <a:gridCol w="718458">
                  <a:extLst>
                    <a:ext uri="{9D8B030D-6E8A-4147-A177-3AD203B41FA5}">
                      <a16:colId xmlns:a16="http://schemas.microsoft.com/office/drawing/2014/main" val="20000"/>
                    </a:ext>
                  </a:extLst>
                </a:gridCol>
                <a:gridCol w="1426029">
                  <a:extLst>
                    <a:ext uri="{9D8B030D-6E8A-4147-A177-3AD203B41FA5}">
                      <a16:colId xmlns:a16="http://schemas.microsoft.com/office/drawing/2014/main" val="20001"/>
                    </a:ext>
                  </a:extLst>
                </a:gridCol>
                <a:gridCol w="5551714">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11628">
                  <a:extLst>
                    <a:ext uri="{9D8B030D-6E8A-4147-A177-3AD203B41FA5}">
                      <a16:colId xmlns:a16="http://schemas.microsoft.com/office/drawing/2014/main" val="20004"/>
                    </a:ext>
                  </a:extLst>
                </a:gridCol>
              </a:tblGrid>
              <a:tr h="144303">
                <a:tc>
                  <a:txBody>
                    <a:bodyPr/>
                    <a:lstStyle/>
                    <a:p>
                      <a:pPr fontAlgn="t"/>
                      <a:r>
                        <a:rPr lang="en-US" sz="1100" b="1" dirty="0" err="1"/>
                        <a:t>Mckinsey</a:t>
                      </a:r>
                      <a:br>
                        <a:rPr lang="en-US" sz="1100" dirty="0"/>
                      </a:br>
                      <a:endParaRPr lang="en-US" sz="1100" dirty="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b="1" u="none" strike="noStrike">
                          <a:solidFill>
                            <a:srgbClr val="337AB7"/>
                          </a:solidFill>
                          <a:hlinkClick r:id="rId2"/>
                        </a:rPr>
                        <a:t>Unlocking the potential of the Internet of Things</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a:t>- The IoT has a total potential economic impact of $3.9 trillion to $11.1 trillion a year by 2025</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a:t>Free</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a:t>6/2015</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385079">
                <a:tc>
                  <a:txBody>
                    <a:bodyPr/>
                    <a:lstStyle/>
                    <a:p>
                      <a:pPr fontAlgn="t"/>
                      <a:r>
                        <a:rPr lang="en-US" sz="1100" b="1" dirty="0"/>
                        <a:t>IDC</a:t>
                      </a:r>
                      <a:br>
                        <a:rPr lang="en-US" sz="1100" dirty="0"/>
                      </a:br>
                      <a:endParaRPr lang="en-US" sz="1100" dirty="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b="1" u="none" strike="noStrike" dirty="0">
                          <a:solidFill>
                            <a:srgbClr val="337AB7"/>
                          </a:solidFill>
                          <a:hlinkClick r:id="rId3"/>
                        </a:rPr>
                        <a:t>Worldwide Internet of Things Forecast, 2015–2020</a:t>
                      </a:r>
                      <a:br>
                        <a:rPr lang="en-US" sz="1100" dirty="0"/>
                      </a:br>
                      <a:endParaRPr lang="en-US" sz="1100" dirty="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dirty="0"/>
                        <a:t>- Market to Grow 19% in 2015</a:t>
                      </a:r>
                      <a:br>
                        <a:rPr lang="en-US" sz="1100" dirty="0"/>
                      </a:br>
                      <a:r>
                        <a:rPr lang="en-US" sz="1100" dirty="0"/>
                        <a:t>- Spend will grow from $591.7 billion in 2014 to $1.3 trillion in 2019 with a compound annual growth rate of 17%. </a:t>
                      </a:r>
                      <a:br>
                        <a:rPr lang="en-US" sz="1100" dirty="0"/>
                      </a:br>
                      <a:r>
                        <a:rPr lang="en-US" sz="1100" dirty="0"/>
                        <a:t>- The installed base of </a:t>
                      </a:r>
                      <a:r>
                        <a:rPr lang="en-US" sz="1100" dirty="0" err="1"/>
                        <a:t>IoT</a:t>
                      </a:r>
                      <a:r>
                        <a:rPr lang="en-US" sz="1100" dirty="0"/>
                        <a:t> endpoints will grow from 9.7 billion in 2014 to more than 25.6 billion in 2019, hitting 30 billion in 2020</a:t>
                      </a:r>
                      <a:br>
                        <a:rPr lang="en-US" sz="1100" dirty="0"/>
                      </a:br>
                      <a:endParaRPr lang="en-US" sz="1100" dirty="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dirty="0"/>
                        <a:t>$4500</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dirty="0"/>
                        <a:t>5/2015</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100526">
                <a:tc>
                  <a:txBody>
                    <a:bodyPr/>
                    <a:lstStyle/>
                    <a:p>
                      <a:pPr fontAlgn="t"/>
                      <a:r>
                        <a:rPr lang="en-US" sz="1100" b="1"/>
                        <a:t>Kable Market Research</a:t>
                      </a: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b="1" u="none" strike="noStrike">
                          <a:solidFill>
                            <a:srgbClr val="337AB7"/>
                          </a:solidFill>
                          <a:hlinkClick r:id="rId4"/>
                        </a:rPr>
                        <a:t>Internet of Things (IoT): Technology, Outlook &amp; Significance</a:t>
                      </a: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br>
                        <a:rPr lang="zh-TW" altLang="en-US" sz="1100"/>
                      </a:br>
                      <a:endParaRPr lang="zh-TW" alt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a:t>$1950</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dirty="0"/>
                        <a:t>4/2015</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100526">
                <a:tc>
                  <a:txBody>
                    <a:bodyPr/>
                    <a:lstStyle/>
                    <a:p>
                      <a:pPr fontAlgn="t"/>
                      <a:r>
                        <a:rPr lang="en-US" sz="1100" b="1"/>
                        <a:t>TechNavio</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b="1" u="none" strike="noStrike">
                          <a:solidFill>
                            <a:srgbClr val="337AB7"/>
                          </a:solidFill>
                          <a:hlinkClick r:id="rId5"/>
                        </a:rPr>
                        <a:t>Global Internet of Things (IotT) Market 2015-2019</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a:t>- CAGR of 31.72 percent over the period 2014-2019.</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a:t>2,250</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dirty="0"/>
                        <a:t>2/2015)</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78637">
                <a:tc>
                  <a:txBody>
                    <a:bodyPr/>
                    <a:lstStyle/>
                    <a:p>
                      <a:pPr fontAlgn="t"/>
                      <a:r>
                        <a:rPr lang="en-US" sz="1100" b="1"/>
                        <a:t>Harbor Research</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b="1" u="none" strike="noStrike">
                          <a:solidFill>
                            <a:srgbClr val="337AB7"/>
                          </a:solidFill>
                          <a:hlinkClick r:id="rId6"/>
                        </a:rPr>
                        <a:t>Smart Systems Forecast Report</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br>
                        <a:rPr lang="zh-TW" altLang="en-US" sz="1100"/>
                      </a:br>
                      <a:endParaRPr lang="zh-TW" alt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br>
                        <a:rPr lang="zh-TW" altLang="en-US" sz="1100"/>
                      </a:br>
                      <a:endParaRPr lang="zh-TW" alt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br>
                        <a:rPr lang="zh-TW" altLang="en-US" sz="1100" dirty="0"/>
                      </a:br>
                      <a:endParaRPr lang="zh-TW" altLang="en-US" sz="1100" dirty="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78637">
                <a:tc>
                  <a:txBody>
                    <a:bodyPr/>
                    <a:lstStyle/>
                    <a:p>
                      <a:pPr fontAlgn="t"/>
                      <a:r>
                        <a:rPr lang="en-US" sz="1100" b="1"/>
                        <a:t>Allied Market Research</a:t>
                      </a: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b="1" u="none" strike="noStrike">
                          <a:solidFill>
                            <a:srgbClr val="337AB7"/>
                          </a:solidFill>
                          <a:hlinkClick r:id="rId7"/>
                        </a:rPr>
                        <a:t>World Internet of Things (IoT) Market 2014 - 2022</a:t>
                      </a: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br>
                        <a:rPr lang="zh-TW" altLang="en-US" sz="1100"/>
                      </a:br>
                      <a:endParaRPr lang="zh-TW" alt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a:t>$3792</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dirty="0"/>
                        <a:t>2014</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r h="253747">
                <a:tc>
                  <a:txBody>
                    <a:bodyPr/>
                    <a:lstStyle/>
                    <a:p>
                      <a:pPr fontAlgn="t"/>
                      <a:r>
                        <a:rPr lang="en-US" sz="1100" b="1"/>
                        <a:t>Machina Research</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b="1" u="none" strike="noStrike">
                          <a:solidFill>
                            <a:srgbClr val="337AB7"/>
                          </a:solidFill>
                          <a:hlinkClick r:id="rId8"/>
                        </a:rPr>
                        <a:t>Global IoT Opportunity</a:t>
                      </a:r>
                      <a:br>
                        <a:rPr lang="en-US" sz="1100"/>
                      </a:b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a:t>- Value of that wider IoT at USD900 billion in 2014, rising to USD4.3 trillion in 2024</a:t>
                      </a:r>
                      <a:br>
                        <a:rPr lang="en-US" sz="1100"/>
                      </a:br>
                      <a:r>
                        <a:rPr lang="en-US" sz="1100"/>
                        <a:t>- The total number of IoT connections will grow from 6 billion in 2015 to 27 billion in 2025, a CAGR of 16%.</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br>
                        <a:rPr lang="zh-TW" altLang="en-US" sz="1100"/>
                      </a:br>
                      <a:endParaRPr lang="zh-TW" alt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br>
                        <a:rPr lang="zh-TW" altLang="en-US" sz="1100" dirty="0"/>
                      </a:br>
                      <a:endParaRPr lang="zh-TW" altLang="en-US" sz="1100" dirty="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6"/>
                  </a:ext>
                </a:extLst>
              </a:tr>
              <a:tr h="122415">
                <a:tc>
                  <a:txBody>
                    <a:bodyPr/>
                    <a:lstStyle/>
                    <a:p>
                      <a:pPr fontAlgn="t"/>
                      <a:r>
                        <a:rPr lang="en-US" sz="1100" b="1"/>
                        <a:t>Mckinsey</a:t>
                      </a: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b="1" u="sng">
                          <a:solidFill>
                            <a:srgbClr val="23527C"/>
                          </a:solidFill>
                          <a:hlinkClick r:id="rId9"/>
                        </a:rPr>
                        <a:t>The Internet of Things: Sizing up the opportunity</a:t>
                      </a: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a:t>- The Internet of Things on the global economy might be as high as $6.2 trillion by 2025</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a:t>Free</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dirty="0"/>
                        <a:t>12/2014</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7"/>
                  </a:ext>
                </a:extLst>
              </a:tr>
              <a:tr h="122415">
                <a:tc>
                  <a:txBody>
                    <a:bodyPr/>
                    <a:lstStyle/>
                    <a:p>
                      <a:pPr fontAlgn="t"/>
                      <a:r>
                        <a:rPr lang="en-US" sz="1100" b="1"/>
                        <a:t>Goldman Sachs</a:t>
                      </a: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b="1" u="none" strike="noStrike">
                          <a:solidFill>
                            <a:srgbClr val="337AB7"/>
                          </a:solidFill>
                          <a:hlinkClick r:id="rId10"/>
                        </a:rPr>
                        <a:t>IoT Primer - Making sense of the next mega-trend</a:t>
                      </a: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a:t>- The IoT has the potential to connect 10X as many (28 billion) “things” to the Internet by 2020</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sz="1100"/>
                        <a:t>Free</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US" altLang="zh-TW" sz="1100" dirty="0"/>
                        <a:t>9/2014</a:t>
                      </a:r>
                    </a:p>
                  </a:txBody>
                  <a:tcPr marL="6486" marR="6486" marT="6486" marB="6486">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8"/>
                  </a:ext>
                </a:extLst>
              </a:tr>
              <a:tr h="122415">
                <a:tc>
                  <a:txBody>
                    <a:bodyPr/>
                    <a:lstStyle/>
                    <a:p>
                      <a:pPr fontAlgn="t"/>
                      <a:r>
                        <a:rPr lang="en-US" sz="1100" b="1"/>
                        <a:t>EMC / IDC</a:t>
                      </a: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a:noFill/>
                    </a:lnB>
                  </a:tcPr>
                </a:tc>
                <a:tc>
                  <a:txBody>
                    <a:bodyPr/>
                    <a:lstStyle/>
                    <a:p>
                      <a:pPr fontAlgn="t"/>
                      <a:r>
                        <a:rPr lang="en-US" sz="1100" b="1" u="none" strike="noStrike">
                          <a:solidFill>
                            <a:srgbClr val="337AB7"/>
                          </a:solidFill>
                          <a:hlinkClick r:id="rId11"/>
                        </a:rPr>
                        <a:t>Digital Universe</a:t>
                      </a:r>
                      <a:endParaRPr lang="en-US" sz="1100"/>
                    </a:p>
                  </a:txBody>
                  <a:tcPr marL="6486" marR="6486" marT="6486" marB="6486">
                    <a:lnL>
                      <a:noFill/>
                    </a:lnL>
                    <a:lnR>
                      <a:noFill/>
                    </a:lnR>
                    <a:lnT w="7620" cap="flat" cmpd="sng" algn="ctr">
                      <a:solidFill>
                        <a:srgbClr val="DDDDDD"/>
                      </a:solidFill>
                      <a:prstDash val="solid"/>
                      <a:round/>
                      <a:headEnd type="none" w="med" len="med"/>
                      <a:tailEnd type="none" w="med" len="med"/>
                    </a:lnT>
                    <a:lnB>
                      <a:noFill/>
                    </a:lnB>
                  </a:tcPr>
                </a:tc>
                <a:tc>
                  <a:txBody>
                    <a:bodyPr/>
                    <a:lstStyle/>
                    <a:p>
                      <a:pPr fontAlgn="t"/>
                      <a:r>
                        <a:rPr lang="en-US" sz="1100"/>
                        <a:t>- 20 billion connected things in 2013, and there will be 32 billion by 2020</a:t>
                      </a:r>
                    </a:p>
                  </a:txBody>
                  <a:tcPr marL="6486" marR="6486" marT="6486" marB="6486">
                    <a:lnL>
                      <a:noFill/>
                    </a:lnL>
                    <a:lnR>
                      <a:noFill/>
                    </a:lnR>
                    <a:lnT w="7620" cap="flat" cmpd="sng" algn="ctr">
                      <a:solidFill>
                        <a:srgbClr val="DDDDDD"/>
                      </a:solidFill>
                      <a:prstDash val="solid"/>
                      <a:round/>
                      <a:headEnd type="none" w="med" len="med"/>
                      <a:tailEnd type="none" w="med" len="med"/>
                    </a:lnT>
                    <a:lnB>
                      <a:noFill/>
                    </a:lnB>
                  </a:tcPr>
                </a:tc>
                <a:tc>
                  <a:txBody>
                    <a:bodyPr/>
                    <a:lstStyle/>
                    <a:p>
                      <a:pPr fontAlgn="t"/>
                      <a:r>
                        <a:rPr lang="en-US" sz="1100"/>
                        <a:t>Free</a:t>
                      </a:r>
                    </a:p>
                  </a:txBody>
                  <a:tcPr marL="6486" marR="6486" marT="6486" marB="6486">
                    <a:lnL>
                      <a:noFill/>
                    </a:lnL>
                    <a:lnR>
                      <a:noFill/>
                    </a:lnR>
                    <a:lnT w="7620" cap="flat" cmpd="sng" algn="ctr">
                      <a:solidFill>
                        <a:srgbClr val="DDDDDD"/>
                      </a:solidFill>
                      <a:prstDash val="solid"/>
                      <a:round/>
                      <a:headEnd type="none" w="med" len="med"/>
                      <a:tailEnd type="none" w="med" len="med"/>
                    </a:lnT>
                    <a:lnB>
                      <a:noFill/>
                    </a:lnB>
                  </a:tcPr>
                </a:tc>
                <a:tc>
                  <a:txBody>
                    <a:bodyPr/>
                    <a:lstStyle/>
                    <a:p>
                      <a:pPr fontAlgn="t"/>
                      <a:r>
                        <a:rPr lang="en-US" altLang="zh-TW" sz="1100" dirty="0"/>
                        <a:t>4/2014</a:t>
                      </a:r>
                    </a:p>
                  </a:txBody>
                  <a:tcPr marL="6486" marR="6486" marT="6486" marB="6486">
                    <a:lnL>
                      <a:noFill/>
                    </a:lnL>
                    <a:lnR>
                      <a:noFill/>
                    </a:lnR>
                    <a:lnT w="7620"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10009"/>
                  </a:ext>
                </a:extLst>
              </a:tr>
            </a:tbl>
          </a:graphicData>
        </a:graphic>
      </p:graphicFrame>
      <p:sp>
        <p:nvSpPr>
          <p:cNvPr id="5" name="文字方塊 4"/>
          <p:cNvSpPr txBox="1"/>
          <p:nvPr/>
        </p:nvSpPr>
        <p:spPr>
          <a:xfrm>
            <a:off x="435429" y="6379029"/>
            <a:ext cx="2416628" cy="276999"/>
          </a:xfrm>
          <a:prstGeom prst="rect">
            <a:avLst/>
          </a:prstGeom>
          <a:noFill/>
        </p:spPr>
        <p:txBody>
          <a:bodyPr wrap="square" rtlCol="0">
            <a:spAutoFit/>
          </a:bodyPr>
          <a:lstStyle/>
          <a:p>
            <a:r>
              <a:rPr lang="zh-TW" altLang="en-US" sz="1200" dirty="0"/>
              <a:t>資料來源：</a:t>
            </a:r>
            <a:r>
              <a:rPr lang="en-US" altLang="zh-TW" sz="1200" dirty="0" err="1"/>
              <a:t>postscapes</a:t>
            </a:r>
            <a:endParaRPr lang="zh-TW" altLang="en-US" sz="1200" dirty="0"/>
          </a:p>
        </p:txBody>
      </p:sp>
      <p:sp>
        <p:nvSpPr>
          <p:cNvPr id="6" name="Rectangle 1"/>
          <p:cNvSpPr>
            <a:spLocks noChangeArrowheads="1"/>
          </p:cNvSpPr>
          <p:nvPr/>
        </p:nvSpPr>
        <p:spPr bwMode="auto">
          <a:xfrm>
            <a:off x="2002971" y="0"/>
            <a:ext cx="7141029" cy="640154"/>
          </a:xfrm>
          <a:prstGeom prst="rect">
            <a:avLst/>
          </a:prstGeom>
          <a:solidFill>
            <a:srgbClr val="FFFFFF"/>
          </a:solidFill>
          <a:ln w="9525">
            <a:noFill/>
            <a:miter lim="800000"/>
            <a:headEnd/>
            <a:tailEnd/>
          </a:ln>
          <a:effectLst/>
        </p:spPr>
        <p:txBody>
          <a:bodyPr vert="horz" wrap="square" lIns="91440" tIns="179331"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2400" b="1" i="0" u="none" strike="noStrike" cap="none" normalizeH="0" baseline="0" dirty="0">
                <a:ln>
                  <a:noFill/>
                </a:ln>
                <a:solidFill>
                  <a:srgbClr val="000000"/>
                </a:solidFill>
                <a:effectLst/>
                <a:latin typeface="Arial" pitchFamily="34" charset="0"/>
                <a:ea typeface="inherit"/>
                <a:cs typeface="新細明體" pitchFamily="18" charset="-120"/>
              </a:rPr>
              <a:t>Forecasts and Trends</a:t>
            </a:r>
            <a:r>
              <a:rPr kumimoji="1" lang="en-US" altLang="zh-TW" sz="2400" b="1" i="0" u="none" strike="noStrike" cap="none" normalizeH="0" baseline="0" dirty="0">
                <a:ln>
                  <a:noFill/>
                </a:ln>
                <a:solidFill>
                  <a:srgbClr val="000000"/>
                </a:solidFill>
                <a:effectLst/>
                <a:latin typeface="Arial" pitchFamily="34" charset="0"/>
                <a:ea typeface="inherit"/>
                <a:cs typeface="新細明體" pitchFamily="18" charset="-120"/>
              </a:rPr>
              <a:t>(</a:t>
            </a:r>
            <a:r>
              <a:rPr kumimoji="1" lang="zh-TW" altLang="en-US" sz="2400" b="1" i="0" u="none" strike="noStrike" cap="none" normalizeH="0" baseline="0" dirty="0">
                <a:ln>
                  <a:noFill/>
                </a:ln>
                <a:solidFill>
                  <a:srgbClr val="000000"/>
                </a:solidFill>
                <a:effectLst/>
                <a:latin typeface="Arial" pitchFamily="34" charset="0"/>
                <a:ea typeface="inherit"/>
                <a:cs typeface="新細明體" pitchFamily="18" charset="-120"/>
              </a:rPr>
              <a:t>物聯網發展之預估與趨勢</a:t>
            </a:r>
            <a:r>
              <a:rPr kumimoji="1" lang="en-US" altLang="zh-TW" sz="2400" b="1" i="0" u="none" strike="noStrike" cap="none" normalizeH="0" baseline="0" dirty="0">
                <a:ln>
                  <a:noFill/>
                </a:ln>
                <a:solidFill>
                  <a:srgbClr val="000000"/>
                </a:solidFill>
                <a:effectLst/>
                <a:latin typeface="Arial" pitchFamily="34" charset="0"/>
                <a:ea typeface="inherit"/>
                <a:cs typeface="新細明體" pitchFamily="18" charset="-120"/>
              </a:rPr>
              <a:t>)</a:t>
            </a:r>
            <a:endParaRPr kumimoji="1" lang="zh-TW" altLang="zh-TW" sz="2400" b="1" i="0" u="none" strike="noStrike" cap="none" normalizeH="0" baseline="0" dirty="0">
              <a:ln>
                <a:noFill/>
              </a:ln>
              <a:solidFill>
                <a:srgbClr val="000000"/>
              </a:solidFill>
              <a:effectLst/>
              <a:latin typeface="Arial" pitchFamily="34" charset="0"/>
              <a:ea typeface="inherit"/>
              <a:cs typeface="新細明體" pitchFamily="18" charset="-120"/>
            </a:endParaRPr>
          </a:p>
        </p:txBody>
      </p:sp>
      <p:sp>
        <p:nvSpPr>
          <p:cNvPr id="7"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74</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27354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C6C8483-95B3-43B9-9A3C-12A8D068DDD3}" type="slidenum">
              <a:rPr lang="zh-TW" altLang="en-US" smtClean="0"/>
              <a:pPr/>
              <a:t>75</a:t>
            </a:fld>
            <a:endParaRPr lang="zh-TW" altLang="en-US"/>
          </a:p>
        </p:txBody>
      </p:sp>
      <p:sp>
        <p:nvSpPr>
          <p:cNvPr id="50" name="矩形 49"/>
          <p:cNvSpPr/>
          <p:nvPr/>
        </p:nvSpPr>
        <p:spPr>
          <a:xfrm>
            <a:off x="651011" y="835730"/>
            <a:ext cx="7718304" cy="1118255"/>
          </a:xfrm>
          <a:prstGeom prst="rect">
            <a:avLst/>
          </a:prstGeom>
        </p:spPr>
        <p:txBody>
          <a:bodyPr wrap="square" anchor="ctr">
            <a:spAutoFit/>
          </a:bodyPr>
          <a:lstStyle/>
          <a:p>
            <a:pPr marL="457200" indent="-457200" algn="just">
              <a:lnSpc>
                <a:spcPts val="4000"/>
              </a:lnSpc>
            </a:pPr>
            <a:r>
              <a:rPr lang="zh-TW" altLang="en-US" sz="2800" b="1" dirty="0">
                <a:latin typeface="微軟正黑體" panose="020B0604030504040204" pitchFamily="34" charset="-120"/>
                <a:ea typeface="微軟正黑體" panose="020B0604030504040204" pitchFamily="34" charset="-120"/>
              </a:rPr>
              <a:t>資金</a:t>
            </a:r>
            <a:r>
              <a:rPr lang="zh-TW" altLang="en-US" sz="2800" dirty="0">
                <a:latin typeface="微軟正黑體" panose="020B0604030504040204" pitchFamily="34" charset="-120"/>
                <a:ea typeface="微軟正黑體" panose="020B0604030504040204" pitchFamily="34" charset="-120"/>
              </a:rPr>
              <a:t>協助：連結國際創投資金</a:t>
            </a:r>
            <a:endParaRPr lang="en-US" altLang="zh-TW" sz="2800" dirty="0">
              <a:latin typeface="微軟正黑體" panose="020B0604030504040204" pitchFamily="34" charset="-120"/>
              <a:ea typeface="微軟正黑體" panose="020B0604030504040204" pitchFamily="34" charset="-120"/>
            </a:endParaRPr>
          </a:p>
          <a:p>
            <a:pPr marL="457200" indent="-457200" algn="just">
              <a:lnSpc>
                <a:spcPts val="4000"/>
              </a:lnSpc>
            </a:pPr>
            <a:endParaRPr lang="zh-TW" altLang="en-US" sz="2800" dirty="0">
              <a:latin typeface="微軟正黑體" panose="020B0604030504040204" pitchFamily="34" charset="-120"/>
              <a:ea typeface="微軟正黑體" panose="020B0604030504040204" pitchFamily="34" charset="-120"/>
            </a:endParaRPr>
          </a:p>
        </p:txBody>
      </p:sp>
      <p:sp>
        <p:nvSpPr>
          <p:cNvPr id="6" name="矩形 5"/>
          <p:cNvSpPr/>
          <p:nvPr/>
        </p:nvSpPr>
        <p:spPr>
          <a:xfrm>
            <a:off x="895349" y="1863605"/>
            <a:ext cx="7867653" cy="9048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hangingPunct="0">
              <a:lnSpc>
                <a:spcPct val="120000"/>
              </a:lnSpc>
              <a:spcBef>
                <a:spcPct val="0"/>
              </a:spcBef>
            </a:pPr>
            <a:r>
              <a:rPr lang="zh-TW" altLang="en-US" sz="2200" dirty="0">
                <a:solidFill>
                  <a:schemeClr val="tx1"/>
                </a:solidFill>
                <a:latin typeface="Arial Unicode MS" panose="020B0604020202020204" pitchFamily="34" charset="-120"/>
                <a:ea typeface="微軟正黑體" panose="020B0604030504040204" pitchFamily="34" charset="-120"/>
              </a:rPr>
              <a:t>透過</a:t>
            </a:r>
            <a:r>
              <a:rPr lang="zh-TW" altLang="en-US" sz="2200" dirty="0">
                <a:solidFill>
                  <a:srgbClr val="C00000"/>
                </a:solidFill>
                <a:latin typeface="Arial Unicode MS" panose="020B0604020202020204" pitchFamily="34" charset="-120"/>
                <a:ea typeface="微軟正黑體" panose="020B0604030504040204" pitchFamily="34" charset="-120"/>
              </a:rPr>
              <a:t>創新誘因機制</a:t>
            </a:r>
            <a:r>
              <a:rPr lang="zh-TW" altLang="en-US" sz="2200" dirty="0">
                <a:solidFill>
                  <a:schemeClr val="tx1"/>
                </a:solidFill>
                <a:latin typeface="Arial Unicode MS" panose="020B0604020202020204" pitchFamily="34" charset="-120"/>
                <a:ea typeface="微軟正黑體" panose="020B0604030504040204" pitchFamily="34" charset="-120"/>
              </a:rPr>
              <a:t>，引進</a:t>
            </a:r>
            <a:r>
              <a:rPr lang="zh-TW" altLang="en-US" sz="2200" dirty="0">
                <a:solidFill>
                  <a:srgbClr val="C00000"/>
                </a:solidFill>
                <a:latin typeface="Arial Unicode MS" panose="020B0604020202020204" pitchFamily="34" charset="-120"/>
                <a:ea typeface="微軟正黑體" panose="020B0604030504040204" pitchFamily="34" charset="-120"/>
              </a:rPr>
              <a:t>國內外創投資金、專業知識與網絡</a:t>
            </a:r>
            <a:r>
              <a:rPr lang="zh-TW" altLang="en-US" sz="2200" dirty="0">
                <a:solidFill>
                  <a:schemeClr val="tx1"/>
                </a:solidFill>
                <a:latin typeface="Arial Unicode MS" panose="020B0604020202020204" pitchFamily="34" charset="-120"/>
                <a:ea typeface="微軟正黑體"/>
              </a:rPr>
              <a:t>，將新創</a:t>
            </a:r>
            <a:r>
              <a:rPr lang="zh-TW" altLang="en-US" sz="2200" dirty="0">
                <a:solidFill>
                  <a:schemeClr val="tx1"/>
                </a:solidFill>
                <a:latin typeface="Arial Unicode MS" panose="020B0604020202020204" pitchFamily="34" charset="-120"/>
                <a:ea typeface="微軟正黑體" panose="020B0604030504040204" pitchFamily="34" charset="-120"/>
              </a:rPr>
              <a:t>團隊</a:t>
            </a:r>
            <a:r>
              <a:rPr lang="zh-TW" altLang="en-US" sz="2200" dirty="0">
                <a:solidFill>
                  <a:srgbClr val="C00000"/>
                </a:solidFill>
                <a:latin typeface="Arial Unicode MS" panose="020B0604020202020204" pitchFamily="34" charset="-120"/>
                <a:ea typeface="微軟正黑體" panose="020B0604030504040204" pitchFamily="34" charset="-120"/>
              </a:rPr>
              <a:t>帶上國際市場</a:t>
            </a:r>
            <a:r>
              <a:rPr lang="zh-TW" altLang="en-US" sz="2200" dirty="0">
                <a:solidFill>
                  <a:schemeClr val="tx1"/>
                </a:solidFill>
                <a:latin typeface="Arial Unicode MS" panose="020B0604020202020204" pitchFamily="34" charset="-120"/>
                <a:ea typeface="微軟正黑體" panose="020B0604030504040204" pitchFamily="34" charset="-120"/>
              </a:rPr>
              <a:t>，尤其是</a:t>
            </a:r>
            <a:r>
              <a:rPr lang="zh-TW" altLang="en-US" sz="2200" dirty="0">
                <a:solidFill>
                  <a:srgbClr val="C00000"/>
                </a:solidFill>
                <a:latin typeface="Arial Unicode MS" panose="020B0604020202020204" pitchFamily="34" charset="-120"/>
                <a:ea typeface="微軟正黑體" panose="020B0604030504040204" pitchFamily="34" charset="-120"/>
              </a:rPr>
              <a:t>強化矽谷的緊密鏈結</a:t>
            </a:r>
            <a:endParaRPr lang="en-US" altLang="zh-TW" sz="2200" dirty="0">
              <a:solidFill>
                <a:srgbClr val="C00000"/>
              </a:solidFill>
              <a:latin typeface="Arial Unicode MS" panose="020B0604020202020204" pitchFamily="34" charset="-120"/>
              <a:ea typeface="微軟正黑體" panose="020B0604030504040204" pitchFamily="34" charset="-120"/>
            </a:endParaRPr>
          </a:p>
        </p:txBody>
      </p:sp>
      <p:grpSp>
        <p:nvGrpSpPr>
          <p:cNvPr id="4" name="群組 6"/>
          <p:cNvGrpSpPr/>
          <p:nvPr/>
        </p:nvGrpSpPr>
        <p:grpSpPr>
          <a:xfrm>
            <a:off x="387378" y="5481726"/>
            <a:ext cx="8289899" cy="1222706"/>
            <a:chOff x="475387" y="3926288"/>
            <a:chExt cx="8759388" cy="1531729"/>
          </a:xfrm>
        </p:grpSpPr>
        <p:sp>
          <p:nvSpPr>
            <p:cNvPr id="8" name="圓角矩形 7"/>
            <p:cNvSpPr/>
            <p:nvPr/>
          </p:nvSpPr>
          <p:spPr bwMode="auto">
            <a:xfrm>
              <a:off x="2239990" y="3943888"/>
              <a:ext cx="6994785" cy="1514129"/>
            </a:xfrm>
            <a:prstGeom prst="roundRect">
              <a:avLst/>
            </a:prstGeom>
            <a:solidFill>
              <a:schemeClr val="accent1">
                <a:lumMod val="20000"/>
                <a:lumOff val="80000"/>
              </a:schemeClr>
            </a:solidFill>
            <a:ln w="25400" cap="flat" cmpd="sng" algn="ctr">
              <a:solidFill>
                <a:srgbClr val="2F8BDD"/>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lIns="216000" tIns="0" rIns="36000" bIns="0" spcCol="1270" anchor="ctr"/>
            <a:lstStyle/>
            <a:p>
              <a:pPr marL="542925" lvl="1" algn="just" defTabSz="800100" hangingPunct="0">
                <a:lnSpc>
                  <a:spcPts val="2600"/>
                </a:lnSpc>
                <a:spcBef>
                  <a:spcPts val="1200"/>
                </a:spcBef>
                <a:defRPr/>
              </a:pPr>
              <a:r>
                <a:rPr lang="zh-TW" altLang="en-US" sz="2000" dirty="0">
                  <a:solidFill>
                    <a:schemeClr val="tx1"/>
                  </a:solidFill>
                  <a:latin typeface="Arial Unicode MS" panose="020B0604020202020204" pitchFamily="34" charset="-120"/>
                  <a:ea typeface="微軟正黑體" panose="020B0604030504040204" pitchFamily="34" charset="-120"/>
                </a:rPr>
                <a:t>促進臺灣與矽谷之人才、技術及資金鏈結，已通過兩家創投，募集資金達新臺幣</a:t>
              </a:r>
              <a:r>
                <a:rPr lang="en-US" altLang="zh-TW" sz="2000" dirty="0">
                  <a:solidFill>
                    <a:schemeClr val="tx1"/>
                  </a:solidFill>
                  <a:latin typeface="Arial Unicode MS" panose="020B0604020202020204" pitchFamily="34" charset="-120"/>
                  <a:ea typeface="微軟正黑體" panose="020B0604030504040204" pitchFamily="34" charset="-120"/>
                </a:rPr>
                <a:t>24</a:t>
              </a:r>
              <a:r>
                <a:rPr lang="zh-TW" altLang="en-US" sz="2000" dirty="0">
                  <a:solidFill>
                    <a:schemeClr val="tx1"/>
                  </a:solidFill>
                  <a:latin typeface="Arial Unicode MS" panose="020B0604020202020204" pitchFamily="34" charset="-120"/>
                  <a:ea typeface="微軟正黑體" panose="020B0604030504040204" pitchFamily="34" charset="-120"/>
                </a:rPr>
                <a:t>億元</a:t>
              </a:r>
            </a:p>
          </p:txBody>
        </p:sp>
        <p:grpSp>
          <p:nvGrpSpPr>
            <p:cNvPr id="5" name="群組 39"/>
            <p:cNvGrpSpPr>
              <a:grpSpLocks/>
            </p:cNvGrpSpPr>
            <p:nvPr/>
          </p:nvGrpSpPr>
          <p:grpSpPr bwMode="auto">
            <a:xfrm>
              <a:off x="475387" y="3926288"/>
              <a:ext cx="2509066" cy="1529572"/>
              <a:chOff x="1147824" y="1772815"/>
              <a:chExt cx="1687170" cy="1604158"/>
            </a:xfrm>
          </p:grpSpPr>
          <p:sp>
            <p:nvSpPr>
              <p:cNvPr id="10" name="＞形箭號 9"/>
              <p:cNvSpPr/>
              <p:nvPr/>
            </p:nvSpPr>
            <p:spPr>
              <a:xfrm>
                <a:off x="1147824" y="1772815"/>
                <a:ext cx="1551108" cy="855927"/>
              </a:xfrm>
              <a:prstGeom prst="chevron">
                <a:avLst>
                  <a:gd name="adj" fmla="val 35715"/>
                </a:avLst>
              </a:prstGeom>
              <a:solidFill>
                <a:srgbClr val="2F8BD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11" name="圓角矩形 10"/>
              <p:cNvSpPr/>
              <p:nvPr/>
            </p:nvSpPr>
            <p:spPr>
              <a:xfrm>
                <a:off x="1377042" y="1909984"/>
                <a:ext cx="1457952" cy="1466989"/>
              </a:xfrm>
              <a:prstGeom prst="roundRect">
                <a:avLst/>
              </a:prstGeom>
              <a:solidFill>
                <a:sysClr val="window" lastClr="FFFFFF"/>
              </a:solidFill>
              <a:ln w="25400" cap="flat" cmpd="sng" algn="ctr">
                <a:solidFill>
                  <a:srgbClr val="2F8BDD"/>
                </a:solidFill>
                <a:prstDash val="solid"/>
              </a:ln>
              <a:effectLst/>
            </p:spPr>
            <p:txBody>
              <a:bodyPr lIns="0" tIns="0" rIns="0" bIns="0" anchor="ctr"/>
              <a:lstStyle/>
              <a:p>
                <a:pPr algn="ctr" hangingPunct="0">
                  <a:defRPr/>
                </a:pPr>
                <a:r>
                  <a:rPr lang="zh-TW" altLang="en-US" sz="2200" b="1" kern="0" dirty="0">
                    <a:latin typeface="Arial Unicode MS" panose="020B0604020202020204" pitchFamily="34" charset="-120"/>
                    <a:ea typeface="微軟正黑體" panose="020B0604030504040204" pitchFamily="34" charset="-120"/>
                  </a:rPr>
                  <a:t>臺灣矽谷</a:t>
                </a:r>
                <a:endParaRPr lang="en-US" altLang="zh-TW" sz="2200" b="1" kern="0" dirty="0">
                  <a:latin typeface="Arial Unicode MS" panose="020B0604020202020204" pitchFamily="34" charset="-120"/>
                  <a:ea typeface="微軟正黑體" panose="020B0604030504040204" pitchFamily="34" charset="-120"/>
                </a:endParaRPr>
              </a:p>
              <a:p>
                <a:pPr algn="ctr" hangingPunct="0">
                  <a:lnSpc>
                    <a:spcPct val="110000"/>
                  </a:lnSpc>
                  <a:defRPr/>
                </a:pPr>
                <a:r>
                  <a:rPr lang="zh-TW" altLang="en-US" sz="2200" b="1" kern="0" dirty="0">
                    <a:latin typeface="Arial Unicode MS" panose="020B0604020202020204" pitchFamily="34" charset="-120"/>
                    <a:ea typeface="微軟正黑體" panose="020B0604030504040204" pitchFamily="34" charset="-120"/>
                  </a:rPr>
                  <a:t>科技基金</a:t>
                </a:r>
              </a:p>
            </p:txBody>
          </p:sp>
        </p:grpSp>
      </p:grpSp>
      <p:grpSp>
        <p:nvGrpSpPr>
          <p:cNvPr id="7" name="群組 11"/>
          <p:cNvGrpSpPr/>
          <p:nvPr/>
        </p:nvGrpSpPr>
        <p:grpSpPr>
          <a:xfrm>
            <a:off x="315626" y="2800417"/>
            <a:ext cx="8361650" cy="1484418"/>
            <a:chOff x="521653" y="2409772"/>
            <a:chExt cx="7925545" cy="1307207"/>
          </a:xfrm>
        </p:grpSpPr>
        <p:sp>
          <p:nvSpPr>
            <p:cNvPr id="13" name="圓角矩形 12"/>
            <p:cNvSpPr/>
            <p:nvPr/>
          </p:nvSpPr>
          <p:spPr bwMode="auto">
            <a:xfrm>
              <a:off x="2109387" y="2427372"/>
              <a:ext cx="6337811" cy="1289606"/>
            </a:xfrm>
            <a:prstGeom prst="roundRect">
              <a:avLst/>
            </a:prstGeom>
            <a:solidFill>
              <a:srgbClr val="EAF2FA"/>
            </a:solidFill>
            <a:ln w="25400" cap="flat" cmpd="sng" algn="ctr">
              <a:solidFill>
                <a:srgbClr val="00ADDC"/>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lIns="216000" tIns="0" rIns="108000" bIns="0" spcCol="1270" anchor="ctr"/>
            <a:lstStyle/>
            <a:p>
              <a:pPr marL="631825" lvl="1" algn="just" defTabSz="800100" hangingPunct="0">
                <a:lnSpc>
                  <a:spcPts val="2600"/>
                </a:lnSpc>
                <a:spcBef>
                  <a:spcPts val="1200"/>
                </a:spcBef>
                <a:spcAft>
                  <a:spcPts val="0"/>
                </a:spcAft>
                <a:defRPr/>
              </a:pPr>
              <a:r>
                <a:rPr kumimoji="0" lang="zh-TW" altLang="en-US" sz="2000" dirty="0">
                  <a:solidFill>
                    <a:schemeClr val="tx1"/>
                  </a:solidFill>
                  <a:latin typeface="Arial Unicode MS" panose="020B0604020202020204" pitchFamily="34" charset="-120"/>
                  <a:ea typeface="微軟正黑體" panose="020B0604030504040204" pitchFamily="34" charset="-120"/>
                </a:rPr>
                <a:t>國發基金與國內外</a:t>
              </a:r>
              <a:r>
                <a:rPr lang="zh-TW" altLang="en-US" sz="2000" dirty="0">
                  <a:solidFill>
                    <a:schemeClr val="tx1"/>
                  </a:solidFill>
                  <a:latin typeface="Arial Unicode MS" panose="020B0604020202020204" pitchFamily="34" charset="-120"/>
                  <a:ea typeface="微軟正黑體" panose="020B0604030504040204" pitchFamily="34" charset="-120"/>
                </a:rPr>
                <a:t>知名創投合作，至</a:t>
              </a:r>
              <a:r>
                <a:rPr lang="en-US" altLang="zh-TW" sz="2000" dirty="0">
                  <a:solidFill>
                    <a:schemeClr val="tx1"/>
                  </a:solidFill>
                  <a:latin typeface="Arial Unicode MS" panose="020B0604020202020204" pitchFamily="34" charset="-120"/>
                  <a:ea typeface="微軟正黑體" panose="020B0604030504040204" pitchFamily="34" charset="-120"/>
                </a:rPr>
                <a:t>105.8</a:t>
              </a:r>
              <a:r>
                <a:rPr lang="zh-TW" altLang="en-US" sz="2000" dirty="0">
                  <a:solidFill>
                    <a:schemeClr val="tx1"/>
                  </a:solidFill>
                  <a:latin typeface="Arial Unicode MS" panose="020B0604020202020204" pitchFamily="34" charset="-120"/>
                  <a:ea typeface="微軟正黑體" panose="020B0604030504040204" pitchFamily="34" charset="-120"/>
                </a:rPr>
                <a:t>止，通過</a:t>
              </a:r>
              <a:r>
                <a:rPr lang="en-US" altLang="zh-TW" sz="2000" dirty="0">
                  <a:solidFill>
                    <a:schemeClr val="tx1"/>
                  </a:solidFill>
                  <a:latin typeface="Arial Unicode MS" panose="020B0604020202020204" pitchFamily="34" charset="-120"/>
                  <a:ea typeface="微軟正黑體" panose="020B0604030504040204" pitchFamily="34" charset="-120"/>
                </a:rPr>
                <a:t>500 Startups</a:t>
              </a:r>
              <a:r>
                <a:rPr lang="zh-TW" altLang="en-US" sz="2000" dirty="0">
                  <a:solidFill>
                    <a:schemeClr val="tx1"/>
                  </a:solidFill>
                  <a:latin typeface="Arial Unicode MS" panose="020B0604020202020204" pitchFamily="34" charset="-120"/>
                  <a:ea typeface="微軟正黑體" panose="020B0604030504040204" pitchFamily="34" charset="-120"/>
                </a:rPr>
                <a:t>、本誠等</a:t>
              </a:r>
              <a:r>
                <a:rPr lang="en-US" altLang="zh-TW" sz="2000" dirty="0">
                  <a:solidFill>
                    <a:schemeClr val="tx1"/>
                  </a:solidFill>
                  <a:latin typeface="Arial Unicode MS" panose="020B0604020202020204" pitchFamily="34" charset="-120"/>
                  <a:ea typeface="微軟正黑體" panose="020B0604030504040204" pitchFamily="34" charset="-120"/>
                </a:rPr>
                <a:t>5</a:t>
              </a:r>
              <a:r>
                <a:rPr lang="zh-TW" altLang="en-US" sz="2000" dirty="0">
                  <a:solidFill>
                    <a:schemeClr val="tx1"/>
                  </a:solidFill>
                  <a:latin typeface="Arial Unicode MS" panose="020B0604020202020204" pitchFamily="34" charset="-120"/>
                  <a:ea typeface="微軟正黑體" panose="020B0604030504040204" pitchFamily="34" charset="-120"/>
                </a:rPr>
                <a:t>家創投，總募集資金新臺幣</a:t>
              </a:r>
              <a:r>
                <a:rPr lang="en-US" altLang="zh-TW" sz="2000" dirty="0">
                  <a:solidFill>
                    <a:schemeClr val="tx1"/>
                  </a:solidFill>
                  <a:latin typeface="Arial Unicode MS" panose="020B0604020202020204" pitchFamily="34" charset="-120"/>
                  <a:ea typeface="微軟正黑體" panose="020B0604030504040204" pitchFamily="34" charset="-120"/>
                </a:rPr>
                <a:t>136</a:t>
              </a:r>
              <a:r>
                <a:rPr lang="zh-TW" altLang="en-US" sz="2000" dirty="0">
                  <a:solidFill>
                    <a:schemeClr val="tx1"/>
                  </a:solidFill>
                  <a:latin typeface="Arial Unicode MS" panose="020B0604020202020204" pitchFamily="34" charset="-120"/>
                  <a:ea typeface="微軟正黑體" panose="020B0604030504040204" pitchFamily="34" charset="-120"/>
                </a:rPr>
                <a:t>億元，已投資阿福管家、行動貝果等國內新創企業</a:t>
              </a:r>
            </a:p>
          </p:txBody>
        </p:sp>
        <p:grpSp>
          <p:nvGrpSpPr>
            <p:cNvPr id="9" name="群組 52"/>
            <p:cNvGrpSpPr>
              <a:grpSpLocks/>
            </p:cNvGrpSpPr>
            <p:nvPr/>
          </p:nvGrpSpPr>
          <p:grpSpPr bwMode="auto">
            <a:xfrm>
              <a:off x="521653" y="2409772"/>
              <a:ext cx="2329596" cy="1307207"/>
              <a:chOff x="1187624" y="1772815"/>
              <a:chExt cx="1633470" cy="1370950"/>
            </a:xfrm>
          </p:grpSpPr>
          <p:sp>
            <p:nvSpPr>
              <p:cNvPr id="15" name="＞形箭號 14"/>
              <p:cNvSpPr/>
              <p:nvPr/>
            </p:nvSpPr>
            <p:spPr>
              <a:xfrm>
                <a:off x="1187624" y="1772815"/>
                <a:ext cx="1625863" cy="855926"/>
              </a:xfrm>
              <a:prstGeom prst="chevron">
                <a:avLst>
                  <a:gd name="adj" fmla="val 35715"/>
                </a:avLst>
              </a:prstGeom>
              <a:solidFill>
                <a:srgbClr val="00ADDC"/>
              </a:solidFill>
              <a:ln w="38100" cap="flat" cmpd="sng" algn="ctr">
                <a:solidFill>
                  <a:sysClr val="window" lastClr="FFFFFF"/>
                </a:solidFill>
                <a:prstDash val="solid"/>
              </a:ln>
              <a:effectLst>
                <a:outerShdw blurRad="40005" dist="20000" dir="5400000" rotWithShape="0">
                  <a:srgbClr val="000000">
                    <a:alpha val="38000"/>
                  </a:srgbClr>
                </a:outerShdw>
              </a:effectLst>
            </p:spPr>
            <p:txBody>
              <a:bodyPr lIns="0" rIns="0" anchor="ctr"/>
              <a:lstStyle/>
              <a:p>
                <a:pPr algn="ctr" fontAlgn="auto" hangingPunct="0">
                  <a:spcBef>
                    <a:spcPts val="0"/>
                  </a:spcBef>
                  <a:spcAft>
                    <a:spcPts val="0"/>
                  </a:spcAft>
                  <a:defRPr/>
                </a:pPr>
                <a:endParaRPr kumimoji="0" lang="zh-TW" altLang="en-US" kern="0">
                  <a:solidFill>
                    <a:prstClr val="black"/>
                  </a:solidFill>
                  <a:latin typeface="Arial Unicode MS" panose="020B0604020202020204" pitchFamily="34" charset="-120"/>
                  <a:ea typeface="微軟正黑體" panose="020B0604030504040204" pitchFamily="34" charset="-120"/>
                </a:endParaRPr>
              </a:p>
            </p:txBody>
          </p:sp>
          <p:sp>
            <p:nvSpPr>
              <p:cNvPr id="16" name="圓角矩形 15"/>
              <p:cNvSpPr/>
              <p:nvPr/>
            </p:nvSpPr>
            <p:spPr>
              <a:xfrm>
                <a:off x="1443244" y="1923928"/>
                <a:ext cx="1377850" cy="1219837"/>
              </a:xfrm>
              <a:prstGeom prst="roundRect">
                <a:avLst/>
              </a:prstGeom>
              <a:solidFill>
                <a:sysClr val="window" lastClr="FFFFFF"/>
              </a:solidFill>
              <a:ln w="25400" cap="flat" cmpd="sng" algn="ctr">
                <a:solidFill>
                  <a:srgbClr val="00ADDC"/>
                </a:solidFill>
                <a:prstDash val="solid"/>
              </a:ln>
              <a:effectLst/>
            </p:spPr>
            <p:txBody>
              <a:bodyPr lIns="0" tIns="0" rIns="0" bIns="0" anchor="ctr"/>
              <a:lstStyle/>
              <a:p>
                <a:pPr algn="ctr" hangingPunct="0">
                  <a:defRPr/>
                </a:pPr>
                <a:r>
                  <a:rPr kumimoji="0" lang="zh-TW" altLang="en-US" sz="2200" b="1" kern="0" dirty="0">
                    <a:latin typeface="Arial Unicode MS" panose="020B0604020202020204" pitchFamily="34" charset="-120"/>
                    <a:ea typeface="微軟正黑體" panose="020B0604030504040204" pitchFamily="34" charset="-120"/>
                  </a:rPr>
                  <a:t>創業拔萃方案投資計畫</a:t>
                </a:r>
              </a:p>
            </p:txBody>
          </p:sp>
        </p:grpSp>
      </p:grpSp>
      <p:grpSp>
        <p:nvGrpSpPr>
          <p:cNvPr id="12" name="群組 16"/>
          <p:cNvGrpSpPr/>
          <p:nvPr/>
        </p:nvGrpSpPr>
        <p:grpSpPr>
          <a:xfrm>
            <a:off x="1306551" y="4411873"/>
            <a:ext cx="7000145" cy="988658"/>
            <a:chOff x="1287501" y="4260642"/>
            <a:chExt cx="7000145" cy="988658"/>
          </a:xfrm>
        </p:grpSpPr>
        <p:sp>
          <p:nvSpPr>
            <p:cNvPr id="18" name="矩形 17"/>
            <p:cNvSpPr/>
            <p:nvPr/>
          </p:nvSpPr>
          <p:spPr>
            <a:xfrm>
              <a:off x="1414425" y="4260642"/>
              <a:ext cx="2371162" cy="400110"/>
            </a:xfrm>
            <a:prstGeom prst="rect">
              <a:avLst/>
            </a:prstGeom>
          </p:spPr>
          <p:txBody>
            <a:bodyPr wrap="none" anchor="t">
              <a:spAutoFit/>
            </a:bodyPr>
            <a:lstStyle/>
            <a:p>
              <a:pPr hangingPunct="0"/>
              <a:r>
                <a:rPr lang="zh-TW"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anose="020B0604020202020204" pitchFamily="34" charset="-120"/>
                  <a:ea typeface="微軟正黑體" pitchFamily="34" charset="-120"/>
                </a:rPr>
                <a:t>   </a:t>
              </a:r>
              <a:r>
                <a:rPr lang="en-US" altLang="zh-TW"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anose="020B0604020202020204" pitchFamily="34" charset="-120"/>
                  <a:ea typeface="微軟正黑體" pitchFamily="34" charset="-120"/>
                </a:rPr>
                <a:t>500 Startups</a:t>
              </a:r>
              <a:r>
                <a:rPr lang="zh-TW"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anose="020B0604020202020204" pitchFamily="34" charset="-120"/>
                  <a:ea typeface="微軟正黑體" pitchFamily="34" charset="-120"/>
                </a:rPr>
                <a:t>投資</a:t>
              </a:r>
            </a:p>
          </p:txBody>
        </p:sp>
        <p:grpSp>
          <p:nvGrpSpPr>
            <p:cNvPr id="14" name="群組 49"/>
            <p:cNvGrpSpPr/>
            <p:nvPr/>
          </p:nvGrpSpPr>
          <p:grpSpPr>
            <a:xfrm>
              <a:off x="1287501" y="4632990"/>
              <a:ext cx="1463414" cy="616310"/>
              <a:chOff x="753011" y="4274339"/>
              <a:chExt cx="1608876" cy="822937"/>
            </a:xfrm>
          </p:grpSpPr>
          <p:pic>
            <p:nvPicPr>
              <p:cNvPr id="28" name="圖片 27"/>
              <p:cNvPicPr>
                <a:picLocks noChangeAspect="1"/>
              </p:cNvPicPr>
              <p:nvPr/>
            </p:nvPicPr>
            <p:blipFill>
              <a:blip r:embed="rId2" cstate="print"/>
              <a:stretch>
                <a:fillRect/>
              </a:stretch>
            </p:blipFill>
            <p:spPr>
              <a:xfrm>
                <a:off x="753011" y="4274339"/>
                <a:ext cx="1136752" cy="350859"/>
              </a:xfrm>
              <a:prstGeom prst="rect">
                <a:avLst/>
              </a:prstGeom>
            </p:spPr>
          </p:pic>
          <p:sp>
            <p:nvSpPr>
              <p:cNvPr id="29" name="矩形 28"/>
              <p:cNvSpPr/>
              <p:nvPr/>
            </p:nvSpPr>
            <p:spPr>
              <a:xfrm>
                <a:off x="1030968" y="4563025"/>
                <a:ext cx="1330919" cy="534251"/>
              </a:xfrm>
              <a:prstGeom prst="rect">
                <a:avLst/>
              </a:prstGeom>
            </p:spPr>
            <p:txBody>
              <a:bodyPr wrap="none">
                <a:spAutoFit/>
              </a:bodyPr>
              <a:lstStyle/>
              <a:p>
                <a:pPr hangingPunct="0"/>
                <a:r>
                  <a:rPr lang="zh-TW" altLang="en-US" sz="2000" b="1" dirty="0">
                    <a:solidFill>
                      <a:schemeClr val="accent1">
                        <a:lumMod val="50000"/>
                      </a:schemeClr>
                    </a:solidFill>
                    <a:latin typeface="Arial Unicode MS" panose="020B0604020202020204" pitchFamily="34" charset="-120"/>
                    <a:ea typeface="微軟正黑體" panose="020B0604030504040204" pitchFamily="34" charset="-120"/>
                  </a:rPr>
                  <a:t>阿福管家</a:t>
                </a:r>
              </a:p>
            </p:txBody>
          </p:sp>
        </p:grpSp>
        <p:grpSp>
          <p:nvGrpSpPr>
            <p:cNvPr id="17" name="群組 50"/>
            <p:cNvGrpSpPr/>
            <p:nvPr/>
          </p:nvGrpSpPr>
          <p:grpSpPr>
            <a:xfrm>
              <a:off x="2663979" y="4663808"/>
              <a:ext cx="1213157" cy="583020"/>
              <a:chOff x="2266310" y="4315494"/>
              <a:chExt cx="1333744" cy="778487"/>
            </a:xfrm>
          </p:grpSpPr>
          <p:pic>
            <p:nvPicPr>
              <p:cNvPr id="26" name="圖片 25"/>
              <p:cNvPicPr>
                <a:picLocks noChangeAspect="1"/>
              </p:cNvPicPr>
              <p:nvPr/>
            </p:nvPicPr>
            <p:blipFill>
              <a:blip r:embed="rId3" cstate="print"/>
              <a:stretch>
                <a:fillRect/>
              </a:stretch>
            </p:blipFill>
            <p:spPr>
              <a:xfrm>
                <a:off x="2266310" y="4315494"/>
                <a:ext cx="1092436" cy="350618"/>
              </a:xfrm>
              <a:prstGeom prst="rect">
                <a:avLst/>
              </a:prstGeom>
            </p:spPr>
          </p:pic>
          <p:sp>
            <p:nvSpPr>
              <p:cNvPr id="27" name="矩形 26"/>
              <p:cNvSpPr/>
              <p:nvPr/>
            </p:nvSpPr>
            <p:spPr>
              <a:xfrm>
                <a:off x="2269135" y="4559727"/>
                <a:ext cx="1330919" cy="534254"/>
              </a:xfrm>
              <a:prstGeom prst="rect">
                <a:avLst/>
              </a:prstGeom>
            </p:spPr>
            <p:txBody>
              <a:bodyPr wrap="none">
                <a:spAutoFit/>
              </a:bodyPr>
              <a:lstStyle/>
              <a:p>
                <a:pPr hangingPunct="0"/>
                <a:r>
                  <a:rPr lang="zh-TW" altLang="en-US" sz="2000" b="1" dirty="0">
                    <a:solidFill>
                      <a:schemeClr val="accent1">
                        <a:lumMod val="50000"/>
                      </a:schemeClr>
                    </a:solidFill>
                    <a:latin typeface="Arial Unicode MS" panose="020B0604020202020204" pitchFamily="34" charset="-120"/>
                    <a:ea typeface="微軟正黑體" panose="020B0604030504040204" pitchFamily="34" charset="-120"/>
                  </a:rPr>
                  <a:t>行動貝果</a:t>
                </a:r>
              </a:p>
            </p:txBody>
          </p:sp>
        </p:grpSp>
        <p:sp>
          <p:nvSpPr>
            <p:cNvPr id="21" name="矩形 20"/>
            <p:cNvSpPr/>
            <p:nvPr/>
          </p:nvSpPr>
          <p:spPr>
            <a:xfrm>
              <a:off x="4315425" y="4260642"/>
              <a:ext cx="1723549" cy="400110"/>
            </a:xfrm>
            <a:prstGeom prst="rect">
              <a:avLst/>
            </a:prstGeom>
          </p:spPr>
          <p:txBody>
            <a:bodyPr wrap="none" anchor="t">
              <a:spAutoFit/>
            </a:bodyPr>
            <a:lstStyle/>
            <a:p>
              <a:pPr hangingPunct="0"/>
              <a:r>
                <a:rPr lang="zh-TW"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anose="020B0604020202020204" pitchFamily="34" charset="-120"/>
                  <a:ea typeface="微軟正黑體" pitchFamily="34" charset="-120"/>
                </a:rPr>
                <a:t>本誠創投投資</a:t>
              </a:r>
            </a:p>
          </p:txBody>
        </p:sp>
        <p:pic>
          <p:nvPicPr>
            <p:cNvPr id="22" name="Picture 1"/>
            <p:cNvPicPr>
              <a:picLocks noChangeAspect="1"/>
            </p:cNvPicPr>
            <p:nvPr/>
          </p:nvPicPr>
          <p:blipFill>
            <a:blip r:embed="rId4" cstate="print"/>
            <a:stretch>
              <a:fillRect/>
            </a:stretch>
          </p:blipFill>
          <p:spPr>
            <a:xfrm>
              <a:off x="4129214" y="4713019"/>
              <a:ext cx="1001354" cy="251170"/>
            </a:xfrm>
            <a:prstGeom prst="rect">
              <a:avLst/>
            </a:prstGeom>
          </p:spPr>
        </p:pic>
        <p:pic>
          <p:nvPicPr>
            <p:cNvPr id="23"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7155" y="4715285"/>
              <a:ext cx="1000155" cy="248905"/>
            </a:xfrm>
            <a:prstGeom prst="rect">
              <a:avLst/>
            </a:prstGeom>
          </p:spPr>
        </p:pic>
        <p:sp>
          <p:nvSpPr>
            <p:cNvPr id="24" name="矩形 23"/>
            <p:cNvSpPr/>
            <p:nvPr/>
          </p:nvSpPr>
          <p:spPr>
            <a:xfrm>
              <a:off x="6548067" y="4260642"/>
              <a:ext cx="1739579" cy="400110"/>
            </a:xfrm>
            <a:prstGeom prst="rect">
              <a:avLst/>
            </a:prstGeom>
          </p:spPr>
          <p:txBody>
            <a:bodyPr wrap="none">
              <a:spAutoFit/>
            </a:bodyPr>
            <a:lstStyle/>
            <a:p>
              <a:pPr hangingPunct="0"/>
              <a:r>
                <a:rPr lang="en-US" altLang="zh-TW" sz="2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anose="020B0604020202020204" pitchFamily="34" charset="-120"/>
                  <a:ea typeface="微軟正黑體" pitchFamily="34" charset="-120"/>
                </a:rPr>
                <a:t>Translink</a:t>
              </a:r>
              <a:r>
                <a:rPr lang="zh-TW"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anose="020B0604020202020204" pitchFamily="34" charset="-120"/>
                  <a:ea typeface="微軟正黑體" pitchFamily="34" charset="-120"/>
                </a:rPr>
                <a:t>投資</a:t>
              </a:r>
              <a:endParaRPr lang="zh-TW" altLang="en-US" sz="2000" dirty="0">
                <a:latin typeface="Arial Unicode MS" panose="020B0604020202020204" pitchFamily="34" charset="-120"/>
              </a:endParaRPr>
            </a:p>
          </p:txBody>
        </p:sp>
        <p:pic>
          <p:nvPicPr>
            <p:cNvPr id="25"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940311" y="4706222"/>
              <a:ext cx="851539" cy="26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0" name="投影片編號版面配置區 3"/>
          <p:cNvSpPr txBox="1">
            <a:spLocks/>
          </p:cNvSpPr>
          <p:nvPr/>
        </p:nvSpPr>
        <p:spPr>
          <a:xfrm>
            <a:off x="7046912" y="637624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A382ACD-46F7-4FA2-9C5B-AAC07B510721}" type="slidenum">
              <a:rPr kumimoji="0" lang="zh-TW" altLang="en-US" sz="1400" b="1" i="0" u="none" strike="noStrike" kern="1200" cap="none" spc="0" normalizeH="0" baseline="0" noProof="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zh-TW" altLang="en-US"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5211887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648554" y="305025"/>
            <a:ext cx="7718304" cy="1631216"/>
          </a:xfrm>
          <a:prstGeom prst="rect">
            <a:avLst/>
          </a:prstGeom>
        </p:spPr>
        <p:txBody>
          <a:bodyPr wrap="square" anchor="ctr">
            <a:spAutoFit/>
          </a:bodyPr>
          <a:lstStyle/>
          <a:p>
            <a:pPr marL="457200" indent="-457200" algn="just">
              <a:lnSpc>
                <a:spcPts val="4000"/>
              </a:lnSpc>
            </a:pPr>
            <a:endParaRPr lang="en-US" altLang="zh-TW" sz="2800" b="1" dirty="0">
              <a:latin typeface="微軟正黑體" panose="020B0604030504040204" pitchFamily="34" charset="-120"/>
              <a:ea typeface="微軟正黑體" panose="020B0604030504040204" pitchFamily="34" charset="-120"/>
            </a:endParaRPr>
          </a:p>
          <a:p>
            <a:pPr marL="457200" indent="-457200" algn="just">
              <a:lnSpc>
                <a:spcPts val="4000"/>
              </a:lnSpc>
            </a:pPr>
            <a:r>
              <a:rPr lang="zh-TW" altLang="en-US" sz="2800" b="1" dirty="0">
                <a:latin typeface="微軟正黑體" panose="020B0604030504040204" pitchFamily="34" charset="-120"/>
                <a:ea typeface="微軟正黑體" panose="020B0604030504040204" pitchFamily="34" charset="-120"/>
              </a:rPr>
              <a:t>資金</a:t>
            </a:r>
            <a:r>
              <a:rPr lang="zh-TW" altLang="en-US" sz="2800" dirty="0">
                <a:latin typeface="微軟正黑體" panose="020B0604030504040204" pitchFamily="34" charset="-120"/>
                <a:ea typeface="微軟正黑體" panose="020B0604030504040204" pitchFamily="34" charset="-120"/>
              </a:rPr>
              <a:t>協助：多層次資本市場扶植新創</a:t>
            </a:r>
            <a:endParaRPr lang="en-US" altLang="zh-TW" sz="2800" dirty="0">
              <a:latin typeface="微軟正黑體" panose="020B0604030504040204" pitchFamily="34" charset="-120"/>
              <a:ea typeface="微軟正黑體" panose="020B0604030504040204" pitchFamily="34" charset="-120"/>
            </a:endParaRPr>
          </a:p>
          <a:p>
            <a:pPr marL="457200" indent="-457200" algn="just">
              <a:lnSpc>
                <a:spcPts val="4000"/>
              </a:lnSpc>
            </a:pPr>
            <a:endParaRPr lang="zh-TW" altLang="en-US" sz="2800" dirty="0">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1069658" y="4773403"/>
            <a:ext cx="4793424" cy="2067233"/>
          </a:xfrm>
          <a:prstGeom prst="rect">
            <a:avLst/>
          </a:prstGeom>
          <a:noFill/>
        </p:spPr>
        <p:txBody>
          <a:bodyPr wrap="square" rtlCol="0">
            <a:spAutoFit/>
          </a:bodyPr>
          <a:lstStyle/>
          <a:p>
            <a:pPr marL="266700" indent="-266700" fontAlgn="base" hangingPunct="0">
              <a:lnSpc>
                <a:spcPts val="2500"/>
              </a:lnSpc>
              <a:spcBef>
                <a:spcPct val="0"/>
              </a:spcBef>
              <a:buSzPct val="80000"/>
              <a:buFont typeface="Wingdings" panose="05000000000000000000" pitchFamily="2" charset="2"/>
              <a:buChar char="l"/>
              <a:defRPr/>
            </a:pPr>
            <a:r>
              <a:rPr kumimoji="1" lang="zh-TW" altLang="en-US" sz="2000" dirty="0">
                <a:solidFill>
                  <a:srgbClr val="000000"/>
                </a:solidFill>
                <a:effectLst>
                  <a:glow rad="63500">
                    <a:schemeClr val="bg1"/>
                  </a:glow>
                </a:effectLst>
                <a:latin typeface="Arial Unicode MS" panose="020B0604020202020204" pitchFamily="34" charset="-120"/>
                <a:ea typeface="微軟正黑體" panose="020B0604030504040204" pitchFamily="34" charset="-120"/>
                <a:cs typeface="Times New Roman" panose="02020603050405020304" pitchFamily="18" charset="0"/>
              </a:rPr>
              <a:t>早期事業或生技產業需要</a:t>
            </a:r>
            <a:r>
              <a:rPr kumimoji="1" lang="zh-TW" altLang="en-US" sz="2000" dirty="0">
                <a:solidFill>
                  <a:srgbClr val="C00000"/>
                </a:solidFill>
                <a:effectLst>
                  <a:glow rad="63500">
                    <a:schemeClr val="bg1"/>
                  </a:glow>
                </a:effectLst>
                <a:latin typeface="Arial Unicode MS" panose="020B0604020202020204" pitchFamily="34" charset="-120"/>
                <a:ea typeface="微軟正黑體" panose="020B0604030504040204" pitchFamily="34" charset="-120"/>
                <a:cs typeface="Times New Roman" panose="02020603050405020304" pitchFamily="18" charset="0"/>
              </a:rPr>
              <a:t>創投資金</a:t>
            </a:r>
            <a:r>
              <a:rPr kumimoji="1" lang="zh-TW" altLang="en-US" sz="2000" dirty="0">
                <a:solidFill>
                  <a:srgbClr val="000000"/>
                </a:solidFill>
                <a:effectLst>
                  <a:glow rad="63500">
                    <a:schemeClr val="bg1"/>
                  </a:glow>
                </a:effectLst>
                <a:latin typeface="Arial Unicode MS" panose="020B0604020202020204" pitchFamily="34" charset="-120"/>
                <a:ea typeface="微軟正黑體" panose="020B0604030504040204" pitchFamily="34" charset="-120"/>
                <a:cs typeface="Times New Roman" panose="02020603050405020304" pitchFamily="18" charset="0"/>
              </a:rPr>
              <a:t>支援，</a:t>
            </a:r>
            <a:r>
              <a:rPr kumimoji="1" lang="zh-TW" altLang="en-US" sz="2000" dirty="0">
                <a:solidFill>
                  <a:srgbClr val="C00000"/>
                </a:solidFill>
                <a:effectLst>
                  <a:glow rad="63500">
                    <a:schemeClr val="bg1"/>
                  </a:glow>
                </a:effectLst>
                <a:latin typeface="Arial Unicode MS" panose="020B0604020202020204" pitchFamily="34" charset="-120"/>
                <a:ea typeface="微軟正黑體" panose="020B0604030504040204" pitchFamily="34" charset="-120"/>
                <a:cs typeface="Times New Roman" panose="02020603050405020304" pitchFamily="18" charset="0"/>
              </a:rPr>
              <a:t>開放大型創投公司上市</a:t>
            </a:r>
            <a:r>
              <a:rPr kumimoji="1" lang="zh-TW" altLang="en-US" sz="2000" dirty="0">
                <a:effectLst>
                  <a:glow rad="63500">
                    <a:schemeClr val="bg1"/>
                  </a:glow>
                </a:effectLst>
                <a:latin typeface="Arial Unicode MS" panose="020B0604020202020204" pitchFamily="34" charset="-120"/>
                <a:ea typeface="微軟正黑體" panose="020B0604030504040204" pitchFamily="34" charset="-120"/>
                <a:cs typeface="Times New Roman" panose="02020603050405020304" pitchFamily="18" charset="0"/>
              </a:rPr>
              <a:t>，可增加投資意願，</a:t>
            </a:r>
            <a:r>
              <a:rPr lang="zh-TW" altLang="en-US" sz="2000" dirty="0">
                <a:latin typeface="微軟正黑體"/>
                <a:ea typeface="微軟正黑體"/>
              </a:rPr>
              <a:t>鼓勵政府機構、基金及金融機構參與投資</a:t>
            </a:r>
            <a:endParaRPr kumimoji="1" lang="en-US" altLang="zh-TW" sz="2000" dirty="0">
              <a:solidFill>
                <a:srgbClr val="C00000"/>
              </a:solidFill>
              <a:effectLst>
                <a:glow rad="63500">
                  <a:schemeClr val="bg1"/>
                </a:glow>
              </a:effectLst>
              <a:latin typeface="Arial Unicode MS" panose="020B0604020202020204" pitchFamily="34" charset="-120"/>
              <a:ea typeface="微軟正黑體" panose="020B0604030504040204" pitchFamily="34" charset="-120"/>
              <a:cs typeface="Times New Roman" panose="02020603050405020304" pitchFamily="18" charset="0"/>
            </a:endParaRPr>
          </a:p>
          <a:p>
            <a:pPr marL="266700" indent="-266700" fontAlgn="base" hangingPunct="0">
              <a:lnSpc>
                <a:spcPts val="2500"/>
              </a:lnSpc>
              <a:spcBef>
                <a:spcPts val="400"/>
              </a:spcBef>
              <a:buSzPct val="80000"/>
              <a:buFont typeface="Wingdings" panose="05000000000000000000" pitchFamily="2" charset="2"/>
              <a:buChar char="l"/>
              <a:defRPr/>
            </a:pPr>
            <a:r>
              <a:rPr kumimoji="1" lang="zh-TW" altLang="en-US" sz="2000" dirty="0">
                <a:effectLst>
                  <a:glow rad="63500">
                    <a:schemeClr val="bg1"/>
                  </a:glow>
                </a:effectLst>
                <a:latin typeface="Arial Unicode MS" panose="020B0604020202020204" pitchFamily="34" charset="-120"/>
                <a:ea typeface="微軟正黑體" panose="020B0604030504040204" pitchFamily="34" charset="-120"/>
                <a:cs typeface="Times New Roman" panose="02020603050405020304" pitchFamily="18" charset="0"/>
              </a:rPr>
              <a:t>證交所已制訂創投公司上市條件及配套事宜，俟金管會同意後即可開放</a:t>
            </a:r>
            <a:endParaRPr kumimoji="1" lang="en-US" altLang="zh-TW" sz="2000" dirty="0">
              <a:solidFill>
                <a:srgbClr val="FF0000"/>
              </a:solidFill>
              <a:effectLst>
                <a:glow rad="63500">
                  <a:schemeClr val="bg1"/>
                </a:glow>
              </a:effectLst>
              <a:latin typeface="Arial Unicode MS" panose="020B0604020202020204" pitchFamily="34" charset="-120"/>
              <a:ea typeface="微軟正黑體" panose="020B0604030504040204" pitchFamily="34" charset="-120"/>
              <a:cs typeface="Times New Roman" panose="02020603050405020304" pitchFamily="18" charset="0"/>
            </a:endParaRPr>
          </a:p>
        </p:txBody>
      </p:sp>
      <p:sp>
        <p:nvSpPr>
          <p:cNvPr id="31" name="內容版面配置區 2"/>
          <p:cNvSpPr txBox="1">
            <a:spLocks/>
          </p:cNvSpPr>
          <p:nvPr/>
        </p:nvSpPr>
        <p:spPr>
          <a:xfrm>
            <a:off x="1069658" y="3485699"/>
            <a:ext cx="7394176" cy="866412"/>
          </a:xfrm>
          <a:prstGeom prst="rect">
            <a:avLst/>
          </a:prstGeom>
        </p:spPr>
        <p:txBody>
          <a:bodyPr>
            <a:noAutofit/>
          </a:bodyPr>
          <a:lstStyle/>
          <a:p>
            <a:pPr marL="266700" marR="0" lvl="0" indent="-266700" algn="l" defTabSz="685800" rtl="0" eaLnBrk="1" fontAlgn="base" latinLnBrk="0" hangingPunct="0">
              <a:lnSpc>
                <a:spcPts val="2500"/>
              </a:lnSpc>
              <a:spcBef>
                <a:spcPct val="0"/>
              </a:spcBef>
              <a:spcAft>
                <a:spcPts val="0"/>
              </a:spcAft>
              <a:buClrTx/>
              <a:buSzPct val="80000"/>
              <a:buFont typeface="Arial" panose="020B0604020202020204" pitchFamily="34" charset="0"/>
              <a:buChar char="•"/>
              <a:tabLst/>
              <a:defRPr/>
            </a:pPr>
            <a:r>
              <a:rPr kumimoji="1" lang="zh-TW" altLang="en-US" sz="2000" b="0" i="0" u="none" strike="noStrike" kern="1200" cap="none" spc="0" normalizeH="0" baseline="0" noProof="0" dirty="0">
                <a:ln>
                  <a:noFill/>
                </a:ln>
                <a:solidFill>
                  <a:srgbClr val="000000"/>
                </a:solidFill>
                <a:effectLst/>
                <a:uLnTx/>
                <a:uFillTx/>
                <a:latin typeface="Arial Unicode MS" panose="020B0604020202020204" pitchFamily="34" charset="-120"/>
                <a:ea typeface="微軟正黑體" panose="020B0604030504040204" pitchFamily="34" charset="-120"/>
                <a:cs typeface="Times New Roman" panose="02020603050405020304" pitchFamily="18" charset="0"/>
              </a:rPr>
              <a:t>具創新、創意構想的</a:t>
            </a:r>
            <a:r>
              <a:rPr kumimoji="1" lang="zh-TW" altLang="en-US" sz="2000" b="0" i="0" u="none" strike="noStrike" kern="1200" cap="none" spc="0" normalizeH="0" baseline="0" noProof="0" dirty="0">
                <a:ln>
                  <a:noFill/>
                </a:ln>
                <a:solidFill>
                  <a:srgbClr val="C00000"/>
                </a:solidFill>
                <a:effectLst/>
                <a:uLnTx/>
                <a:uFillTx/>
                <a:latin typeface="Arial Unicode MS" panose="020B0604020202020204" pitchFamily="34" charset="-120"/>
                <a:ea typeface="微軟正黑體" panose="020B0604030504040204" pitchFamily="34" charset="-120"/>
                <a:cs typeface="Times New Roman" panose="02020603050405020304" pitchFamily="18" charset="0"/>
              </a:rPr>
              <a:t>非公開發行微型企業</a:t>
            </a:r>
            <a:r>
              <a:rPr kumimoji="1" lang="zh-TW" altLang="en-US" sz="2000" b="0" i="0" u="none" strike="noStrike" kern="1200" cap="none" spc="0" normalizeH="0" baseline="0" noProof="0" dirty="0">
                <a:ln>
                  <a:noFill/>
                </a:ln>
                <a:solidFill>
                  <a:schemeClr val="tx1"/>
                </a:solidFill>
                <a:effectLst/>
                <a:uLnTx/>
                <a:uFillTx/>
                <a:latin typeface="Arial Unicode MS" panose="020B0604020202020204" pitchFamily="34" charset="-120"/>
                <a:ea typeface="微軟正黑體" panose="020B0604030504040204" pitchFamily="34" charset="-120"/>
                <a:cs typeface="Times New Roman" panose="02020603050405020304" pitchFamily="18" charset="0"/>
              </a:rPr>
              <a:t>，向大眾籌資</a:t>
            </a:r>
            <a:endParaRPr kumimoji="1" lang="en-US" altLang="zh-TW" sz="2000" b="0" i="0" u="none" strike="noStrike" kern="1200" cap="none" spc="0" normalizeH="0" baseline="0" noProof="0" dirty="0">
              <a:ln>
                <a:noFill/>
              </a:ln>
              <a:solidFill>
                <a:schemeClr val="tx1"/>
              </a:solidFill>
              <a:effectLst/>
              <a:uLnTx/>
              <a:uFillTx/>
              <a:latin typeface="Arial Unicode MS" panose="020B0604020202020204" pitchFamily="34" charset="-120"/>
              <a:ea typeface="微軟正黑體" panose="020B0604030504040204" pitchFamily="34" charset="-120"/>
              <a:cs typeface="Times New Roman" panose="02020603050405020304" pitchFamily="18" charset="0"/>
            </a:endParaRPr>
          </a:p>
          <a:p>
            <a:pPr marL="266700" marR="0" lvl="0" indent="-266700" algn="l" defTabSz="685800" rtl="0" eaLnBrk="1" fontAlgn="base" latinLnBrk="0" hangingPunct="0">
              <a:lnSpc>
                <a:spcPts val="2500"/>
              </a:lnSpc>
              <a:spcBef>
                <a:spcPts val="400"/>
              </a:spcBef>
              <a:spcAft>
                <a:spcPts val="0"/>
              </a:spcAft>
              <a:buClrTx/>
              <a:buSzPct val="80000"/>
              <a:buFont typeface="Arial" panose="020B0604020202020204" pitchFamily="34" charset="0"/>
              <a:buChar char="•"/>
              <a:tabLst/>
              <a:defRPr/>
            </a:pPr>
            <a:r>
              <a:rPr kumimoji="1" lang="zh-TW" altLang="en-US" sz="2000" b="0" i="0" u="none" strike="noStrike" kern="1200" cap="none" spc="0" normalizeH="0" baseline="0" noProof="0" dirty="0">
                <a:ln>
                  <a:noFill/>
                </a:ln>
                <a:solidFill>
                  <a:srgbClr val="000000"/>
                </a:solidFill>
                <a:effectLst/>
                <a:uLnTx/>
                <a:uFillTx/>
                <a:latin typeface="Arial Unicode MS" panose="020B0604020202020204" pitchFamily="34" charset="-120"/>
                <a:ea typeface="微軟正黑體" panose="020B0604030504040204" pitchFamily="34" charset="-120"/>
                <a:cs typeface="Times New Roman" panose="02020603050405020304" pitchFamily="18" charset="0"/>
              </a:rPr>
              <a:t>至</a:t>
            </a:r>
            <a:r>
              <a:rPr kumimoji="1" lang="en-US" altLang="zh-TW" sz="2000" b="0" i="0" u="none" strike="noStrike" kern="1200" cap="none" spc="0" normalizeH="0" baseline="0" noProof="0" dirty="0">
                <a:ln>
                  <a:noFill/>
                </a:ln>
                <a:solidFill>
                  <a:srgbClr val="000000"/>
                </a:solidFill>
                <a:effectLst/>
                <a:uLnTx/>
                <a:uFillTx/>
                <a:latin typeface="Arial Unicode MS" panose="020B0604020202020204" pitchFamily="34" charset="-120"/>
                <a:ea typeface="微軟正黑體" panose="020B0604030504040204" pitchFamily="34" charset="-120"/>
                <a:cs typeface="Times New Roman" panose="02020603050405020304" pitchFamily="18" charset="0"/>
              </a:rPr>
              <a:t>105.6</a:t>
            </a:r>
            <a:r>
              <a:rPr kumimoji="1" lang="zh-TW" altLang="en-US" sz="2000" b="0" i="0" u="none" strike="noStrike" kern="1200" cap="none" spc="0" normalizeH="0" baseline="0" noProof="0" dirty="0">
                <a:ln>
                  <a:noFill/>
                </a:ln>
                <a:solidFill>
                  <a:srgbClr val="000000"/>
                </a:solidFill>
                <a:effectLst/>
                <a:uLnTx/>
                <a:uFillTx/>
                <a:latin typeface="Arial Unicode MS" panose="020B0604020202020204" pitchFamily="34" charset="-120"/>
                <a:ea typeface="微軟正黑體" panose="020B0604030504040204" pitchFamily="34" charset="-120"/>
                <a:cs typeface="Times New Roman" panose="02020603050405020304" pitchFamily="18" charset="0"/>
              </a:rPr>
              <a:t>止，已有</a:t>
            </a:r>
            <a:r>
              <a:rPr kumimoji="1" lang="en-US" altLang="zh-TW" sz="2000" b="0" i="0" u="none" strike="noStrike" kern="1200" cap="none" spc="0" normalizeH="0" baseline="0" noProof="0" dirty="0">
                <a:ln>
                  <a:noFill/>
                </a:ln>
                <a:solidFill>
                  <a:srgbClr val="000000"/>
                </a:solidFill>
                <a:effectLst/>
                <a:uLnTx/>
                <a:uFillTx/>
                <a:latin typeface="Arial Unicode MS" panose="020B0604020202020204" pitchFamily="34" charset="-120"/>
                <a:ea typeface="微軟正黑體" panose="020B0604030504040204" pitchFamily="34" charset="-120"/>
                <a:cs typeface="Times New Roman" panose="02020603050405020304" pitchFamily="18" charset="0"/>
              </a:rPr>
              <a:t>87</a:t>
            </a:r>
            <a:r>
              <a:rPr kumimoji="1" lang="zh-TW" altLang="en-US" sz="2000" b="0" i="0" u="none" strike="noStrike" kern="1200" cap="none" spc="0" normalizeH="0" baseline="0" noProof="0" dirty="0">
                <a:ln>
                  <a:noFill/>
                </a:ln>
                <a:solidFill>
                  <a:srgbClr val="000000"/>
                </a:solidFill>
                <a:effectLst/>
                <a:uLnTx/>
                <a:uFillTx/>
                <a:latin typeface="Arial Unicode MS" panose="020B0604020202020204" pitchFamily="34" charset="-120"/>
                <a:ea typeface="微軟正黑體" panose="020B0604030504040204" pitchFamily="34" charset="-120"/>
                <a:cs typeface="Times New Roman" panose="02020603050405020304" pitchFamily="18" charset="0"/>
              </a:rPr>
              <a:t>家登錄，籌資金額逾</a:t>
            </a:r>
            <a:r>
              <a:rPr kumimoji="1" lang="en-US" altLang="zh-TW" sz="2000" b="0" i="0" u="none" strike="noStrike" kern="1200" cap="none" spc="0" normalizeH="0" baseline="0" noProof="0" dirty="0">
                <a:ln>
                  <a:noFill/>
                </a:ln>
                <a:solidFill>
                  <a:srgbClr val="000000"/>
                </a:solidFill>
                <a:effectLst/>
                <a:uLnTx/>
                <a:uFillTx/>
                <a:latin typeface="Arial Unicode MS" panose="020B0604020202020204" pitchFamily="34" charset="-120"/>
                <a:ea typeface="微軟正黑體" panose="020B0604030504040204" pitchFamily="34" charset="-120"/>
                <a:cs typeface="Times New Roman" panose="02020603050405020304" pitchFamily="18" charset="0"/>
              </a:rPr>
              <a:t>2</a:t>
            </a:r>
            <a:r>
              <a:rPr kumimoji="1" lang="zh-TW" altLang="en-US" sz="2000" b="0" i="0" u="none" strike="noStrike" kern="1200" cap="none" spc="0" normalizeH="0" baseline="0" noProof="0" dirty="0">
                <a:ln>
                  <a:noFill/>
                </a:ln>
                <a:solidFill>
                  <a:srgbClr val="000000"/>
                </a:solidFill>
                <a:effectLst/>
                <a:uLnTx/>
                <a:uFillTx/>
                <a:latin typeface="Arial Unicode MS" panose="020B0604020202020204" pitchFamily="34" charset="-120"/>
                <a:ea typeface="微軟正黑體" panose="020B0604030504040204" pitchFamily="34" charset="-120"/>
                <a:cs typeface="Times New Roman" panose="02020603050405020304" pitchFamily="18" charset="0"/>
              </a:rPr>
              <a:t>億元</a:t>
            </a:r>
          </a:p>
        </p:txBody>
      </p:sp>
      <p:sp>
        <p:nvSpPr>
          <p:cNvPr id="32" name="文字方塊 31"/>
          <p:cNvSpPr txBox="1"/>
          <p:nvPr/>
        </p:nvSpPr>
        <p:spPr>
          <a:xfrm>
            <a:off x="1069658" y="2175932"/>
            <a:ext cx="7232251" cy="784830"/>
          </a:xfrm>
          <a:prstGeom prst="rect">
            <a:avLst/>
          </a:prstGeom>
          <a:noFill/>
        </p:spPr>
        <p:txBody>
          <a:bodyPr wrap="square" rtlCol="0">
            <a:spAutoFit/>
          </a:bodyPr>
          <a:lstStyle/>
          <a:p>
            <a:pPr marL="266700" indent="-266700" fontAlgn="base" hangingPunct="0">
              <a:lnSpc>
                <a:spcPts val="2500"/>
              </a:lnSpc>
              <a:spcBef>
                <a:spcPct val="0"/>
              </a:spcBef>
              <a:buSzPct val="80000"/>
              <a:buFont typeface="Wingdings" panose="05000000000000000000" pitchFamily="2" charset="2"/>
              <a:buChar char="l"/>
              <a:defRPr/>
            </a:pPr>
            <a:r>
              <a:rPr kumimoji="1" lang="zh-TW" altLang="en-US" sz="20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開放</a:t>
            </a:r>
            <a:r>
              <a:rPr kumimoji="1" lang="zh-TW" altLang="en-US" sz="2000"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民間業者經營</a:t>
            </a:r>
            <a:r>
              <a:rPr kumimoji="1" lang="zh-TW" altLang="en-US" sz="20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，我國為</a:t>
            </a:r>
            <a:r>
              <a:rPr kumimoji="1" lang="zh-TW" altLang="en-US" sz="2000"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全球第</a:t>
            </a:r>
            <a:r>
              <a:rPr kumimoji="1" lang="en-US" altLang="zh-TW" sz="2000"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7</a:t>
            </a:r>
            <a:r>
              <a:rPr kumimoji="1" lang="zh-TW" altLang="en-US" sz="2000"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、亞洲第</a:t>
            </a:r>
            <a:r>
              <a:rPr kumimoji="1" lang="en-US" altLang="zh-TW" sz="2000"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2</a:t>
            </a:r>
            <a:r>
              <a:rPr kumimoji="1" lang="zh-TW" altLang="en-US" sz="2000" dirty="0">
                <a:solidFill>
                  <a:srgbClr val="C00000"/>
                </a:solidFill>
                <a:latin typeface="Arial Unicode MS" panose="020B0604020202020204" pitchFamily="34" charset="-120"/>
                <a:ea typeface="微軟正黑體" panose="020B0604030504040204" pitchFamily="34" charset="-120"/>
                <a:cs typeface="Times New Roman" panose="02020603050405020304" pitchFamily="18" charset="0"/>
              </a:rPr>
              <a:t>個</a:t>
            </a:r>
            <a:r>
              <a:rPr kumimoji="1" lang="zh-TW" altLang="en-US" sz="20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實施的國家</a:t>
            </a:r>
            <a:endParaRPr kumimoji="1" lang="en-US" altLang="zh-TW" sz="20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endParaRPr>
          </a:p>
          <a:p>
            <a:pPr marL="266700" indent="-266700" fontAlgn="base" hangingPunct="0">
              <a:lnSpc>
                <a:spcPts val="2500"/>
              </a:lnSpc>
              <a:spcBef>
                <a:spcPts val="400"/>
              </a:spcBef>
              <a:spcAft>
                <a:spcPts val="600"/>
              </a:spcAft>
              <a:buSzPct val="80000"/>
              <a:buFont typeface="Wingdings" panose="05000000000000000000" pitchFamily="2" charset="2"/>
              <a:buChar char="l"/>
              <a:defRPr/>
            </a:pPr>
            <a:r>
              <a:rPr kumimoji="1" lang="zh-TW" altLang="en-US" sz="20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至</a:t>
            </a:r>
            <a:r>
              <a:rPr kumimoji="1" lang="en-US" altLang="zh-TW" sz="20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105.6</a:t>
            </a:r>
            <a:r>
              <a:rPr kumimoji="1" lang="zh-TW" altLang="en-US" sz="20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止，已有</a:t>
            </a:r>
            <a:r>
              <a:rPr kumimoji="1" lang="en-US" altLang="zh-TW" sz="20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6</a:t>
            </a:r>
            <a:r>
              <a:rPr kumimoji="1" lang="zh-TW" altLang="en-US" sz="20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家平台獲核准，</a:t>
            </a:r>
            <a:r>
              <a:rPr kumimoji="1" lang="en-US" altLang="zh-TW" sz="20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3</a:t>
            </a:r>
            <a:r>
              <a:rPr kumimoji="1" lang="zh-TW" altLang="en-US" sz="2000" dirty="0">
                <a:solidFill>
                  <a:srgbClr val="000000"/>
                </a:solidFill>
                <a:latin typeface="Arial Unicode MS" panose="020B0604020202020204" pitchFamily="34" charset="-120"/>
                <a:ea typeface="微軟正黑體" panose="020B0604030504040204" pitchFamily="34" charset="-120"/>
                <a:cs typeface="Times New Roman" panose="02020603050405020304" pitchFamily="18" charset="0"/>
              </a:rPr>
              <a:t>家開辦</a:t>
            </a:r>
          </a:p>
        </p:txBody>
      </p:sp>
      <p:sp>
        <p:nvSpPr>
          <p:cNvPr id="33" name="文字方塊 32"/>
          <p:cNvSpPr txBox="1"/>
          <p:nvPr/>
        </p:nvSpPr>
        <p:spPr>
          <a:xfrm>
            <a:off x="698949" y="1739735"/>
            <a:ext cx="6901267" cy="461665"/>
          </a:xfrm>
          <a:prstGeom prst="rect">
            <a:avLst/>
          </a:prstGeom>
          <a:noFill/>
        </p:spPr>
        <p:txBody>
          <a:bodyPr wrap="square" rtlCol="0">
            <a:spAutoFit/>
          </a:bodyPr>
          <a:lstStyle/>
          <a:p>
            <a:pPr marL="360000" indent="-457200"/>
            <a:r>
              <a:rPr lang="en-US" altLang="zh-TW" sz="2400" b="1" dirty="0">
                <a:solidFill>
                  <a:schemeClr val="accent1">
                    <a:lumMod val="75000"/>
                  </a:schemeClr>
                </a:solidFill>
                <a:latin typeface="Arial Unicode MS" panose="020B0604020202020204" pitchFamily="34" charset="-120"/>
                <a:ea typeface="微軟正黑體" panose="020B0604030504040204" pitchFamily="34" charset="-120"/>
                <a:cs typeface="Times New Roman" panose="02020603050405020304" pitchFamily="18" charset="0"/>
              </a:rPr>
              <a:t>1.</a:t>
            </a:r>
            <a:r>
              <a:rPr lang="zh-TW" altLang="en-US" sz="2400" b="1" dirty="0">
                <a:solidFill>
                  <a:schemeClr val="accent1">
                    <a:lumMod val="75000"/>
                  </a:schemeClr>
                </a:solidFill>
                <a:latin typeface="Arial Unicode MS" panose="020B0604020202020204" pitchFamily="34" charset="-120"/>
                <a:ea typeface="微軟正黑體" panose="020B0604030504040204" pitchFamily="34" charset="-120"/>
                <a:cs typeface="Times New Roman" panose="02020603050405020304" pitchFamily="18" charset="0"/>
              </a:rPr>
              <a:t>股權群眾募資鼓勵民間參與</a:t>
            </a:r>
          </a:p>
        </p:txBody>
      </p:sp>
      <p:sp>
        <p:nvSpPr>
          <p:cNvPr id="34" name="文字方塊 33"/>
          <p:cNvSpPr txBox="1"/>
          <p:nvPr/>
        </p:nvSpPr>
        <p:spPr>
          <a:xfrm>
            <a:off x="702672" y="3024034"/>
            <a:ext cx="6901267" cy="461665"/>
          </a:xfrm>
          <a:prstGeom prst="rect">
            <a:avLst/>
          </a:prstGeom>
          <a:noFill/>
        </p:spPr>
        <p:txBody>
          <a:bodyPr wrap="square" rtlCol="0">
            <a:spAutoFit/>
          </a:bodyPr>
          <a:lstStyle/>
          <a:p>
            <a:pPr>
              <a:buSzPct val="80000"/>
            </a:pPr>
            <a:r>
              <a:rPr lang="en-US" altLang="zh-TW" sz="2400" b="1" dirty="0">
                <a:solidFill>
                  <a:schemeClr val="accent1">
                    <a:lumMod val="75000"/>
                  </a:schemeClr>
                </a:solidFill>
                <a:latin typeface="Arial Unicode MS" panose="020B0604020202020204" pitchFamily="34" charset="-120"/>
                <a:ea typeface="微軟正黑體" panose="020B0604030504040204" pitchFamily="34" charset="-120"/>
                <a:cs typeface="Times New Roman" panose="02020603050405020304" pitchFamily="18" charset="0"/>
              </a:rPr>
              <a:t>2.</a:t>
            </a:r>
            <a:r>
              <a:rPr lang="zh-TW" altLang="en-US" sz="2400" b="1" dirty="0">
                <a:solidFill>
                  <a:schemeClr val="accent1">
                    <a:lumMod val="75000"/>
                  </a:schemeClr>
                </a:solidFill>
                <a:latin typeface="Arial Unicode MS" panose="020B0604020202020204" pitchFamily="34" charset="-120"/>
                <a:ea typeface="微軟正黑體" panose="020B0604030504040204" pitchFamily="34" charset="-120"/>
                <a:cs typeface="Times New Roman" panose="02020603050405020304" pitchFamily="18" charset="0"/>
              </a:rPr>
              <a:t>創櫃板協助微型企業籌資</a:t>
            </a:r>
          </a:p>
        </p:txBody>
      </p:sp>
      <p:sp>
        <p:nvSpPr>
          <p:cNvPr id="35" name="文字方塊 34"/>
          <p:cNvSpPr txBox="1"/>
          <p:nvPr/>
        </p:nvSpPr>
        <p:spPr>
          <a:xfrm>
            <a:off x="687835" y="4331344"/>
            <a:ext cx="6901267" cy="461665"/>
          </a:xfrm>
          <a:prstGeom prst="rect">
            <a:avLst/>
          </a:prstGeom>
          <a:noFill/>
        </p:spPr>
        <p:txBody>
          <a:bodyPr wrap="square" rtlCol="0">
            <a:spAutoFit/>
          </a:bodyPr>
          <a:lstStyle/>
          <a:p>
            <a:pPr marL="360000" indent="-457200"/>
            <a:r>
              <a:rPr lang="en-US" altLang="zh-TW" sz="2400" b="1" dirty="0">
                <a:solidFill>
                  <a:schemeClr val="accent1">
                    <a:lumMod val="75000"/>
                  </a:schemeClr>
                </a:solidFill>
                <a:latin typeface="Arial Unicode MS" panose="020B0604020202020204" pitchFamily="34" charset="-120"/>
                <a:ea typeface="微軟正黑體" panose="020B0604030504040204" pitchFamily="34" charset="-120"/>
                <a:cs typeface="Times New Roman" panose="02020603050405020304" pitchFamily="18" charset="0"/>
              </a:rPr>
              <a:t>3.</a:t>
            </a:r>
            <a:r>
              <a:rPr lang="zh-TW" altLang="en-US" sz="2400" b="1" dirty="0">
                <a:solidFill>
                  <a:schemeClr val="accent1">
                    <a:lumMod val="75000"/>
                  </a:schemeClr>
                </a:solidFill>
                <a:latin typeface="Arial Unicode MS" panose="020B0604020202020204" pitchFamily="34" charset="-120"/>
                <a:ea typeface="微軟正黑體" panose="020B0604030504040204" pitchFamily="34" charset="-120"/>
                <a:cs typeface="Times New Roman" panose="02020603050405020304" pitchFamily="18" charset="0"/>
              </a:rPr>
              <a:t>規劃創投公司上市扶植新創</a:t>
            </a:r>
          </a:p>
        </p:txBody>
      </p:sp>
      <p:sp>
        <p:nvSpPr>
          <p:cNvPr id="36" name="投影片編號版面配置區 3"/>
          <p:cNvSpPr txBox="1">
            <a:spLocks/>
          </p:cNvSpPr>
          <p:nvPr/>
        </p:nvSpPr>
        <p:spPr>
          <a:xfrm>
            <a:off x="7046912" y="637624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6A382ACD-46F7-4FA2-9C5B-AAC07B510721}" type="slidenum">
              <a:rPr kumimoji="0" lang="zh-TW" altLang="en-US" sz="1400" b="1" i="0" u="none" strike="noStrike" kern="1200" cap="none" spc="0" normalizeH="0" baseline="0" noProof="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zh-TW" altLang="en-US"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grpSp>
        <p:nvGrpSpPr>
          <p:cNvPr id="37" name="群組 36"/>
          <p:cNvGrpSpPr/>
          <p:nvPr/>
        </p:nvGrpSpPr>
        <p:grpSpPr>
          <a:xfrm>
            <a:off x="5712122" y="3534182"/>
            <a:ext cx="3529119" cy="3101182"/>
            <a:chOff x="5681911" y="3381437"/>
            <a:chExt cx="3529119" cy="3101182"/>
          </a:xfrm>
        </p:grpSpPr>
        <p:grpSp>
          <p:nvGrpSpPr>
            <p:cNvPr id="52" name="群組 51"/>
            <p:cNvGrpSpPr/>
            <p:nvPr/>
          </p:nvGrpSpPr>
          <p:grpSpPr>
            <a:xfrm>
              <a:off x="5728466" y="3381437"/>
              <a:ext cx="3482564" cy="2870380"/>
              <a:chOff x="5471291" y="3648137"/>
              <a:chExt cx="3482564" cy="2870380"/>
            </a:xfrm>
            <a:effectLst>
              <a:glow rad="101600">
                <a:schemeClr val="bg1"/>
              </a:glow>
            </a:effectLst>
          </p:grpSpPr>
          <p:pic>
            <p:nvPicPr>
              <p:cNvPr id="58" name="圖片 57"/>
              <p:cNvPicPr>
                <a:picLocks noChangeAspect="1"/>
              </p:cNvPicPr>
              <p:nvPr/>
            </p:nvPicPr>
            <p:blipFill rotWithShape="1">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2062" b="98454" l="3475" r="98069">
                            <a14:backgroundMark x1="45174" y1="82474" x2="45174" y2="82474"/>
                            <a14:backgroundMark x1="46718" y1="79897" x2="46718" y2="79897"/>
                            <a14:backgroundMark x1="47490" y1="78351" x2="47490" y2="78351"/>
                            <a14:backgroundMark x1="31660" y1="89175" x2="31660" y2="89175"/>
                          </a14:backgroundRemoval>
                        </a14:imgEffect>
                      </a14:imgLayer>
                    </a14:imgProps>
                  </a:ext>
                  <a:ext uri="{28A0092B-C50C-407E-A947-70E740481C1C}">
                    <a14:useLocalDpi xmlns:a14="http://schemas.microsoft.com/office/drawing/2010/main"/>
                  </a:ext>
                </a:extLst>
              </a:blip>
              <a:srcRect l="3286" b="7526"/>
              <a:stretch/>
            </p:blipFill>
            <p:spPr>
              <a:xfrm rot="21428891">
                <a:off x="5471291" y="3648137"/>
                <a:ext cx="3482564" cy="1954216"/>
              </a:xfrm>
              <a:prstGeom prst="rect">
                <a:avLst/>
              </a:prstGeom>
            </p:spPr>
          </p:pic>
          <p:sp>
            <p:nvSpPr>
              <p:cNvPr id="59" name="立方體 58"/>
              <p:cNvSpPr/>
              <p:nvPr/>
            </p:nvSpPr>
            <p:spPr>
              <a:xfrm>
                <a:off x="5508930" y="5187794"/>
                <a:ext cx="579870" cy="1204739"/>
              </a:xfrm>
              <a:prstGeom prst="cub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solidFill>
                    <a:schemeClr val="accent1">
                      <a:lumMod val="75000"/>
                    </a:schemeClr>
                  </a:solidFill>
                </a:endParaRPr>
              </a:p>
            </p:txBody>
          </p:sp>
          <p:sp>
            <p:nvSpPr>
              <p:cNvPr id="60" name="立方體 59"/>
              <p:cNvSpPr/>
              <p:nvPr/>
            </p:nvSpPr>
            <p:spPr>
              <a:xfrm>
                <a:off x="6088800" y="5032715"/>
                <a:ext cx="565127" cy="1359818"/>
              </a:xfrm>
              <a:prstGeom prst="cub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61" name="立方體 60"/>
              <p:cNvSpPr/>
              <p:nvPr/>
            </p:nvSpPr>
            <p:spPr>
              <a:xfrm>
                <a:off x="6639166" y="4868438"/>
                <a:ext cx="613157" cy="1524094"/>
              </a:xfrm>
              <a:prstGeom prst="cub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solidFill>
                    <a:srgbClr val="EBE1FF"/>
                  </a:solidFill>
                </a:endParaRPr>
              </a:p>
            </p:txBody>
          </p:sp>
          <p:sp>
            <p:nvSpPr>
              <p:cNvPr id="62" name="立方體 61"/>
              <p:cNvSpPr/>
              <p:nvPr/>
            </p:nvSpPr>
            <p:spPr>
              <a:xfrm>
                <a:off x="7235433" y="4723120"/>
                <a:ext cx="552588" cy="1669412"/>
              </a:xfrm>
              <a:prstGeom prst="cub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63" name="立方體 62"/>
              <p:cNvSpPr/>
              <p:nvPr/>
            </p:nvSpPr>
            <p:spPr>
              <a:xfrm>
                <a:off x="7776938" y="4452270"/>
                <a:ext cx="592289" cy="1940262"/>
              </a:xfrm>
              <a:prstGeom prst="cub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64" name="文字方塊 12"/>
              <p:cNvSpPr txBox="1"/>
              <p:nvPr/>
            </p:nvSpPr>
            <p:spPr>
              <a:xfrm>
                <a:off x="7264274" y="4997521"/>
                <a:ext cx="400110" cy="1229631"/>
              </a:xfrm>
              <a:prstGeom prst="rect">
                <a:avLst/>
              </a:prstGeom>
              <a:noFill/>
            </p:spPr>
            <p:txBody>
              <a:bodyPr vert="eaVert"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400" b="1" dirty="0">
                    <a:solidFill>
                      <a:schemeClr val="bg1"/>
                    </a:solidFill>
                    <a:latin typeface="微軟正黑體" panose="020B0604030504040204" pitchFamily="34" charset="-120"/>
                    <a:ea typeface="微軟正黑體" panose="020B0604030504040204" pitchFamily="34" charset="-120"/>
                  </a:rPr>
                  <a:t>上  櫃     家</a:t>
                </a:r>
              </a:p>
            </p:txBody>
          </p:sp>
          <p:sp>
            <p:nvSpPr>
              <p:cNvPr id="65" name="文字方塊 13"/>
              <p:cNvSpPr txBox="1"/>
              <p:nvPr/>
            </p:nvSpPr>
            <p:spPr>
              <a:xfrm>
                <a:off x="6120976" y="5215287"/>
                <a:ext cx="400110" cy="1303229"/>
              </a:xfrm>
              <a:prstGeom prst="rect">
                <a:avLst/>
              </a:prstGeom>
              <a:noFill/>
            </p:spPr>
            <p:txBody>
              <a:bodyPr vert="eaVert"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400" b="1" dirty="0">
                    <a:solidFill>
                      <a:schemeClr val="bg1"/>
                    </a:solidFill>
                    <a:latin typeface="微軟正黑體" panose="020B0604030504040204" pitchFamily="34" charset="-120"/>
                    <a:ea typeface="微軟正黑體" panose="020B0604030504040204" pitchFamily="34" charset="-120"/>
                  </a:rPr>
                  <a:t>創櫃板    家</a:t>
                </a:r>
              </a:p>
            </p:txBody>
          </p:sp>
          <p:sp>
            <p:nvSpPr>
              <p:cNvPr id="66" name="文字方塊 14"/>
              <p:cNvSpPr txBox="1"/>
              <p:nvPr/>
            </p:nvSpPr>
            <p:spPr>
              <a:xfrm>
                <a:off x="7836600" y="4773424"/>
                <a:ext cx="400110" cy="1259143"/>
              </a:xfrm>
              <a:prstGeom prst="rect">
                <a:avLst/>
              </a:prstGeom>
              <a:noFill/>
            </p:spPr>
            <p:txBody>
              <a:bodyPr vert="eaVert"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400" b="1" dirty="0">
                    <a:solidFill>
                      <a:schemeClr val="bg1"/>
                    </a:solidFill>
                    <a:latin typeface="微軟正黑體" panose="020B0604030504040204" pitchFamily="34" charset="-120"/>
                    <a:ea typeface="微軟正黑體" panose="020B0604030504040204" pitchFamily="34" charset="-120"/>
                  </a:rPr>
                  <a:t>上  市      家</a:t>
                </a:r>
                <a:endParaRPr lang="en-US" altLang="zh-TW" sz="1400" b="1" dirty="0">
                  <a:solidFill>
                    <a:schemeClr val="bg1"/>
                  </a:solidFill>
                  <a:latin typeface="微軟正黑體" panose="020B0604030504040204" pitchFamily="34" charset="-120"/>
                  <a:ea typeface="微軟正黑體" panose="020B0604030504040204" pitchFamily="34" charset="-120"/>
                </a:endParaRPr>
              </a:p>
            </p:txBody>
          </p:sp>
          <p:sp>
            <p:nvSpPr>
              <p:cNvPr id="67" name="矩形 66"/>
              <p:cNvSpPr/>
              <p:nvPr/>
            </p:nvSpPr>
            <p:spPr>
              <a:xfrm>
                <a:off x="7765181" y="5293354"/>
                <a:ext cx="439544" cy="276999"/>
              </a:xfrm>
              <a:prstGeom prst="rect">
                <a:avLst/>
              </a:prstGeom>
            </p:spPr>
            <p:txBody>
              <a:bodyPr wrap="non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200" b="1"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881</a:t>
                </a:r>
                <a:endParaRPr lang="zh-TW" altLang="en-US" sz="1200" b="1"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8" name="矩形 67"/>
              <p:cNvSpPr/>
              <p:nvPr/>
            </p:nvSpPr>
            <p:spPr>
              <a:xfrm>
                <a:off x="7240051" y="5471067"/>
                <a:ext cx="439544" cy="276999"/>
              </a:xfrm>
              <a:prstGeom prst="rect">
                <a:avLst/>
              </a:prstGeom>
            </p:spPr>
            <p:txBody>
              <a:bodyPr wrap="non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200" b="1"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723</a:t>
                </a:r>
                <a:endParaRPr lang="zh-TW" altLang="en-US" sz="1200" b="1"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69" name="矩形 68"/>
              <p:cNvSpPr/>
              <p:nvPr/>
            </p:nvSpPr>
            <p:spPr>
              <a:xfrm>
                <a:off x="6138706" y="5755981"/>
                <a:ext cx="354584" cy="276999"/>
              </a:xfrm>
              <a:prstGeom prst="rect">
                <a:avLst/>
              </a:prstGeom>
            </p:spPr>
            <p:txBody>
              <a:bodyPr wrap="non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200" b="1"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87</a:t>
                </a:r>
                <a:endParaRPr lang="zh-TW" altLang="en-US" sz="1200" b="1"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nvGrpSpPr>
              <p:cNvPr id="70" name="群組 69"/>
              <p:cNvGrpSpPr/>
              <p:nvPr/>
            </p:nvGrpSpPr>
            <p:grpSpPr>
              <a:xfrm>
                <a:off x="5514157" y="5293519"/>
                <a:ext cx="400110" cy="1224998"/>
                <a:chOff x="2336862" y="5146279"/>
                <a:chExt cx="691246" cy="2097991"/>
              </a:xfrm>
            </p:grpSpPr>
            <p:sp>
              <p:nvSpPr>
                <p:cNvPr id="73" name="文字方塊 21"/>
                <p:cNvSpPr txBox="1"/>
                <p:nvPr/>
              </p:nvSpPr>
              <p:spPr>
                <a:xfrm>
                  <a:off x="2336862" y="5146279"/>
                  <a:ext cx="691246" cy="2097991"/>
                </a:xfrm>
                <a:prstGeom prst="rect">
                  <a:avLst/>
                </a:prstGeom>
                <a:noFill/>
              </p:spPr>
              <p:txBody>
                <a:bodyPr vert="eaVert"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400" b="1" dirty="0">
                      <a:solidFill>
                        <a:schemeClr val="bg1"/>
                      </a:solidFill>
                      <a:latin typeface="微軟正黑體" panose="020B0604030504040204" pitchFamily="34" charset="-120"/>
                      <a:ea typeface="微軟正黑體" panose="020B0604030504040204" pitchFamily="34" charset="-120"/>
                    </a:rPr>
                    <a:t>群募平台   家</a:t>
                  </a:r>
                </a:p>
              </p:txBody>
            </p:sp>
            <p:sp>
              <p:nvSpPr>
                <p:cNvPr id="74" name="矩形 73"/>
                <p:cNvSpPr/>
                <p:nvPr/>
              </p:nvSpPr>
              <p:spPr>
                <a:xfrm>
                  <a:off x="2448153" y="6328837"/>
                  <a:ext cx="465817" cy="474402"/>
                </a:xfrm>
                <a:prstGeom prst="rect">
                  <a:avLst/>
                </a:prstGeom>
              </p:spPr>
              <p:txBody>
                <a:bodyPr wrap="non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200" b="1"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7</a:t>
                  </a:r>
                  <a:endParaRPr lang="zh-TW" altLang="en-US" sz="1200" b="1"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sp>
            <p:nvSpPr>
              <p:cNvPr id="71" name="文字方塊 19"/>
              <p:cNvSpPr txBox="1"/>
              <p:nvPr/>
            </p:nvSpPr>
            <p:spPr>
              <a:xfrm>
                <a:off x="6694440" y="5118061"/>
                <a:ext cx="400110" cy="1274471"/>
              </a:xfrm>
              <a:prstGeom prst="rect">
                <a:avLst/>
              </a:prstGeom>
              <a:noFill/>
            </p:spPr>
            <p:txBody>
              <a:bodyPr vert="eaVert"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400" b="1" dirty="0">
                    <a:solidFill>
                      <a:schemeClr val="bg1"/>
                    </a:solidFill>
                    <a:latin typeface="微軟正黑體" panose="020B0604030504040204" pitchFamily="34" charset="-120"/>
                    <a:ea typeface="微軟正黑體" panose="020B0604030504040204" pitchFamily="34" charset="-120"/>
                  </a:rPr>
                  <a:t>興 櫃     家</a:t>
                </a:r>
              </a:p>
            </p:txBody>
          </p:sp>
          <p:sp>
            <p:nvSpPr>
              <p:cNvPr id="72" name="矩形 71"/>
              <p:cNvSpPr/>
              <p:nvPr/>
            </p:nvSpPr>
            <p:spPr>
              <a:xfrm>
                <a:off x="6665522" y="5549277"/>
                <a:ext cx="439544" cy="276999"/>
              </a:xfrm>
              <a:prstGeom prst="rect">
                <a:avLst/>
              </a:prstGeom>
            </p:spPr>
            <p:txBody>
              <a:bodyPr wrap="non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200" b="1"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rPr>
                  <a:t>279</a:t>
                </a:r>
                <a:endParaRPr lang="zh-TW" altLang="en-US" sz="1200" b="1" dirty="0">
                  <a:solidFill>
                    <a:schemeClr val="bg1"/>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sp>
          <p:nvSpPr>
            <p:cNvPr id="57" name="矩形 56"/>
            <p:cNvSpPr/>
            <p:nvPr/>
          </p:nvSpPr>
          <p:spPr>
            <a:xfrm>
              <a:off x="5681911" y="6205620"/>
              <a:ext cx="1953205" cy="276999"/>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200" dirty="0">
                  <a:effectLst>
                    <a:glow rad="101600">
                      <a:schemeClr val="bg1"/>
                    </a:glow>
                  </a:effectLst>
                  <a:latin typeface="Arial Unicode MS" panose="020B0604020202020204" pitchFamily="34" charset="-120"/>
                  <a:ea typeface="微軟正黑體" panose="020B0604030504040204" pitchFamily="34" charset="-120"/>
                </a:rPr>
                <a:t>資料日期：</a:t>
              </a:r>
              <a:r>
                <a:rPr lang="en-US" altLang="zh-TW" sz="1200" dirty="0">
                  <a:effectLst>
                    <a:glow rad="101600">
                      <a:schemeClr val="bg1"/>
                    </a:glow>
                  </a:effectLst>
                  <a:latin typeface="Arial Unicode MS" panose="020B0604020202020204" pitchFamily="34" charset="-120"/>
                  <a:ea typeface="微軟正黑體" panose="020B0604030504040204" pitchFamily="34" charset="-120"/>
                </a:rPr>
                <a:t>105</a:t>
              </a:r>
              <a:r>
                <a:rPr lang="zh-TW" altLang="en-US" sz="1200" dirty="0">
                  <a:effectLst>
                    <a:glow rad="101600">
                      <a:schemeClr val="bg1"/>
                    </a:glow>
                  </a:effectLst>
                  <a:latin typeface="Arial Unicode MS" panose="020B0604020202020204" pitchFamily="34" charset="-120"/>
                  <a:ea typeface="微軟正黑體" panose="020B0604030504040204" pitchFamily="34" charset="-120"/>
                </a:rPr>
                <a:t>年</a:t>
              </a:r>
              <a:r>
                <a:rPr lang="en-US" altLang="zh-TW" sz="1200" dirty="0">
                  <a:effectLst>
                    <a:glow rad="101600">
                      <a:schemeClr val="bg1"/>
                    </a:glow>
                  </a:effectLst>
                  <a:latin typeface="Arial Unicode MS" panose="020B0604020202020204" pitchFamily="34" charset="-120"/>
                  <a:ea typeface="微軟正黑體" panose="020B0604030504040204" pitchFamily="34" charset="-120"/>
                </a:rPr>
                <a:t>7</a:t>
              </a:r>
              <a:r>
                <a:rPr lang="zh-TW" altLang="en-US" sz="1200" dirty="0">
                  <a:effectLst>
                    <a:glow rad="101600">
                      <a:schemeClr val="bg1"/>
                    </a:glow>
                  </a:effectLst>
                  <a:latin typeface="Arial Unicode MS" panose="020B0604020202020204" pitchFamily="34" charset="-120"/>
                  <a:ea typeface="微軟正黑體" panose="020B0604030504040204" pitchFamily="34" charset="-120"/>
                </a:rPr>
                <a:t>月底</a:t>
              </a:r>
            </a:p>
          </p:txBody>
        </p:sp>
      </p:grpSp>
    </p:spTree>
    <p:extLst>
      <p:ext uri="{BB962C8B-B14F-4D97-AF65-F5344CB8AC3E}">
        <p14:creationId xmlns:p14="http://schemas.microsoft.com/office/powerpoint/2010/main" val="17074204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normAutofit/>
          </a:bodyPr>
          <a:lstStyle/>
          <a:p>
            <a:pPr>
              <a:lnSpc>
                <a:spcPct val="100000"/>
              </a:lnSpc>
            </a:pPr>
            <a:r>
              <a:rPr lang="zh-TW" altLang="en-US" sz="4000" b="1" dirty="0">
                <a:effectLst>
                  <a:outerShdw blurRad="38100" dist="38100" dir="2700000" algn="tl">
                    <a:srgbClr val="000000">
                      <a:alpha val="43137"/>
                    </a:srgbClr>
                  </a:outerShdw>
                </a:effectLst>
              </a:rPr>
              <a:t>數位經濟部長級會議宣示</a:t>
            </a:r>
          </a:p>
        </p:txBody>
      </p:sp>
      <p:graphicFrame>
        <p:nvGraphicFramePr>
          <p:cNvPr id="9" name="內容版面配置區 8"/>
          <p:cNvGraphicFramePr>
            <a:graphicFrameLocks noGrp="1"/>
          </p:cNvGraphicFramePr>
          <p:nvPr>
            <p:ph idx="1"/>
            <p:extLst>
              <p:ext uri="{D42A27DB-BD31-4B8C-83A1-F6EECF244321}">
                <p14:modId xmlns:p14="http://schemas.microsoft.com/office/powerpoint/2010/main" val="3253611203"/>
              </p:ext>
            </p:extLst>
          </p:nvPr>
        </p:nvGraphicFramePr>
        <p:xfrm>
          <a:off x="628650" y="1791591"/>
          <a:ext cx="2448000" cy="4463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內容版面配置區 8"/>
          <p:cNvGraphicFramePr>
            <a:graphicFrameLocks/>
          </p:cNvGraphicFramePr>
          <p:nvPr>
            <p:extLst>
              <p:ext uri="{D42A27DB-BD31-4B8C-83A1-F6EECF244321}">
                <p14:modId xmlns:p14="http://schemas.microsoft.com/office/powerpoint/2010/main" val="623210799"/>
              </p:ext>
            </p:extLst>
          </p:nvPr>
        </p:nvGraphicFramePr>
        <p:xfrm>
          <a:off x="3348000" y="1791591"/>
          <a:ext cx="2448000" cy="44638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內容版面配置區 8"/>
          <p:cNvGraphicFramePr>
            <a:graphicFrameLocks/>
          </p:cNvGraphicFramePr>
          <p:nvPr>
            <p:extLst>
              <p:ext uri="{D42A27DB-BD31-4B8C-83A1-F6EECF244321}">
                <p14:modId xmlns:p14="http://schemas.microsoft.com/office/powerpoint/2010/main" val="3235383596"/>
              </p:ext>
            </p:extLst>
          </p:nvPr>
        </p:nvGraphicFramePr>
        <p:xfrm>
          <a:off x="6067350" y="1791591"/>
          <a:ext cx="2448000" cy="446385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矩形 11"/>
          <p:cNvSpPr/>
          <p:nvPr/>
        </p:nvSpPr>
        <p:spPr>
          <a:xfrm>
            <a:off x="1697603" y="428737"/>
            <a:ext cx="1872000" cy="400110"/>
          </a:xfrm>
          <a:prstGeom prst="rect">
            <a:avLst/>
          </a:prstGeom>
        </p:spPr>
        <p:txBody>
          <a:bodyPr anchor="ctr">
            <a:spAutoFit/>
          </a:bodyPr>
          <a:lstStyle/>
          <a:p>
            <a:r>
              <a:rPr lang="en-US" altLang="zh-TW" sz="2000" dirty="0">
                <a:latin typeface="微軟正黑體" panose="020B0604030504040204" pitchFamily="34" charset="-120"/>
                <a:ea typeface="微軟正黑體" panose="020B0604030504040204" pitchFamily="34" charset="-120"/>
              </a:rPr>
              <a:t>OECD 2016 </a:t>
            </a:r>
            <a:r>
              <a:rPr lang="zh-TW" altLang="en-US" sz="2000" dirty="0">
                <a:latin typeface="微軟正黑體" panose="020B0604030504040204" pitchFamily="34" charset="-120"/>
                <a:ea typeface="微軟正黑體" panose="020B0604030504040204" pitchFamily="34" charset="-120"/>
              </a:rPr>
              <a:t>年</a:t>
            </a:r>
          </a:p>
        </p:txBody>
      </p:sp>
      <p:sp>
        <p:nvSpPr>
          <p:cNvPr id="8"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77</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3033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nSpc>
                <a:spcPct val="100000"/>
              </a:lnSpc>
            </a:pPr>
            <a:r>
              <a:rPr lang="zh-TW" altLang="en-US" sz="6000" b="1" dirty="0">
                <a:effectLst>
                  <a:outerShdw blurRad="38100" dist="38100" dir="2700000" algn="tl">
                    <a:srgbClr val="000000">
                      <a:alpha val="43137"/>
                    </a:srgbClr>
                  </a:outerShdw>
                </a:effectLst>
              </a:rPr>
              <a:t>貳、願景與架構</a:t>
            </a:r>
          </a:p>
        </p:txBody>
      </p:sp>
      <p:sp>
        <p:nvSpPr>
          <p:cNvPr id="5" name="文字版面配置區 4"/>
          <p:cNvSpPr>
            <a:spLocks noGrp="1"/>
          </p:cNvSpPr>
          <p:nvPr>
            <p:ph type="body" idx="1"/>
          </p:nvPr>
        </p:nvSpPr>
        <p:spPr>
          <a:ln>
            <a:noFill/>
          </a:ln>
        </p:spPr>
        <p:txBody>
          <a:bodyPr/>
          <a:lstStyle/>
          <a:p>
            <a:endParaRPr lang="zh-TW" altLang="en-US" dirty="0"/>
          </a:p>
        </p:txBody>
      </p:sp>
      <p:sp>
        <p:nvSpPr>
          <p:cNvPr id="6"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8</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45702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sted-image.pdf"/>
          <p:cNvPicPr/>
          <p:nvPr/>
        </p:nvPicPr>
        <p:blipFill>
          <a:blip r:embed="rId2" cstate="print">
            <a:extLst/>
          </a:blip>
          <a:stretch>
            <a:fillRect/>
          </a:stretch>
        </p:blipFill>
        <p:spPr>
          <a:xfrm>
            <a:off x="748204" y="1415405"/>
            <a:ext cx="7647592" cy="6858001"/>
          </a:xfrm>
          <a:prstGeom prst="rect">
            <a:avLst/>
          </a:prstGeom>
          <a:ln w="12700">
            <a:miter lim="400000"/>
          </a:ln>
        </p:spPr>
      </p:pic>
      <p:sp>
        <p:nvSpPr>
          <p:cNvPr id="6" name="Shape 63"/>
          <p:cNvSpPr/>
          <p:nvPr/>
        </p:nvSpPr>
        <p:spPr>
          <a:xfrm>
            <a:off x="4821242" y="2102129"/>
            <a:ext cx="2143141"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latin typeface="Microsoft JhengHei"/>
                <a:ea typeface="Microsoft JhengHei"/>
                <a:cs typeface="Microsoft JhengHei"/>
                <a:sym typeface="Microsoft JhengHei"/>
              </a:defRPr>
            </a:lvl1pPr>
          </a:lstStyle>
          <a:p>
            <a:pPr lvl="0">
              <a:defRPr sz="1800"/>
            </a:pPr>
            <a:r>
              <a:rPr sz="2400" b="1" dirty="0" err="1">
                <a:solidFill>
                  <a:schemeClr val="bg1"/>
                </a:solidFill>
              </a:rPr>
              <a:t>經濟發展</a:t>
            </a:r>
            <a:endParaRPr sz="2400" b="1" dirty="0">
              <a:solidFill>
                <a:schemeClr val="bg1"/>
              </a:solidFill>
            </a:endParaRPr>
          </a:p>
        </p:txBody>
      </p:sp>
      <p:sp>
        <p:nvSpPr>
          <p:cNvPr id="7" name="Shape 64"/>
          <p:cNvSpPr/>
          <p:nvPr/>
        </p:nvSpPr>
        <p:spPr>
          <a:xfrm>
            <a:off x="4929190" y="4357694"/>
            <a:ext cx="214314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latin typeface="Microsoft JhengHei"/>
                <a:ea typeface="Microsoft JhengHei"/>
                <a:cs typeface="Microsoft JhengHei"/>
                <a:sym typeface="Microsoft JhengHei"/>
              </a:defRPr>
            </a:lvl1pPr>
          </a:lstStyle>
          <a:p>
            <a:pPr lvl="0">
              <a:defRPr sz="1800"/>
            </a:pPr>
            <a:r>
              <a:rPr sz="2400" b="1" dirty="0" err="1">
                <a:solidFill>
                  <a:schemeClr val="bg1"/>
                </a:solidFill>
              </a:rPr>
              <a:t>創新驅動</a:t>
            </a:r>
            <a:endParaRPr sz="2400" b="1" dirty="0">
              <a:solidFill>
                <a:schemeClr val="bg1"/>
              </a:solidFill>
            </a:endParaRPr>
          </a:p>
        </p:txBody>
      </p:sp>
      <p:sp>
        <p:nvSpPr>
          <p:cNvPr id="8" name="Shape 65"/>
          <p:cNvSpPr/>
          <p:nvPr/>
        </p:nvSpPr>
        <p:spPr>
          <a:xfrm>
            <a:off x="2714612" y="3786190"/>
            <a:ext cx="1323437" cy="4616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a:latin typeface="Microsoft JhengHei"/>
                <a:ea typeface="Microsoft JhengHei"/>
                <a:cs typeface="Microsoft JhengHei"/>
                <a:sym typeface="Microsoft JhengHei"/>
              </a:defRPr>
            </a:lvl1pPr>
          </a:lstStyle>
          <a:p>
            <a:pPr lvl="0">
              <a:defRPr sz="1800"/>
            </a:pPr>
            <a:r>
              <a:rPr sz="2400" b="1" dirty="0" err="1">
                <a:solidFill>
                  <a:schemeClr val="bg1"/>
                </a:solidFill>
              </a:rPr>
              <a:t>優質就業</a:t>
            </a:r>
            <a:endParaRPr sz="2400" b="1" dirty="0">
              <a:solidFill>
                <a:schemeClr val="bg1"/>
              </a:solidFill>
            </a:endParaRPr>
          </a:p>
        </p:txBody>
      </p:sp>
      <p:sp>
        <p:nvSpPr>
          <p:cNvPr id="9" name="Shape 66"/>
          <p:cNvSpPr/>
          <p:nvPr/>
        </p:nvSpPr>
        <p:spPr>
          <a:xfrm>
            <a:off x="2844000" y="2793051"/>
            <a:ext cx="3456000" cy="936000"/>
          </a:xfrm>
          <a:prstGeom prst="rect">
            <a:avLst/>
          </a:prstGeom>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wrap="square" lIns="0" tIns="0" rIns="0" bIns="0" anchor="ctr">
            <a:spAutoFit/>
          </a:bodyPr>
          <a:lstStyle>
            <a:lvl1pPr>
              <a:defRPr sz="4000" b="1" cap="all">
                <a:solidFill>
                  <a:srgbClr val="FBCBA3"/>
                </a:solidFill>
              </a:defRPr>
            </a:lvl1pPr>
          </a:lstStyle>
          <a:p>
            <a:pPr lvl="0" algn="ctr">
              <a:defRPr sz="1800" b="0" cap="none">
                <a:solidFill>
                  <a:srgbClr val="000000"/>
                </a:solidFill>
              </a:defRPr>
            </a:pPr>
            <a:r>
              <a:rPr sz="6000" cap="all" dirty="0" err="1">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亞洲</a:t>
            </a:r>
            <a:r>
              <a:rPr lang="en-US" altLang="zh-TW" sz="6000" dirty="0" err="1">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a:t>
            </a:r>
            <a:r>
              <a:rPr sz="6000" cap="all" dirty="0" err="1">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矽谷</a:t>
            </a:r>
            <a:endParaRPr sz="6000" cap="all"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4" name="標題 1"/>
          <p:cNvSpPr>
            <a:spLocks noGrp="1"/>
          </p:cNvSpPr>
          <p:nvPr>
            <p:ph type="title"/>
          </p:nvPr>
        </p:nvSpPr>
        <p:spPr/>
        <p:txBody>
          <a:bodyPr>
            <a:normAutofit/>
          </a:bodyPr>
          <a:lstStyle/>
          <a:p>
            <a:pPr>
              <a:lnSpc>
                <a:spcPct val="100000"/>
              </a:lnSpc>
            </a:pPr>
            <a:r>
              <a:rPr lang="zh-TW" altLang="en-US" sz="4000" b="1" dirty="0">
                <a:effectLst>
                  <a:outerShdw blurRad="38100" dist="38100" dir="2700000" algn="tl">
                    <a:srgbClr val="000000">
                      <a:alpha val="43137"/>
                    </a:srgbClr>
                  </a:outerShdw>
                </a:effectLst>
              </a:rPr>
              <a:t>願景</a:t>
            </a:r>
          </a:p>
        </p:txBody>
      </p:sp>
      <p:sp>
        <p:nvSpPr>
          <p:cNvPr id="12" name="Shape 68"/>
          <p:cNvSpPr/>
          <p:nvPr/>
        </p:nvSpPr>
        <p:spPr>
          <a:xfrm>
            <a:off x="1483274" y="5662409"/>
            <a:ext cx="3016718" cy="430887"/>
          </a:xfrm>
          <a:prstGeom prst="rect">
            <a:avLst/>
          </a:prstGeom>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wrap="square" lIns="0" tIns="0" rIns="0" bIns="0">
            <a:spAutoFit/>
          </a:bodyPr>
          <a:lstStyle/>
          <a:p>
            <a:pPr lvl="0" algn="ctr"/>
            <a:r>
              <a:rPr lang="zh-TW" altLang="en-US" sz="2800" b="1" dirty="0">
                <a:solidFill>
                  <a:srgbClr val="FF0000"/>
                </a:solidFill>
                <a:latin typeface="微軟正黑體" pitchFamily="34" charset="-120"/>
                <a:ea typeface="微軟正黑體" pitchFamily="34" charset="-120"/>
                <a:sym typeface="Microsoft JhengHei"/>
              </a:rPr>
              <a:t>創新創業經濟成長</a:t>
            </a:r>
            <a:endParaRPr sz="2800" b="1" dirty="0">
              <a:solidFill>
                <a:srgbClr val="FF0000"/>
              </a:solidFill>
              <a:latin typeface="微軟正黑體" pitchFamily="34" charset="-120"/>
              <a:ea typeface="微軟正黑體" pitchFamily="34" charset="-120"/>
              <a:sym typeface="Microsoft JhengHei"/>
            </a:endParaRPr>
          </a:p>
        </p:txBody>
      </p:sp>
      <p:sp>
        <p:nvSpPr>
          <p:cNvPr id="15" name="Shape 67"/>
          <p:cNvSpPr/>
          <p:nvPr/>
        </p:nvSpPr>
        <p:spPr>
          <a:xfrm>
            <a:off x="4860032" y="5661248"/>
            <a:ext cx="2571769" cy="430887"/>
          </a:xfrm>
          <a:prstGeom prst="rect">
            <a:avLst/>
          </a:prstGeom>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spAutoFit/>
          </a:bodyPr>
          <a:lstStyle/>
          <a:p>
            <a:pPr lvl="0" algn="ctr"/>
            <a:r>
              <a:rPr lang="zh-TW" altLang="en-US" sz="2800" b="1" dirty="0">
                <a:solidFill>
                  <a:srgbClr val="FF0000"/>
                </a:solidFill>
                <a:latin typeface="微軟正黑體" pitchFamily="34" charset="-120"/>
                <a:ea typeface="微軟正黑體" pitchFamily="34" charset="-120"/>
              </a:rPr>
              <a:t>物聯網產業升級</a:t>
            </a:r>
            <a:endParaRPr sz="2800" dirty="0">
              <a:solidFill>
                <a:srgbClr val="FF0000"/>
              </a:solidFill>
              <a:latin typeface="微軟正黑體" pitchFamily="34" charset="-120"/>
              <a:ea typeface="微軟正黑體" pitchFamily="34" charset="-120"/>
              <a:cs typeface="Microsoft JhengHei"/>
              <a:sym typeface="Microsoft JhengHei"/>
            </a:endParaRPr>
          </a:p>
        </p:txBody>
      </p:sp>
      <p:sp>
        <p:nvSpPr>
          <p:cNvPr id="11" name="文字方塊 10"/>
          <p:cNvSpPr txBox="1"/>
          <p:nvPr/>
        </p:nvSpPr>
        <p:spPr>
          <a:xfrm>
            <a:off x="2091192" y="866692"/>
            <a:ext cx="6807275" cy="400110"/>
          </a:xfrm>
          <a:prstGeom prst="rect">
            <a:avLst/>
          </a:prstGeom>
          <a:noFill/>
        </p:spPr>
        <p:txBody>
          <a:bodyPr wrap="square" rtlCol="0">
            <a:spAutoFit/>
          </a:bodyPr>
          <a:lstStyle/>
          <a:p>
            <a:r>
              <a:rPr lang="zh-TW" altLang="en-US" sz="2000" b="1" dirty="0">
                <a:latin typeface="微軟正黑體" pitchFamily="34" charset="-120"/>
                <a:ea typeface="微軟正黑體" pitchFamily="34" charset="-120"/>
              </a:rPr>
              <a:t>以</a:t>
            </a:r>
            <a:r>
              <a:rPr lang="zh-TW" altLang="en-US" sz="2000" b="1" dirty="0">
                <a:solidFill>
                  <a:srgbClr val="FF0000"/>
                </a:solidFill>
                <a:latin typeface="微軟正黑體" pitchFamily="34" charset="-120"/>
                <a:ea typeface="微軟正黑體" pitchFamily="34" charset="-120"/>
              </a:rPr>
              <a:t>創新創業</a:t>
            </a:r>
            <a:r>
              <a:rPr lang="zh-TW" altLang="en-US" sz="2000" b="1" dirty="0">
                <a:latin typeface="微軟正黑體" pitchFamily="34" charset="-120"/>
                <a:ea typeface="微軟正黑體" pitchFamily="34" charset="-120"/>
              </a:rPr>
              <a:t>驅動經濟成長，以</a:t>
            </a:r>
            <a:r>
              <a:rPr lang="zh-TW" altLang="en-US" sz="2000" b="1" dirty="0">
                <a:solidFill>
                  <a:srgbClr val="FF0000"/>
                </a:solidFill>
                <a:latin typeface="微軟正黑體" pitchFamily="34" charset="-120"/>
                <a:ea typeface="微軟正黑體" pitchFamily="34" charset="-120"/>
              </a:rPr>
              <a:t>物聯網</a:t>
            </a:r>
            <a:r>
              <a:rPr lang="zh-TW" altLang="en-US" sz="2000" b="1" dirty="0">
                <a:latin typeface="微軟正黑體" pitchFamily="34" charset="-120"/>
                <a:ea typeface="微軟正黑體" pitchFamily="34" charset="-120"/>
              </a:rPr>
              <a:t>產業促進產業轉型升級</a:t>
            </a:r>
            <a:endParaRPr lang="en-US" altLang="zh-TW" sz="2000" b="1" dirty="0">
              <a:latin typeface="微軟正黑體" pitchFamily="34" charset="-120"/>
              <a:ea typeface="微軟正黑體" pitchFamily="34" charset="-120"/>
            </a:endParaRPr>
          </a:p>
        </p:txBody>
      </p:sp>
      <p:sp>
        <p:nvSpPr>
          <p:cNvPr id="16" name="投影片編號版面配置區 3"/>
          <p:cNvSpPr>
            <a:spLocks noGrp="1"/>
          </p:cNvSpPr>
          <p:nvPr>
            <p:ph type="sldNum" sz="quarter" idx="12"/>
          </p:nvPr>
        </p:nvSpPr>
        <p:spPr>
          <a:xfrm>
            <a:off x="7046912" y="6376243"/>
            <a:ext cx="2133600" cy="365125"/>
          </a:xfrm>
        </p:spPr>
        <p:txBody>
          <a:bodyPr/>
          <a:lstStyle/>
          <a:p>
            <a:fld id="{6A382ACD-46F7-4FA2-9C5B-AAC07B510721}" type="slidenum">
              <a:rPr lang="zh-TW" altLang="en-US" sz="1400" b="1" smtClean="0">
                <a:solidFill>
                  <a:schemeClr val="tx1"/>
                </a:solidFill>
                <a:latin typeface="微軟正黑體" panose="020B0604030504040204" pitchFamily="34" charset="-120"/>
                <a:ea typeface="微軟正黑體" panose="020B0604030504040204" pitchFamily="34" charset="-120"/>
              </a:rPr>
              <a:pPr/>
              <a:t>9</a:t>
            </a:fld>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16228661"/>
      </p:ext>
    </p:extLst>
  </p:cSld>
  <p:clrMapOvr>
    <a:masterClrMapping/>
  </p:clrMapOvr>
</p:sld>
</file>

<file path=ppt/theme/theme1.xml><?xml version="1.0" encoding="utf-8"?>
<a:theme xmlns:a="http://schemas.openxmlformats.org/drawingml/2006/main" name="Office 佈景主題">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8653</TotalTime>
  <Words>8035</Words>
  <Application>Microsoft Office PowerPoint</Application>
  <PresentationFormat>如螢幕大小 (4:3)</PresentationFormat>
  <Paragraphs>981</Paragraphs>
  <Slides>77</Slides>
  <Notes>21</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77</vt:i4>
      </vt:variant>
    </vt:vector>
  </HeadingPairs>
  <TitlesOfParts>
    <vt:vector size="91" baseType="lpstr">
      <vt:lpstr>Arial Unicode MS</vt:lpstr>
      <vt:lpstr>Franklin Gothic Book</vt:lpstr>
      <vt:lpstr>inherit</vt:lpstr>
      <vt:lpstr>Microsoft JhengHei</vt:lpstr>
      <vt:lpstr>Microsoft JhengHei</vt:lpstr>
      <vt:lpstr>新細明體</vt:lpstr>
      <vt:lpstr>標楷體</vt:lpstr>
      <vt:lpstr>Arial</vt:lpstr>
      <vt:lpstr>Calibri</vt:lpstr>
      <vt:lpstr>Candara</vt:lpstr>
      <vt:lpstr>Times New Roman</vt:lpstr>
      <vt:lpstr>Verdana</vt:lpstr>
      <vt:lpstr>Wingdings</vt:lpstr>
      <vt:lpstr>Office 佈景主題</vt:lpstr>
      <vt:lpstr>亞洲·矽谷推動方案</vt:lpstr>
      <vt:lpstr>大綱</vt:lpstr>
      <vt:lpstr>壹、物聯網產業發展</vt:lpstr>
      <vt:lpstr>一、2025 年物聯網經濟規模估計</vt:lpstr>
      <vt:lpstr>二、2025 年物聯網潛在經濟影響</vt:lpstr>
      <vt:lpstr>三、物聯網商機將來自於應用服務</vt:lpstr>
      <vt:lpstr>四、臺灣物聯網經濟關聯應用瓶頸</vt:lpstr>
      <vt:lpstr>貳、願景與架構</vt:lpstr>
      <vt:lpstr>願景</vt:lpstr>
      <vt:lpstr>架構</vt:lpstr>
      <vt:lpstr>一個物聯網創新生態系</vt:lpstr>
      <vt:lpstr>二大主軸</vt:lpstr>
      <vt:lpstr> 三大連結</vt:lpstr>
      <vt:lpstr>四大策略</vt:lpstr>
      <vt:lpstr>叁、推動策略</vt:lpstr>
      <vt:lpstr>一、體現矽谷精神，強化鏈結亞洲，健全創新創業生態系</vt:lpstr>
      <vt:lpstr>一、體現矽谷精神，強化鏈結亞洲，健全創新創業生態系</vt:lpstr>
      <vt:lpstr>一、體現矽谷精神，強化鏈結亞洲，健全創新創業生態系</vt:lpstr>
      <vt:lpstr>一、體現矽谷精神，強化創新創業生態系 </vt:lpstr>
      <vt:lpstr>一、體現矽谷精神，強化鏈結亞洲，健全創新創業生態系 </vt:lpstr>
      <vt:lpstr>二、連結矽谷等國際研發能量建立創新研發基地 </vt:lpstr>
      <vt:lpstr>二、連結矽谷等國際研發能量建立創新研發基地 </vt:lpstr>
      <vt:lpstr>三、軟硬互補，提升軟實力建構物聯網完整供應鏈</vt:lpstr>
      <vt:lpstr>四、網實群聚，提供創新創業與智慧化多元示範場域</vt:lpstr>
      <vt:lpstr>PowerPoint 簡報</vt:lpstr>
      <vt:lpstr>肆、執行規劃</vt:lpstr>
      <vt:lpstr>一、計畫執行中心架構</vt:lpstr>
      <vt:lpstr>二、計畫執行期程與推動</vt:lpstr>
      <vt:lpstr>三、計畫執行預算及資源</vt:lpstr>
      <vt:lpstr>伍、預期效益</vt:lpstr>
      <vt:lpstr>預期目標</vt:lpstr>
      <vt:lpstr>五大關鍵量化目標</vt:lpstr>
      <vt:lpstr> 五大關鍵量化指標</vt:lpstr>
      <vt:lpstr>簡報完畢</vt:lpstr>
      <vt:lpstr>附件</vt:lpstr>
      <vt:lpstr>具體措施</vt:lpstr>
      <vt:lpstr>一、體現矽谷精神，強化鏈結亞洲，健全創新創業生態系</vt:lpstr>
      <vt:lpstr>活絡創新人才</vt:lpstr>
      <vt:lpstr>活絡創新人才(1/4)</vt:lpstr>
      <vt:lpstr>活絡創新人才(2/4)</vt:lpstr>
      <vt:lpstr>活絡創新人才(3/4)</vt:lpstr>
      <vt:lpstr>活絡創新人才(4/4)</vt:lpstr>
      <vt:lpstr>完善資金協助</vt:lpstr>
      <vt:lpstr>完善資金協助(1/2)</vt:lpstr>
      <vt:lpstr>完善資金協助(2/2)</vt:lpstr>
      <vt:lpstr>完備創新法制</vt:lpstr>
      <vt:lpstr>完備創新法制(1/5)</vt:lpstr>
      <vt:lpstr>完備創新法制(2/5)</vt:lpstr>
      <vt:lpstr>完備創新法制(3/5)</vt:lpstr>
      <vt:lpstr>完備創新法制(4/5)</vt:lpstr>
      <vt:lpstr>完備創新法制(5/5)</vt:lpstr>
      <vt:lpstr>提供創新場域</vt:lpstr>
      <vt:lpstr>PowerPoint 簡報</vt:lpstr>
      <vt:lpstr>二、連結矽谷等國際研發量能建立創新研發基地</vt:lpstr>
      <vt:lpstr>PowerPoint 簡報</vt:lpstr>
      <vt:lpstr>PowerPoint 簡報</vt:lpstr>
      <vt:lpstr>三、軟硬互補，提升軟實力建構物聯網完整供應鏈</vt:lpstr>
      <vt:lpstr>軟硬互補，提升軟實力建構物聯網完整供應鏈</vt:lpstr>
      <vt:lpstr>四、網實群聚，提供創新創業與智慧化多元示範場域</vt:lpstr>
      <vt:lpstr>網實群聚，提供創新創業與智慧化多元示範場域(1/4)</vt:lpstr>
      <vt:lpstr>網實群聚，提供創新創業與智慧化多元示範場域(2/4)</vt:lpstr>
      <vt:lpstr>網實群聚，提供創新創業與智慧化多元示範場域(3/4)</vt:lpstr>
      <vt:lpstr>網實群聚，提供創新創業與智慧化多元示範場域(4/4)</vt:lpstr>
      <vt:lpstr>部會分工</vt:lpstr>
      <vt:lpstr>部會分工(1/7)</vt:lpstr>
      <vt:lpstr>部會分工(2/7)</vt:lpstr>
      <vt:lpstr>部會分工(3/7)</vt:lpstr>
      <vt:lpstr>部會分工(4/7)</vt:lpstr>
      <vt:lpstr>部會分工(5/7)</vt:lpstr>
      <vt:lpstr>部會分工(6/7)</vt:lpstr>
      <vt:lpstr>部會分工(7/7)</vt:lpstr>
      <vt:lpstr>參考資料</vt:lpstr>
      <vt:lpstr>PowerPoint 簡報</vt:lpstr>
      <vt:lpstr>PowerPoint 簡報</vt:lpstr>
      <vt:lpstr>PowerPoint 簡報</vt:lpstr>
      <vt:lpstr>PowerPoint 簡報</vt:lpstr>
      <vt:lpstr>數位經濟部長級會議宣示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邱才維</dc:creator>
  <cp:lastModifiedBy>陳映竹</cp:lastModifiedBy>
  <cp:revision>621</cp:revision>
  <cp:lastPrinted>2016-09-07T05:53:17Z</cp:lastPrinted>
  <dcterms:created xsi:type="dcterms:W3CDTF">2016-08-03T02:10:57Z</dcterms:created>
  <dcterms:modified xsi:type="dcterms:W3CDTF">2016-11-01T02:32:21Z</dcterms:modified>
</cp:coreProperties>
</file>